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2853" y="1507363"/>
            <a:ext cx="3930015" cy="4013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1441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889" y="1090371"/>
            <a:ext cx="8391525" cy="63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F1D98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2101" y="1517980"/>
            <a:ext cx="4939030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C%D0%BF%D0%BE%D0%B7%D0%B8%D1%86%D0%B8%D1%8F_(%D0%B8%D0%B7%D0%BE%D0%B1%D1%80%D0%B0%D0%B7%D0%B8%D1%82%D0%B5%D0%BB%D1%8C%D0%BD%D0%BE%D0%B5_%D0%B8%D1%81%D0%BA%D1%83%D1%81%D1%81%D1%82%D0%B2%D0%BE)" TargetMode="External"/><Relationship Id="rId2" Type="http://schemas.openxmlformats.org/officeDocument/2006/relationships/hyperlink" Target="https://ru.wikipedia.org/wiki/%D0%A1%D0%BE%D0%B2%D1%80%D0%B5%D0%BC%D0%B5%D0%BD%D0%BD%D0%BE%D0%B5_%D0%B8%D1%81%D0%BA%D1%83%D1%81%D1%81%D1%82%D0%B2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559811" y="482930"/>
            <a:ext cx="50984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300" dirty="0"/>
              <a:t>ГОРОДСКАЯ</a:t>
            </a:r>
            <a:r>
              <a:rPr spc="-155" dirty="0"/>
              <a:t> </a:t>
            </a:r>
            <a:r>
              <a:rPr spc="320" dirty="0"/>
              <a:t>СРЕДА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962" y="1267206"/>
            <a:ext cx="2649855" cy="444563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65"/>
              </a:spcBef>
            </a:pP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0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особый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Tahoma"/>
                <a:cs typeface="Tahoma"/>
              </a:rPr>
              <a:t>мир,</a:t>
            </a:r>
            <a:r>
              <a:rPr sz="20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то</a:t>
            </a:r>
            <a:r>
              <a:rPr sz="20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что </a:t>
            </a:r>
            <a:r>
              <a:rPr sz="2000" spc="60" dirty="0">
                <a:solidFill>
                  <a:srgbClr val="FFFFFF"/>
                </a:solidFill>
                <a:latin typeface="Tahoma"/>
                <a:cs typeface="Tahoma"/>
              </a:rPr>
              <a:t>наполняет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Tahoma"/>
                <a:cs typeface="Tahoma"/>
              </a:rPr>
              <a:t>город</a:t>
            </a:r>
            <a:r>
              <a:rPr sz="20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000">
              <a:latin typeface="Tahoma"/>
              <a:cs typeface="Tahoma"/>
            </a:endParaRPr>
          </a:p>
          <a:p>
            <a:pPr marL="3175" algn="ctr">
              <a:lnSpc>
                <a:spcPts val="2010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влияет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8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жизнь</a:t>
            </a:r>
            <a:endParaRPr sz="2000">
              <a:latin typeface="Tahoma"/>
              <a:cs typeface="Tahoma"/>
            </a:endParaRPr>
          </a:p>
          <a:p>
            <a:pPr marL="76200" marR="32384" indent="-40005">
              <a:lnSpc>
                <a:spcPct val="90000"/>
              </a:lnSpc>
              <a:spcBef>
                <a:spcPts val="120"/>
              </a:spcBef>
            </a:pP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горожан.</a:t>
            </a:r>
            <a:r>
              <a:rPr sz="20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FFFFFF"/>
                </a:solidFill>
                <a:latin typeface="Tahoma"/>
                <a:cs typeface="Tahoma"/>
              </a:rPr>
              <a:t>Элементы </a:t>
            </a:r>
            <a:r>
              <a:rPr sz="2000" spc="145" dirty="0">
                <a:solidFill>
                  <a:srgbClr val="FFFFFF"/>
                </a:solidFill>
                <a:latin typeface="Tahoma"/>
                <a:cs typeface="Tahoma"/>
              </a:rPr>
              <a:t>городской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Tahoma"/>
                <a:cs typeface="Tahoma"/>
              </a:rPr>
              <a:t>среды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могут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созданы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человеком,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0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могут</a:t>
            </a:r>
            <a:endParaRPr sz="2000">
              <a:latin typeface="Tahoma"/>
              <a:cs typeface="Tahoma"/>
            </a:endParaRPr>
          </a:p>
          <a:p>
            <a:pPr marL="3175" algn="ctr">
              <a:lnSpc>
                <a:spcPts val="2039"/>
              </a:lnSpc>
            </a:pP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быть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природного</a:t>
            </a:r>
            <a:endParaRPr sz="2000">
              <a:latin typeface="Tahoma"/>
              <a:cs typeface="Tahoma"/>
            </a:endParaRPr>
          </a:p>
          <a:p>
            <a:pPr marL="189230" marR="177165" indent="-1905" algn="ctr">
              <a:lnSpc>
                <a:spcPct val="90000"/>
              </a:lnSpc>
              <a:spcBef>
                <a:spcPts val="120"/>
              </a:spcBef>
            </a:pP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происхождения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(здания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улицы, </a:t>
            </a:r>
            <a:r>
              <a:rPr sz="2000" spc="145" dirty="0">
                <a:solidFill>
                  <a:srgbClr val="FFFFFF"/>
                </a:solidFill>
                <a:latin typeface="Tahoma"/>
                <a:cs typeface="Tahoma"/>
              </a:rPr>
              <a:t>парки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скверы, </a:t>
            </a: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инженерная 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инфраструктура,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климат</a:t>
            </a:r>
            <a:r>
              <a:rPr sz="20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2000">
              <a:latin typeface="Tahoma"/>
              <a:cs typeface="Tahoma"/>
            </a:endParaRPr>
          </a:p>
          <a:p>
            <a:pPr marL="2540" algn="ctr">
              <a:lnSpc>
                <a:spcPts val="2039"/>
              </a:lnSpc>
            </a:pPr>
            <a:r>
              <a:rPr sz="2000" spc="110" dirty="0">
                <a:solidFill>
                  <a:srgbClr val="FFFFFF"/>
                </a:solidFill>
                <a:latin typeface="Tahoma"/>
                <a:cs typeface="Tahoma"/>
              </a:rPr>
              <a:t>экологическое</a:t>
            </a:r>
            <a:endParaRPr sz="2000">
              <a:latin typeface="Tahoma"/>
              <a:cs typeface="Tahoma"/>
            </a:endParaRPr>
          </a:p>
          <a:p>
            <a:pPr marL="5715" algn="ctr">
              <a:lnSpc>
                <a:spcPts val="2280"/>
              </a:lnSpc>
            </a:pP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состояние).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 descr="http://inchehov.ru/upload/resizeproxy/720_/c6a6278b6b3467bf75889750cf2e77b8.jpg?15966242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055" y="1463039"/>
            <a:ext cx="7464552" cy="4977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62273" y="914222"/>
            <a:ext cx="544131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90" dirty="0"/>
              <a:t>СЮЖЕТНЫЕ</a:t>
            </a:r>
            <a:r>
              <a:rPr spc="-17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1645" y="2516835"/>
            <a:ext cx="2785745" cy="217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200" spc="85" dirty="0">
                <a:solidFill>
                  <a:srgbClr val="FFFFFF"/>
                </a:solidFill>
                <a:latin typeface="Tahoma"/>
                <a:cs typeface="Tahoma"/>
              </a:rPr>
              <a:t>акцентируют</a:t>
            </a:r>
            <a:endParaRPr sz="2200">
              <a:latin typeface="Tahoma"/>
              <a:cs typeface="Tahoma"/>
            </a:endParaRPr>
          </a:p>
          <a:p>
            <a:pPr marL="12700" marR="479425">
              <a:lnSpc>
                <a:spcPct val="90100"/>
              </a:lnSpc>
              <a:spcBef>
                <a:spcPts val="130"/>
              </a:spcBef>
            </a:pP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внимание</a:t>
            </a:r>
            <a:r>
              <a:rPr sz="22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6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8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товарах,</a:t>
            </a:r>
            <a:r>
              <a:rPr sz="22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3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8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200" spc="170" dirty="0">
                <a:solidFill>
                  <a:srgbClr val="FFFFFF"/>
                </a:solidFill>
                <a:latin typeface="Tahoma"/>
                <a:cs typeface="Tahoma"/>
              </a:rPr>
              <a:t>придуманной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245"/>
              </a:lnSpc>
            </a:pPr>
            <a:r>
              <a:rPr sz="2200" spc="195" dirty="0">
                <a:solidFill>
                  <a:srgbClr val="FFFFFF"/>
                </a:solidFill>
                <a:latin typeface="Tahoma"/>
                <a:cs typeface="Tahoma"/>
              </a:rPr>
              <a:t>дизайнером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25" dirty="0">
                <a:solidFill>
                  <a:srgbClr val="FFFFFF"/>
                </a:solidFill>
                <a:latin typeface="Tahoma"/>
                <a:cs typeface="Tahoma"/>
              </a:rPr>
              <a:t>сцене</a:t>
            </a:r>
            <a:endParaRPr sz="2200">
              <a:latin typeface="Tahoma"/>
              <a:cs typeface="Tahoma"/>
            </a:endParaRPr>
          </a:p>
          <a:p>
            <a:pPr marL="12700" marR="671830">
              <a:lnSpc>
                <a:spcPts val="2380"/>
              </a:lnSpc>
              <a:spcBef>
                <a:spcPts val="165"/>
              </a:spcBef>
            </a:pPr>
            <a:r>
              <a:rPr sz="2200" spc="41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15" dirty="0">
                <a:solidFill>
                  <a:srgbClr val="FFFFFF"/>
                </a:solidFill>
                <a:latin typeface="Tahoma"/>
                <a:cs typeface="Tahoma"/>
              </a:rPr>
              <a:t>элементами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украшения.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2337816"/>
            <a:ext cx="5303520" cy="3084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27501" y="1038301"/>
            <a:ext cx="51352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70" dirty="0"/>
              <a:t>ТОВАРНЫЕ</a:t>
            </a:r>
            <a:r>
              <a:rPr spc="-114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3720" y="2612517"/>
            <a:ext cx="2392045" cy="2173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spc="-1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ahoma"/>
                <a:cs typeface="Tahoma"/>
              </a:rPr>
              <a:t>витрине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выставляются</a:t>
            </a:r>
            <a:endParaRPr sz="2200">
              <a:latin typeface="Tahoma"/>
              <a:cs typeface="Tahoma"/>
            </a:endParaRPr>
          </a:p>
          <a:p>
            <a:pPr marL="12700" marR="836930" algn="just">
              <a:lnSpc>
                <a:spcPts val="2380"/>
              </a:lnSpc>
              <a:spcBef>
                <a:spcPts val="165"/>
              </a:spcBef>
            </a:pPr>
            <a:r>
              <a:rPr sz="2200" spc="75" dirty="0">
                <a:solidFill>
                  <a:srgbClr val="FFFFFF"/>
                </a:solidFill>
                <a:latin typeface="Tahoma"/>
                <a:cs typeface="Tahoma"/>
              </a:rPr>
              <a:t>единичные </a:t>
            </a:r>
            <a:r>
              <a:rPr sz="2200" spc="85" dirty="0">
                <a:solidFill>
                  <a:srgbClr val="FFFFFF"/>
                </a:solidFill>
                <a:latin typeface="Tahoma"/>
                <a:cs typeface="Tahoma"/>
              </a:rPr>
              <a:t>комплекты </a:t>
            </a:r>
            <a:r>
              <a:rPr sz="2200" spc="65" dirty="0">
                <a:solidFill>
                  <a:srgbClr val="FFFFFF"/>
                </a:solidFill>
                <a:latin typeface="Tahoma"/>
                <a:cs typeface="Tahoma"/>
              </a:rPr>
              <a:t>товаров,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205"/>
              </a:lnSpc>
            </a:pP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которыми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510"/>
              </a:lnSpc>
            </a:pP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торгует</a:t>
            </a:r>
            <a:r>
              <a:rPr sz="2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магазин.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640" y="2319527"/>
            <a:ext cx="4855464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85" dirty="0"/>
              <a:t>ТОВАРНО</a:t>
            </a:r>
            <a:r>
              <a:rPr spc="-135" dirty="0"/>
              <a:t> </a:t>
            </a:r>
            <a:r>
              <a:rPr spc="-204" dirty="0"/>
              <a:t>–</a:t>
            </a:r>
            <a:r>
              <a:rPr spc="-135" dirty="0"/>
              <a:t> </a:t>
            </a:r>
            <a:r>
              <a:rPr spc="75" dirty="0"/>
              <a:t>СЮЖЕТНЫЕ</a:t>
            </a:r>
            <a:r>
              <a:rPr spc="-180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5697" y="2188591"/>
            <a:ext cx="2316480" cy="3380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05"/>
              </a:spcBef>
            </a:pP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часть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135"/>
              </a:spcBef>
            </a:pPr>
            <a:r>
              <a:rPr sz="2200" spc="204" dirty="0">
                <a:solidFill>
                  <a:srgbClr val="FFFFFF"/>
                </a:solidFill>
                <a:latin typeface="Tahoma"/>
                <a:cs typeface="Tahoma"/>
              </a:rPr>
              <a:t>ассортимента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выставляется </a:t>
            </a:r>
            <a:r>
              <a:rPr sz="2200" spc="165" dirty="0">
                <a:solidFill>
                  <a:srgbClr val="FFFFFF"/>
                </a:solidFill>
                <a:latin typeface="Tahoma"/>
                <a:cs typeface="Tahoma"/>
              </a:rPr>
              <a:t>неожиданным</a:t>
            </a:r>
            <a:r>
              <a:rPr sz="22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оригинальным </a:t>
            </a:r>
            <a:r>
              <a:rPr sz="2200" spc="245" dirty="0">
                <a:solidFill>
                  <a:srgbClr val="FFFFFF"/>
                </a:solidFill>
                <a:latin typeface="Tahoma"/>
                <a:cs typeface="Tahoma"/>
              </a:rPr>
              <a:t>способом,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245"/>
              </a:lnSpc>
            </a:pPr>
            <a:r>
              <a:rPr sz="2200" spc="280" dirty="0">
                <a:solidFill>
                  <a:srgbClr val="FFFFFF"/>
                </a:solidFill>
                <a:latin typeface="Tahoma"/>
                <a:cs typeface="Tahoma"/>
              </a:rPr>
              <a:t>помимо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spc="190" dirty="0">
                <a:solidFill>
                  <a:srgbClr val="FFFFFF"/>
                </a:solidFill>
                <a:latin typeface="Tahoma"/>
                <a:cs typeface="Tahoma"/>
              </a:rPr>
              <a:t>демонстрации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товара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spc="130" dirty="0">
                <a:solidFill>
                  <a:srgbClr val="FFFFFF"/>
                </a:solidFill>
                <a:latin typeface="Tahoma"/>
                <a:cs typeface="Tahoma"/>
              </a:rPr>
              <a:t>наблюдается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510"/>
              </a:lnSpc>
            </a:pPr>
            <a:r>
              <a:rPr sz="2200" spc="165" dirty="0">
                <a:solidFill>
                  <a:srgbClr val="FFFFFF"/>
                </a:solidFill>
                <a:latin typeface="Tahoma"/>
                <a:cs typeface="Tahoma"/>
              </a:rPr>
              <a:t>сценка.</a:t>
            </a:r>
            <a:endParaRPr sz="2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088" y="2456688"/>
            <a:ext cx="4956048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398646" y="999489"/>
            <a:ext cx="60394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АУКЦИОННЫЕ</a:t>
            </a:r>
            <a:r>
              <a:rPr spc="-14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0494" y="2217165"/>
            <a:ext cx="215392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полная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50" dirty="0">
                <a:solidFill>
                  <a:srgbClr val="FFFFFF"/>
                </a:solidFill>
                <a:latin typeface="Tahoma"/>
                <a:cs typeface="Tahoma"/>
              </a:rPr>
              <a:t>смена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стиля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FFFFFF"/>
                </a:solidFill>
                <a:latin typeface="Tahoma"/>
                <a:cs typeface="Tahoma"/>
              </a:rPr>
              <a:t>витрины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проведения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акции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(оповещения</a:t>
            </a:r>
            <a:r>
              <a:rPr sz="18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50" dirty="0">
                <a:solidFill>
                  <a:srgbClr val="FFFFFF"/>
                </a:solidFill>
                <a:latin typeface="Tahoma"/>
                <a:cs typeface="Tahoma"/>
              </a:rPr>
              <a:t>о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скидках,</a:t>
            </a:r>
            <a:endParaRPr sz="1800">
              <a:latin typeface="Tahoma"/>
              <a:cs typeface="Tahoma"/>
            </a:endParaRPr>
          </a:p>
          <a:p>
            <a:pPr marL="12700" marR="549275">
              <a:lnSpc>
                <a:spcPct val="100000"/>
              </a:lnSpc>
              <a:spcBef>
                <a:spcPts val="5"/>
              </a:spcBef>
            </a:pPr>
            <a:r>
              <a:rPr sz="1800" spc="160" dirty="0">
                <a:solidFill>
                  <a:srgbClr val="FFFFFF"/>
                </a:solidFill>
                <a:latin typeface="Tahoma"/>
                <a:cs typeface="Tahoma"/>
              </a:rPr>
              <a:t>распродаже,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поступлении</a:t>
            </a:r>
            <a:endParaRPr sz="1800">
              <a:latin typeface="Tahoma"/>
              <a:cs typeface="Tahoma"/>
            </a:endParaRPr>
          </a:p>
          <a:p>
            <a:pPr marL="12700" marR="86995">
              <a:lnSpc>
                <a:spcPct val="100000"/>
              </a:lnSpc>
            </a:pP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новой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коллекции) 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канун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праздника.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40" y="2261616"/>
            <a:ext cx="5135879" cy="28163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32380">
              <a:lnSpc>
                <a:spcPct val="100000"/>
              </a:lnSpc>
              <a:spcBef>
                <a:spcPts val="110"/>
              </a:spcBef>
            </a:pPr>
            <a:r>
              <a:rPr spc="240" dirty="0"/>
              <a:t>ЗАДАНИЕ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8898" y="2270836"/>
            <a:ext cx="7828280" cy="300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algn="ctr">
              <a:lnSpc>
                <a:spcPts val="2740"/>
              </a:lnSpc>
              <a:spcBef>
                <a:spcPts val="100"/>
              </a:spcBef>
            </a:pP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Выполните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85" dirty="0">
                <a:solidFill>
                  <a:srgbClr val="FFFFFF"/>
                </a:solidFill>
                <a:latin typeface="Tahoma"/>
                <a:cs typeface="Tahoma"/>
              </a:rPr>
              <a:t>оформление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витрины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ahoma"/>
                <a:cs typeface="Tahoma"/>
              </a:rPr>
              <a:t>магазина</a:t>
            </a:r>
            <a:r>
              <a:rPr sz="24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виде</a:t>
            </a:r>
            <a:endParaRPr sz="2400">
              <a:latin typeface="Tahoma"/>
              <a:cs typeface="Tahoma"/>
            </a:endParaRPr>
          </a:p>
          <a:p>
            <a:pPr marL="32384" algn="ctr">
              <a:lnSpc>
                <a:spcPts val="2740"/>
              </a:lnSpc>
            </a:pP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инсталляции,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макета,</a:t>
            </a:r>
            <a:r>
              <a:rPr sz="24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коллажа: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Бытовая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ahoma"/>
                <a:cs typeface="Tahoma"/>
              </a:rPr>
              <a:t>техника,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книги,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229" dirty="0">
                <a:solidFill>
                  <a:srgbClr val="FFFFFF"/>
                </a:solidFill>
                <a:latin typeface="Tahoma"/>
                <a:cs typeface="Tahoma"/>
              </a:rPr>
              <a:t>смартфоны,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зоомагазин,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400" spc="85" dirty="0">
                <a:solidFill>
                  <a:srgbClr val="FFFFFF"/>
                </a:solidFill>
                <a:latin typeface="Tahoma"/>
                <a:cs typeface="Tahoma"/>
              </a:rPr>
              <a:t>продуктового</a:t>
            </a:r>
            <a:r>
              <a:rPr sz="2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ahoma"/>
                <a:cs typeface="Tahoma"/>
              </a:rPr>
              <a:t>других…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55821" y="913587"/>
            <a:ext cx="6750050" cy="1185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420620" marR="5080" indent="-2408555">
              <a:lnSpc>
                <a:spcPts val="4320"/>
              </a:lnSpc>
              <a:spcBef>
                <a:spcPts val="655"/>
              </a:spcBef>
            </a:pPr>
            <a:r>
              <a:rPr spc="130" dirty="0"/>
              <a:t>ГЛАВНОЕ</a:t>
            </a:r>
            <a:r>
              <a:rPr spc="-175" dirty="0"/>
              <a:t> </a:t>
            </a:r>
            <a:r>
              <a:rPr dirty="0"/>
              <a:t>В</a:t>
            </a:r>
            <a:r>
              <a:rPr spc="-165" dirty="0"/>
              <a:t> </a:t>
            </a:r>
            <a:r>
              <a:rPr spc="285" dirty="0"/>
              <a:t>ОФОРМЛЕНИИ </a:t>
            </a:r>
            <a:r>
              <a:rPr spc="-10" dirty="0"/>
              <a:t>ВИТРИН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844" y="2622114"/>
            <a:ext cx="9214485" cy="243268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850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000" spc="175" dirty="0">
                <a:solidFill>
                  <a:srgbClr val="FFFFFF"/>
                </a:solidFill>
                <a:latin typeface="Tahoma"/>
                <a:cs typeface="Tahoma"/>
              </a:rPr>
              <a:t>Хороший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вкус,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Tahoma"/>
                <a:cs typeface="Tahoma"/>
              </a:rPr>
              <a:t>фантазия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чувство</a:t>
            </a:r>
            <a:r>
              <a:rPr sz="20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FFFFFF"/>
                </a:solidFill>
                <a:latin typeface="Tahoma"/>
                <a:cs typeface="Tahoma"/>
              </a:rPr>
              <a:t>меры;</a:t>
            </a:r>
            <a:endParaRPr sz="200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242570" algn="l"/>
              </a:tabLst>
            </a:pPr>
            <a:r>
              <a:rPr sz="2000" spc="160" dirty="0">
                <a:solidFill>
                  <a:srgbClr val="FFFFFF"/>
                </a:solidFill>
                <a:latin typeface="Tahoma"/>
                <a:cs typeface="Tahoma"/>
              </a:rPr>
              <a:t>Разумное</a:t>
            </a:r>
            <a:r>
              <a:rPr sz="20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сочетание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цветов;</a:t>
            </a:r>
            <a:endParaRPr sz="2000">
              <a:latin typeface="Tahoma"/>
              <a:cs typeface="Tahoma"/>
            </a:endParaRPr>
          </a:p>
          <a:p>
            <a:pPr marL="241935" indent="-2292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000" spc="215" dirty="0">
                <a:solidFill>
                  <a:srgbClr val="FFFFFF"/>
                </a:solidFill>
                <a:latin typeface="Tahoma"/>
                <a:cs typeface="Tahoma"/>
              </a:rPr>
              <a:t>Хорошее</a:t>
            </a:r>
            <a:r>
              <a:rPr sz="20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Tahoma"/>
                <a:cs typeface="Tahoma"/>
              </a:rPr>
              <a:t>освещение;</a:t>
            </a:r>
            <a:endParaRPr sz="200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2570" algn="l"/>
              </a:tabLst>
            </a:pPr>
            <a:r>
              <a:rPr sz="2000" spc="160" dirty="0">
                <a:solidFill>
                  <a:srgbClr val="FFFFFF"/>
                </a:solidFill>
                <a:latin typeface="Tahoma"/>
                <a:cs typeface="Tahoma"/>
              </a:rPr>
              <a:t>Грамотное</a:t>
            </a:r>
            <a:r>
              <a:rPr sz="20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FFFFFF"/>
                </a:solidFill>
                <a:latin typeface="Tahoma"/>
                <a:cs typeface="Tahoma"/>
              </a:rPr>
              <a:t>композиционное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FFFFFF"/>
                </a:solidFill>
                <a:latin typeface="Tahoma"/>
                <a:cs typeface="Tahoma"/>
              </a:rPr>
              <a:t>решение;</a:t>
            </a:r>
            <a:endParaRPr sz="2000">
              <a:latin typeface="Tahoma"/>
              <a:cs typeface="Tahoma"/>
            </a:endParaRPr>
          </a:p>
          <a:p>
            <a:pPr marL="242570" indent="-229870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242570" algn="l"/>
              </a:tabLst>
            </a:pP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Соответствие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стиля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95" dirty="0">
                <a:solidFill>
                  <a:srgbClr val="FFFFFF"/>
                </a:solidFill>
                <a:latin typeface="Tahoma"/>
                <a:cs typeface="Tahoma"/>
              </a:rPr>
              <a:t>оформления</a:t>
            </a:r>
            <a:r>
              <a:rPr sz="20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FFFFFF"/>
                </a:solidFill>
                <a:latin typeface="Tahoma"/>
                <a:cs typeface="Tahoma"/>
              </a:rPr>
              <a:t>витрины</a:t>
            </a:r>
            <a:r>
              <a:rPr sz="20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Tahoma"/>
                <a:cs typeface="Tahoma"/>
              </a:rPr>
              <a:t>имиджу</a:t>
            </a:r>
            <a:r>
              <a:rPr sz="20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60" dirty="0">
                <a:solidFill>
                  <a:srgbClr val="FFFFFF"/>
                </a:solidFill>
                <a:latin typeface="Tahoma"/>
                <a:cs typeface="Tahoma"/>
              </a:rPr>
              <a:t>магазина</a:t>
            </a:r>
            <a:r>
              <a:rPr sz="20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0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Tahoma"/>
                <a:cs typeface="Tahoma"/>
              </a:rPr>
              <a:t>целом;</a:t>
            </a:r>
            <a:endParaRPr sz="2000">
              <a:latin typeface="Tahoma"/>
              <a:cs typeface="Tahoma"/>
            </a:endParaRPr>
          </a:p>
          <a:p>
            <a:pPr marL="241935" indent="-229235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Наличие</a:t>
            </a:r>
            <a:r>
              <a:rPr sz="200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названия</a:t>
            </a:r>
            <a:r>
              <a:rPr sz="20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магазина;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8767" y="413131"/>
            <a:ext cx="5160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влияет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дизайн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городской</a:t>
            </a: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среды?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767" y="1022984"/>
            <a:ext cx="4984115" cy="283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954405" indent="-3429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восприятие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выразительность 	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архитектурного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ансамбля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облик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жителей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города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архитектуру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создает</a:t>
            </a: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графический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язык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улицы?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Прохожие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Афиши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плакаты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Парки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3565" y="471373"/>
            <a:ext cx="29203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Какова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цель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витрины?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3565" y="1081227"/>
            <a:ext cx="4069079" cy="286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5600" algn="l"/>
              </a:tabLst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Сделать</a:t>
            </a:r>
            <a:r>
              <a:rPr sz="18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</a:t>
            </a:r>
            <a:r>
              <a:rPr sz="1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прохожего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покупателя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Показать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товары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Украсить</a:t>
            </a:r>
            <a:r>
              <a:rPr sz="1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город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напоминает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образный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язык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витрины?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Инсталляцию</a:t>
            </a:r>
            <a:endParaRPr sz="18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Мозаику</a:t>
            </a:r>
            <a:endParaRPr sz="1800">
              <a:latin typeface="Microsoft Sans Serif"/>
              <a:cs typeface="Microsoft Sans Serif"/>
            </a:endParaRP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Графику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102101" y="603631"/>
            <a:ext cx="486029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другому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называется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городской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дизайн?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355600" algn="l"/>
              </a:tabLst>
            </a:pPr>
            <a:r>
              <a:rPr spc="-10" dirty="0"/>
              <a:t>Ансамбль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dirty="0"/>
              <a:t>Малые</a:t>
            </a:r>
            <a:r>
              <a:rPr spc="-15" dirty="0"/>
              <a:t> </a:t>
            </a:r>
            <a:r>
              <a:rPr spc="-10" dirty="0"/>
              <a:t>архитектурные</a:t>
            </a:r>
            <a:r>
              <a:rPr spc="35" dirty="0"/>
              <a:t> </a:t>
            </a:r>
            <a:r>
              <a:rPr spc="-20" dirty="0"/>
              <a:t>формы</a:t>
            </a: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pc="-10" dirty="0"/>
              <a:t>Планировка</a:t>
            </a: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Что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относится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элементам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городского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дизайна?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70"/>
              </a:spcBef>
              <a:buAutoNum type="alphaLcParenR"/>
              <a:tabLst>
                <a:tab pos="355600" algn="l"/>
              </a:tabLst>
            </a:pPr>
            <a:r>
              <a:rPr spc="-20" dirty="0"/>
              <a:t>Дома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5600" algn="l"/>
              </a:tabLst>
            </a:pPr>
            <a:r>
              <a:rPr spc="-20" dirty="0"/>
              <a:t>Торговые</a:t>
            </a:r>
            <a:r>
              <a:rPr spc="-40" dirty="0"/>
              <a:t> </a:t>
            </a:r>
            <a:r>
              <a:rPr spc="-10" dirty="0"/>
              <a:t>павильоны</a:t>
            </a:r>
          </a:p>
          <a:p>
            <a:pPr marL="356870" indent="-344170">
              <a:lnSpc>
                <a:spcPct val="100000"/>
              </a:lnSpc>
              <a:buAutoNum type="alphaLcParenR"/>
              <a:tabLst>
                <a:tab pos="356870" algn="l"/>
              </a:tabLst>
            </a:pPr>
            <a:r>
              <a:rPr spc="-10" dirty="0"/>
              <a:t>Качели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7645" y="1950542"/>
            <a:ext cx="5340350" cy="17348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160" indent="-133350">
              <a:lnSpc>
                <a:spcPct val="100000"/>
              </a:lnSpc>
              <a:spcBef>
                <a:spcPts val="110"/>
              </a:spcBef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вам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понравилось</a:t>
            </a:r>
            <a:r>
              <a:rPr sz="28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уроке?</a:t>
            </a:r>
            <a:endParaRPr sz="2800">
              <a:latin typeface="Times New Roman"/>
              <a:cs typeface="Times New Roman"/>
            </a:endParaRPr>
          </a:p>
          <a:p>
            <a:pPr marL="137160" indent="-13335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Что</a:t>
            </a:r>
            <a:r>
              <a:rPr sz="28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нового</a:t>
            </a:r>
            <a:r>
              <a:rPr sz="2800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узнали?</a:t>
            </a:r>
            <a:endParaRPr sz="2800">
              <a:latin typeface="Times New Roman"/>
              <a:cs typeface="Times New Roman"/>
            </a:endParaRPr>
          </a:p>
          <a:p>
            <a:pPr marL="137160" indent="-133350">
              <a:lnSpc>
                <a:spcPct val="100000"/>
              </a:lnSpc>
              <a:buSzPct val="96428"/>
              <a:buChar char="•"/>
              <a:tabLst>
                <a:tab pos="137160" algn="l"/>
              </a:tabLst>
            </a:pP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Чему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научились?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Где</a:t>
            </a:r>
            <a:r>
              <a:rPr sz="2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вам</a:t>
            </a:r>
            <a:r>
              <a:rPr sz="28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эти</a:t>
            </a:r>
            <a:r>
              <a:rPr sz="28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знания</a:t>
            </a:r>
            <a:r>
              <a:rPr sz="28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пригодятся?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9711" y="1697735"/>
            <a:ext cx="5632703" cy="420014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410203" y="830656"/>
            <a:ext cx="48221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Практическая</a:t>
            </a:r>
            <a:r>
              <a:rPr sz="3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Arial"/>
                <a:cs typeface="Arial"/>
              </a:rPr>
              <a:t>работа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153536" y="469468"/>
            <a:ext cx="380555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14" dirty="0"/>
              <a:t>ИНСТАЛЛЯЦИЯ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643" y="1788032"/>
            <a:ext cx="2598420" cy="27717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установка,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размещение,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монтаж)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/>
                <a:cs typeface="Times New Roman"/>
              </a:rPr>
              <a:t>—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форма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EF522B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</a:rPr>
              <a:t>современного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10" dirty="0">
                <a:solidFill>
                  <a:srgbClr val="EF522B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  <a:hlinkClick r:id="rId2"/>
              </a:rPr>
              <a:t>искусства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  <a:hlinkClick r:id="rId2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12700" marR="22225" algn="just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представляющая</a:t>
            </a:r>
            <a:r>
              <a:rPr sz="20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собой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пространственную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rgbClr val="EF522B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</a:rPr>
              <a:t>ком</a:t>
            </a:r>
            <a:r>
              <a:rPr sz="2000" spc="-25" dirty="0">
                <a:solidFill>
                  <a:srgbClr val="EF522B"/>
                </a:solidFill>
                <a:latin typeface="Times New Roman"/>
                <a:cs typeface="Times New Roman"/>
              </a:rPr>
              <a:t> </a:t>
            </a:r>
            <a:r>
              <a:rPr sz="2000" u="sng" dirty="0">
                <a:solidFill>
                  <a:srgbClr val="EF522B"/>
                </a:solidFill>
                <a:uFill>
                  <a:solidFill>
                    <a:srgbClr val="EF522B"/>
                  </a:solidFill>
                </a:uFill>
                <a:latin typeface="Times New Roman"/>
                <a:cs typeface="Times New Roman"/>
                <a:hlinkClick r:id="rId3"/>
              </a:rPr>
              <a:t>позицию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,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созданную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и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з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различных</a:t>
            </a:r>
            <a:r>
              <a:rPr sz="20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готовых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материалов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форм.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57471" y="612648"/>
            <a:ext cx="7650480" cy="5645150"/>
            <a:chOff x="4157471" y="612648"/>
            <a:chExt cx="7650480" cy="5645150"/>
          </a:xfrm>
        </p:grpSpPr>
        <p:pic>
          <p:nvPicPr>
            <p:cNvPr id="5" name="object 5" descr="Инсталляция из кубов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4983" y="612648"/>
              <a:ext cx="3172968" cy="5644896"/>
            </a:xfrm>
            <a:prstGeom prst="rect">
              <a:avLst/>
            </a:prstGeom>
          </p:spPr>
        </p:pic>
        <p:pic>
          <p:nvPicPr>
            <p:cNvPr id="6" name="object 6" descr="Презентационный материал к учебному занятию по теме &amp;quot;Вещь как сочетание  объемов и образ времени&amp;quot; - изо, презентации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7471" y="2295143"/>
              <a:ext cx="5065776" cy="3648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55" y="2532888"/>
            <a:ext cx="5129784" cy="38618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3640" y="2508504"/>
            <a:ext cx="5184648" cy="3892296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99059" y="1803857"/>
            <a:ext cx="46062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Сюжетная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витрина.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Книжный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магазин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«Тайная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комната»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0268" y="1751533"/>
            <a:ext cx="41484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Аукционная</a:t>
            </a: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витрина.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Магазин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бытовой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техники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«ОПТИМ»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4808" y="2682239"/>
            <a:ext cx="4898136" cy="36423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583" y="2663951"/>
            <a:ext cx="4949952" cy="36850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6966" y="1908759"/>
            <a:ext cx="37896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Сюжетная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витрина.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Аптека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8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животных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«Айболит»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4046" y="1906015"/>
            <a:ext cx="485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Аукционная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витрина.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Магазин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цифровой</a:t>
            </a:r>
            <a:r>
              <a:rPr sz="18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техники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«Смартфоны»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908175" y="691718"/>
            <a:ext cx="874268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35" dirty="0"/>
              <a:t>ОБЪЕКТЫ</a:t>
            </a:r>
            <a:r>
              <a:rPr spc="-200" dirty="0"/>
              <a:t> </a:t>
            </a:r>
            <a:r>
              <a:rPr spc="330" dirty="0"/>
              <a:t>ГОРОДСКОГО</a:t>
            </a:r>
            <a:r>
              <a:rPr spc="-245" dirty="0"/>
              <a:t> </a:t>
            </a:r>
            <a:r>
              <a:rPr spc="295" dirty="0"/>
              <a:t>ДИЗАЙНА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97205" marR="440690" indent="-43180" algn="just">
              <a:lnSpc>
                <a:spcPct val="90000"/>
              </a:lnSpc>
              <a:spcBef>
                <a:spcPts val="385"/>
              </a:spcBef>
            </a:pPr>
            <a:r>
              <a:rPr dirty="0"/>
              <a:t>Торговые</a:t>
            </a:r>
            <a:r>
              <a:rPr spc="320" dirty="0"/>
              <a:t> </a:t>
            </a:r>
            <a:r>
              <a:rPr spc="85" dirty="0"/>
              <a:t>автоматы, </a:t>
            </a:r>
            <a:r>
              <a:rPr spc="229" dirty="0"/>
              <a:t>информационные </a:t>
            </a:r>
            <a:r>
              <a:rPr spc="100" dirty="0"/>
              <a:t>стенды</a:t>
            </a:r>
            <a:r>
              <a:rPr spc="-95" dirty="0"/>
              <a:t> </a:t>
            </a:r>
            <a:r>
              <a:rPr spc="120" dirty="0"/>
              <a:t>и</a:t>
            </a:r>
            <a:r>
              <a:rPr spc="-85" dirty="0"/>
              <a:t> </a:t>
            </a:r>
            <a:r>
              <a:rPr spc="-10" dirty="0"/>
              <a:t>витрины,</a:t>
            </a:r>
          </a:p>
          <a:p>
            <a:pPr marL="82550" algn="just">
              <a:lnSpc>
                <a:spcPts val="2450"/>
              </a:lnSpc>
            </a:pPr>
            <a:r>
              <a:rPr spc="204" dirty="0"/>
              <a:t>светофоры</a:t>
            </a:r>
            <a:r>
              <a:rPr spc="-35" dirty="0"/>
              <a:t> </a:t>
            </a:r>
            <a:r>
              <a:rPr spc="120" dirty="0"/>
              <a:t>и</a:t>
            </a:r>
            <a:r>
              <a:rPr spc="-95" dirty="0"/>
              <a:t> </a:t>
            </a:r>
            <a:r>
              <a:rPr spc="155" dirty="0"/>
              <a:t>дорожные</a:t>
            </a:r>
          </a:p>
          <a:p>
            <a:pPr marL="149225" marR="140335" indent="362585">
              <a:lnSpc>
                <a:spcPts val="2590"/>
              </a:lnSpc>
              <a:spcBef>
                <a:spcPts val="185"/>
              </a:spcBef>
            </a:pPr>
            <a:r>
              <a:rPr spc="80" dirty="0"/>
              <a:t>указатели,</a:t>
            </a:r>
            <a:r>
              <a:rPr spc="-45" dirty="0"/>
              <a:t> </a:t>
            </a:r>
            <a:r>
              <a:rPr spc="365" dirty="0"/>
              <a:t>а</a:t>
            </a:r>
            <a:r>
              <a:rPr spc="-90" dirty="0"/>
              <a:t> </a:t>
            </a:r>
            <a:r>
              <a:rPr spc="95" dirty="0"/>
              <a:t>также </a:t>
            </a:r>
            <a:r>
              <a:rPr spc="185" dirty="0"/>
              <a:t>оборудование</a:t>
            </a:r>
            <a:r>
              <a:rPr spc="-50" dirty="0"/>
              <a:t> </a:t>
            </a:r>
            <a:r>
              <a:rPr spc="65" dirty="0"/>
              <a:t>детских,</a:t>
            </a:r>
          </a:p>
          <a:p>
            <a:pPr marL="539750" marR="531495" indent="1905" algn="ctr">
              <a:lnSpc>
                <a:spcPts val="2590"/>
              </a:lnSpc>
              <a:spcBef>
                <a:spcPts val="10"/>
              </a:spcBef>
            </a:pPr>
            <a:r>
              <a:rPr spc="40" dirty="0"/>
              <a:t>танцевальных, </a:t>
            </a:r>
            <a:r>
              <a:rPr spc="60" dirty="0"/>
              <a:t>развлекательных</a:t>
            </a:r>
            <a:r>
              <a:rPr spc="15" dirty="0"/>
              <a:t> </a:t>
            </a:r>
            <a:r>
              <a:rPr spc="70" dirty="0"/>
              <a:t>и</a:t>
            </a:r>
          </a:p>
          <a:p>
            <a:pPr marL="228600" marR="224154" algn="ctr">
              <a:lnSpc>
                <a:spcPts val="2590"/>
              </a:lnSpc>
              <a:spcBef>
                <a:spcPts val="5"/>
              </a:spcBef>
            </a:pPr>
            <a:r>
              <a:rPr spc="105" dirty="0"/>
              <a:t>спортивно-</a:t>
            </a:r>
            <a:r>
              <a:rPr spc="-10" dirty="0"/>
              <a:t>игровых </a:t>
            </a:r>
            <a:r>
              <a:rPr spc="190" dirty="0"/>
              <a:t>площадок</a:t>
            </a:r>
            <a:r>
              <a:rPr spc="-75" dirty="0"/>
              <a:t> </a:t>
            </a:r>
            <a:r>
              <a:rPr dirty="0"/>
              <a:t>-</a:t>
            </a:r>
            <a:r>
              <a:rPr spc="-105" dirty="0"/>
              <a:t> </a:t>
            </a:r>
            <a:r>
              <a:rPr spc="215" dirty="0"/>
              <a:t>на</a:t>
            </a:r>
            <a:r>
              <a:rPr spc="-130" dirty="0"/>
              <a:t> </a:t>
            </a:r>
            <a:r>
              <a:rPr spc="80" dirty="0"/>
              <a:t>первый</a:t>
            </a:r>
          </a:p>
          <a:p>
            <a:pPr marL="12700" marR="5080" algn="ctr">
              <a:lnSpc>
                <a:spcPts val="2590"/>
              </a:lnSpc>
              <a:spcBef>
                <a:spcPts val="5"/>
              </a:spcBef>
            </a:pPr>
            <a:r>
              <a:rPr spc="-85" dirty="0"/>
              <a:t>взгляд</a:t>
            </a:r>
            <a:r>
              <a:rPr spc="-65" dirty="0"/>
              <a:t> </a:t>
            </a:r>
            <a:r>
              <a:rPr spc="190" dirty="0"/>
              <a:t>малозначащие,</a:t>
            </a:r>
            <a:r>
              <a:rPr spc="-55" dirty="0"/>
              <a:t> </a:t>
            </a:r>
            <a:r>
              <a:rPr spc="145" dirty="0"/>
              <a:t>но </a:t>
            </a:r>
            <a:r>
              <a:rPr spc="114" dirty="0"/>
              <a:t>как</a:t>
            </a:r>
            <a:r>
              <a:rPr spc="-85" dirty="0"/>
              <a:t> </a:t>
            </a:r>
            <a:r>
              <a:rPr spc="155" dirty="0"/>
              <a:t>они</a:t>
            </a:r>
            <a:r>
              <a:rPr spc="-90" dirty="0"/>
              <a:t> </a:t>
            </a:r>
            <a:r>
              <a:rPr spc="-10" dirty="0"/>
              <a:t>важны!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3209" y="1596390"/>
            <a:ext cx="48425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Малые</a:t>
            </a:r>
            <a:r>
              <a:rPr sz="24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ahoma"/>
                <a:cs typeface="Tahoma"/>
              </a:rPr>
              <a:t>архитектурные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80" dirty="0">
                <a:solidFill>
                  <a:srgbClr val="FFFFFF"/>
                </a:solidFill>
                <a:latin typeface="Tahoma"/>
                <a:cs typeface="Tahoma"/>
              </a:rPr>
              <a:t>формы, 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призваны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FFFFFF"/>
                </a:solidFill>
                <a:latin typeface="Tahoma"/>
                <a:cs typeface="Tahoma"/>
              </a:rPr>
              <a:t>сделать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0" dirty="0">
                <a:solidFill>
                  <a:srgbClr val="FFFFFF"/>
                </a:solidFill>
                <a:latin typeface="Tahoma"/>
                <a:cs typeface="Tahoma"/>
              </a:rPr>
              <a:t>мир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улицы </a:t>
            </a:r>
            <a:r>
              <a:rPr sz="2400" spc="180" dirty="0">
                <a:solidFill>
                  <a:srgbClr val="FFFFFF"/>
                </a:solidFill>
                <a:latin typeface="Tahoma"/>
                <a:cs typeface="Tahoma"/>
              </a:rPr>
              <a:t>удобным</a:t>
            </a:r>
            <a:r>
              <a:rPr sz="2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ahoma"/>
                <a:cs typeface="Tahoma"/>
              </a:rPr>
              <a:t>людей.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 descr="Малые архитектурные формы (МАФ) | Вырубка деревьев в Москве и МО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9888" y="2865120"/>
            <a:ext cx="2350008" cy="1548383"/>
          </a:xfrm>
          <a:prstGeom prst="rect">
            <a:avLst/>
          </a:prstGeom>
        </p:spPr>
      </p:pic>
      <p:pic>
        <p:nvPicPr>
          <p:cNvPr id="6" name="object 6" descr="Малые архитектурные формы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8847" y="2767583"/>
            <a:ext cx="1932431" cy="1749552"/>
          </a:xfrm>
          <a:prstGeom prst="rect">
            <a:avLst/>
          </a:prstGeom>
        </p:spPr>
      </p:pic>
      <p:pic>
        <p:nvPicPr>
          <p:cNvPr id="7" name="object 7" descr="Эксперты: малые архитектурные формы должны сочетать стиль и  функциональность - UrbanLook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3896" y="4645152"/>
            <a:ext cx="2593848" cy="1731264"/>
          </a:xfrm>
          <a:prstGeom prst="rect">
            <a:avLst/>
          </a:prstGeom>
        </p:spPr>
      </p:pic>
      <p:pic>
        <p:nvPicPr>
          <p:cNvPr id="8" name="object 8" descr="Малые архитектурные формы в России | ЖКХ-Партнёры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9304" y="4782311"/>
            <a:ext cx="2167128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:\Users\germanich-o\Desktop\Рисунок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455" y="2438400"/>
            <a:ext cx="3846576" cy="2807208"/>
          </a:xfrm>
          <a:prstGeom prst="rect">
            <a:avLst/>
          </a:prstGeom>
        </p:spPr>
      </p:pic>
      <p:pic>
        <p:nvPicPr>
          <p:cNvPr id="3" name="object 3" descr="C:\Users\germanich-o\Desktop\Рисунок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62343" y="1996439"/>
            <a:ext cx="2331720" cy="3986784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106" rIns="0" bIns="0" rtlCol="0">
            <a:spAutoFit/>
          </a:bodyPr>
          <a:lstStyle/>
          <a:p>
            <a:pPr marL="89598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233" rIns="0" bIns="0" rtlCol="0">
            <a:spAutoFit/>
          </a:bodyPr>
          <a:lstStyle/>
          <a:p>
            <a:pPr marL="1652270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 descr="Город от ума. Как живётся в российской IT-столице иннополисянам? |  Технологии | Техника | Аргументы и Факты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832" y="1923288"/>
            <a:ext cx="6096000" cy="4047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94657" y="548386"/>
            <a:ext cx="26111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Что</a:t>
            </a:r>
            <a:r>
              <a:rPr sz="28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видите?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 descr="Витрины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207" y="1091183"/>
            <a:ext cx="5114544" cy="51145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73879"/>
            <a:ext cx="12192000" cy="248412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615821" y="2733192"/>
            <a:ext cx="896683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105" dirty="0">
                <a:solidFill>
                  <a:srgbClr val="FFFFFF"/>
                </a:solidFill>
              </a:rPr>
              <a:t>ВЕЩЬ</a:t>
            </a:r>
            <a:r>
              <a:rPr sz="5400" spc="-22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В</a:t>
            </a:r>
            <a:r>
              <a:rPr sz="5400" spc="-220" dirty="0">
                <a:solidFill>
                  <a:srgbClr val="FFFFFF"/>
                </a:solidFill>
              </a:rPr>
              <a:t> </a:t>
            </a:r>
            <a:r>
              <a:rPr sz="5400" spc="240" dirty="0">
                <a:solidFill>
                  <a:srgbClr val="FFFFFF"/>
                </a:solidFill>
              </a:rPr>
              <a:t>ГОРОДЕ.</a:t>
            </a:r>
            <a:r>
              <a:rPr sz="5400" spc="-235" dirty="0">
                <a:solidFill>
                  <a:srgbClr val="FFFFFF"/>
                </a:solidFill>
              </a:rPr>
              <a:t> </a:t>
            </a:r>
            <a:r>
              <a:rPr sz="5400" spc="90" dirty="0">
                <a:solidFill>
                  <a:srgbClr val="FFFFFF"/>
                </a:solidFill>
              </a:rPr>
              <a:t>ВИТРИНА</a:t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54883" y="1169288"/>
            <a:ext cx="7528559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ts val="4560"/>
              </a:lnSpc>
              <a:spcBef>
                <a:spcPts val="105"/>
              </a:spcBef>
            </a:pPr>
            <a:r>
              <a:rPr spc="120" dirty="0"/>
              <a:t>ОПРЕДЕЛЁННОЕ</a:t>
            </a:r>
            <a:r>
              <a:rPr spc="-165" dirty="0"/>
              <a:t> </a:t>
            </a:r>
            <a:r>
              <a:rPr spc="250" dirty="0"/>
              <a:t>МЕСТО</a:t>
            </a:r>
            <a:r>
              <a:rPr spc="-150" dirty="0"/>
              <a:t> </a:t>
            </a:r>
            <a:r>
              <a:rPr spc="-60" dirty="0"/>
              <a:t>В</a:t>
            </a:r>
          </a:p>
          <a:p>
            <a:pPr marL="12065" marR="5080" algn="ctr">
              <a:lnSpc>
                <a:spcPts val="4320"/>
              </a:lnSpc>
              <a:spcBef>
                <a:spcPts val="305"/>
              </a:spcBef>
            </a:pPr>
            <a:r>
              <a:rPr spc="385" dirty="0"/>
              <a:t>ГОРОДСКОМ</a:t>
            </a:r>
            <a:r>
              <a:rPr spc="-165" dirty="0"/>
              <a:t> </a:t>
            </a:r>
            <a:r>
              <a:rPr spc="130" dirty="0"/>
              <a:t>ПРОСТРАНСТВЕ </a:t>
            </a:r>
            <a:r>
              <a:rPr spc="260" dirty="0"/>
              <a:t>ЗАНИМАЮТ</a:t>
            </a:r>
            <a:r>
              <a:rPr spc="-165" dirty="0"/>
              <a:t> </a:t>
            </a:r>
            <a:r>
              <a:rPr spc="-10" dirty="0"/>
              <a:t>ВИТРИНЫ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3716" y="3627004"/>
            <a:ext cx="4770120" cy="17208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Витрина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4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ahoma"/>
                <a:cs typeface="Tahoma"/>
              </a:rPr>
              <a:t>окно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35" dirty="0">
                <a:solidFill>
                  <a:srgbClr val="FFFFFF"/>
                </a:solidFill>
                <a:latin typeface="Tahoma"/>
                <a:cs typeface="Tahoma"/>
              </a:rPr>
              <a:t>мир</a:t>
            </a:r>
            <a:r>
              <a:rPr sz="24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ahoma"/>
                <a:cs typeface="Tahoma"/>
              </a:rPr>
              <a:t>вещей.</a:t>
            </a:r>
            <a:endParaRPr sz="2400">
              <a:latin typeface="Tahoma"/>
              <a:cs typeface="Tahoma"/>
            </a:endParaRPr>
          </a:p>
          <a:p>
            <a:pPr marL="241300" indent="-228600">
              <a:lnSpc>
                <a:spcPts val="2735"/>
              </a:lnSpc>
              <a:spcBef>
                <a:spcPts val="69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Витрина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4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ahoma"/>
                <a:cs typeface="Tahoma"/>
              </a:rPr>
              <a:t>рекламный</a:t>
            </a:r>
            <a:endParaRPr sz="2400">
              <a:latin typeface="Tahoma"/>
              <a:cs typeface="Tahoma"/>
            </a:endParaRPr>
          </a:p>
          <a:p>
            <a:pPr marR="75565" algn="r">
              <a:lnSpc>
                <a:spcPts val="2735"/>
              </a:lnSpc>
            </a:pP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натюрморт</a:t>
            </a:r>
            <a:r>
              <a:rPr sz="2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70" dirty="0">
                <a:solidFill>
                  <a:srgbClr val="FFFFFF"/>
                </a:solidFill>
                <a:latin typeface="Tahoma"/>
                <a:cs typeface="Tahoma"/>
              </a:rPr>
              <a:t>или</a:t>
            </a:r>
            <a:r>
              <a:rPr sz="2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ahoma"/>
                <a:cs typeface="Tahoma"/>
              </a:rPr>
              <a:t>инсталляция.</a:t>
            </a:r>
            <a:endParaRPr sz="2400">
              <a:latin typeface="Tahoma"/>
              <a:cs typeface="Tahoma"/>
            </a:endParaRPr>
          </a:p>
          <a:p>
            <a:pPr marL="228600" marR="5080" indent="-228600" algn="r">
              <a:lnSpc>
                <a:spcPct val="100000"/>
              </a:lnSpc>
              <a:spcBef>
                <a:spcPts val="725"/>
              </a:spcBef>
              <a:buFont typeface="Microsoft Sans Serif"/>
              <a:buChar char="•"/>
              <a:tabLst>
                <a:tab pos="228600" algn="l"/>
              </a:tabLst>
            </a:pPr>
            <a:r>
              <a:rPr sz="2400" spc="100" dirty="0">
                <a:solidFill>
                  <a:srgbClr val="FFFFFF"/>
                </a:solidFill>
                <a:latin typeface="Tahoma"/>
                <a:cs typeface="Tahoma"/>
              </a:rPr>
              <a:t>Витрина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торговый</a:t>
            </a:r>
            <a:r>
              <a:rPr sz="24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ahoma"/>
                <a:cs typeface="Tahoma"/>
              </a:rPr>
              <a:t>зазывала.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3069335"/>
            <a:ext cx="2490216" cy="31485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711576" y="1364437"/>
            <a:ext cx="461645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ВИТРИНЫ</a:t>
            </a:r>
            <a:r>
              <a:rPr spc="-125" dirty="0"/>
              <a:t> </a:t>
            </a:r>
            <a:r>
              <a:rPr spc="40" dirty="0"/>
              <a:t>БЫВАЮТ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46426" y="2433762"/>
            <a:ext cx="5067935" cy="25076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240" dirty="0">
                <a:solidFill>
                  <a:srgbClr val="FFFFFF"/>
                </a:solidFill>
                <a:latin typeface="Tahoma"/>
                <a:cs typeface="Tahoma"/>
              </a:rPr>
              <a:t>Сюжетными</a:t>
            </a:r>
            <a:endParaRPr sz="3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170" dirty="0">
                <a:solidFill>
                  <a:srgbClr val="FFFFFF"/>
                </a:solidFill>
                <a:latin typeface="Tahoma"/>
                <a:cs typeface="Tahoma"/>
              </a:rPr>
              <a:t>Товарными</a:t>
            </a:r>
            <a:endParaRPr sz="3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114" dirty="0">
                <a:solidFill>
                  <a:srgbClr val="FFFFFF"/>
                </a:solidFill>
                <a:latin typeface="Tahoma"/>
                <a:cs typeface="Tahoma"/>
              </a:rPr>
              <a:t>Товарно-</a:t>
            </a:r>
            <a:r>
              <a:rPr sz="3600" spc="229" dirty="0">
                <a:solidFill>
                  <a:srgbClr val="FFFFFF"/>
                </a:solidFill>
                <a:latin typeface="Tahoma"/>
                <a:cs typeface="Tahoma"/>
              </a:rPr>
              <a:t>сюжетными</a:t>
            </a:r>
            <a:endParaRPr sz="36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3600" spc="235" dirty="0">
                <a:solidFill>
                  <a:srgbClr val="FFFFFF"/>
                </a:solidFill>
                <a:latin typeface="Tahoma"/>
                <a:cs typeface="Tahoma"/>
              </a:rPr>
              <a:t>Аукционными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Широкоэкранный</PresentationFormat>
  <Paragraphs>120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Microsoft Sans Serif</vt:lpstr>
      <vt:lpstr>Tahoma</vt:lpstr>
      <vt:lpstr>Times New Roman</vt:lpstr>
      <vt:lpstr>Office Theme</vt:lpstr>
      <vt:lpstr>ГОРОДСКАЯ СРЕДА</vt:lpstr>
      <vt:lpstr>ИНСТАЛЛЯЦИЯ</vt:lpstr>
      <vt:lpstr>ОБЪЕКТЫ ГОРОДСКОГО ДИЗАЙНА</vt:lpstr>
      <vt:lpstr>Что вы видите?</vt:lpstr>
      <vt:lpstr>Что вы видите?</vt:lpstr>
      <vt:lpstr>Что вы видите?</vt:lpstr>
      <vt:lpstr>ВЕЩЬ В ГОРОДЕ. ВИТРИНА</vt:lpstr>
      <vt:lpstr>ОПРЕДЕЛЁННОЕ МЕСТО В ГОРОДСКОМ ПРОСТРАНСТВЕ ЗАНИМАЮТ ВИТРИНЫ</vt:lpstr>
      <vt:lpstr>ВИТРИНЫ БЫВАЮТ</vt:lpstr>
      <vt:lpstr>СЮЖЕТНЫЕ ВИТРИНЫ</vt:lpstr>
      <vt:lpstr>ТОВАРНЫЕ ВИТРИНЫ</vt:lpstr>
      <vt:lpstr>ТОВАРНО – СЮЖЕТНЫЕ ВИТРИНЫ</vt:lpstr>
      <vt:lpstr>АУКЦИОННЫЕ ВИТРИНЫ</vt:lpstr>
      <vt:lpstr>ЗАДАНИЕ</vt:lpstr>
      <vt:lpstr>ГЛАВНОЕ В ОФОРМЛЕНИИ ВИТРИН</vt:lpstr>
      <vt:lpstr>На что влияет дизайн городской среды?</vt:lpstr>
      <vt:lpstr>Как по другому называется городской дизайн?</vt:lpstr>
      <vt:lpstr>Презентация PowerPoint</vt:lpstr>
      <vt:lpstr>Практическая работа</vt:lpstr>
      <vt:lpstr>Сюжетная витрина. Книжный магазин «Тайная комната»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СРЕДА</dc:title>
  <dc:creator>106</dc:creator>
  <cp:lastModifiedBy>106</cp:lastModifiedBy>
  <cp:revision>1</cp:revision>
  <dcterms:created xsi:type="dcterms:W3CDTF">2026-05-28T01:40:26Z</dcterms:created>
  <dcterms:modified xsi:type="dcterms:W3CDTF">2026-05-28T01:39:50Z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2025-11-06T00:00:00Z</vt:filetime>
  </property>
  <property fmtid="{D5CDD505-2E9C-101B-9397-08002B2CF9AE}" pid="4" name="Creator">
    <vt:lpwstr>Microsoft® PowerPoint® 2016</vt:lpwstr>
  </property>
  <property fmtid="{D5CDD505-2E9C-101B-9397-08002B2CF9AE}" pid="5" name="LastSaved">
    <vt:filetime>2026-05-28T00:00:00Z</vt:filetime>
  </property>
  <property fmtid="{D5CDD505-2E9C-101B-9397-08002B2CF9AE}" pid="6" name="Producer">
    <vt:lpwstr>www.ilovepdf.com</vt:lpwstr>
  </property>
</Properties>
</file>