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74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72" r:id="rId11"/>
    <p:sldId id="268" r:id="rId12"/>
    <p:sldId id="264" r:id="rId13"/>
    <p:sldId id="267" r:id="rId14"/>
    <p:sldId id="269" r:id="rId15"/>
    <p:sldId id="266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4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2" autoAdjust="0"/>
    <p:restoredTop sz="94673" autoAdjust="0"/>
  </p:normalViewPr>
  <p:slideViewPr>
    <p:cSldViewPr>
      <p:cViewPr>
        <p:scale>
          <a:sx n="66" d="100"/>
          <a:sy n="66" d="100"/>
        </p:scale>
        <p:origin x="-1853" y="-37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34512-73D8-495D-A102-4C135072ADF2}" type="datetimeFigureOut">
              <a:rPr lang="ru-RU" smtClean="0"/>
              <a:pPr/>
              <a:t>26.05.2026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7176A-E99F-4541-BED8-DEDB8D1EA6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7176A-E99F-4541-BED8-DEDB8D1EA69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итель\OneDrive\Desktop\phpRIYfvK_slovarnye-slova-1-klass_html_ae99b38aef19df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Урок   русского языка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во 2 классе.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 </a:t>
            </a:r>
            <a:endParaRPr lang="ru-RU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учитель\OneDrive\Desktop\phpRIYfvK_slovarnye-slova-1-klass_html_ae99b38aef19df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Назовите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проверочные слова  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539552" y="1772816"/>
            <a:ext cx="2232248" cy="2195473"/>
          </a:xfrm>
          <a:prstGeom prst="rect">
            <a:avLst/>
          </a:prstGeom>
          <a:solidFill>
            <a:srgbClr val="FFFFFF"/>
          </a:solidFill>
          <a:ln w="57150">
            <a:solidFill>
              <a:srgbClr val="1F497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гер</a:t>
            </a: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б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дож</a:t>
            </a: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д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сла</a:t>
            </a: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д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кий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203848" y="1772816"/>
            <a:ext cx="2332038" cy="2195473"/>
          </a:xfrm>
          <a:prstGeom prst="rect">
            <a:avLst/>
          </a:prstGeom>
          <a:solidFill>
            <a:srgbClr val="FFFFFF"/>
          </a:solidFill>
          <a:ln w="57150">
            <a:solidFill>
              <a:srgbClr val="17365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о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кно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з</a:t>
            </a: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е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лёный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latin typeface="Times New Roman" pitchFamily="18" charset="0"/>
                <a:cs typeface="Arial" pitchFamily="34" charset="0"/>
              </a:rPr>
              <a:t>с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в</a:t>
            </a: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и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сток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6012160" y="1772816"/>
            <a:ext cx="2284412" cy="2195473"/>
          </a:xfrm>
          <a:prstGeom prst="rect">
            <a:avLst/>
          </a:prstGeom>
          <a:solidFill>
            <a:srgbClr val="FFFFFF"/>
          </a:solidFill>
          <a:ln w="57150">
            <a:solidFill>
              <a:srgbClr val="17365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вет</a:t>
            </a: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е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р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т</a:t>
            </a: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о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варищ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т</a:t>
            </a: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а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релка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учитель\OneDrive\Desktop\phpRIYfvK_slovarnye-slova-1-klass_html_ae99b38aef19df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Проверьте: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     Это милые д</a:t>
            </a:r>
            <a:r>
              <a:rPr lang="ru-RU" sz="5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ревни с ни</a:t>
            </a:r>
            <a:r>
              <a:rPr lang="ru-RU" sz="54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кими д</a:t>
            </a:r>
            <a:r>
              <a:rPr lang="ru-RU" sz="54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мами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учитель\OneDrive\Desktop\phpRIYfvK_slovarnye-slova-1-klass_html_ae99b38aef19df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42910" y="1714488"/>
          <a:ext cx="8001056" cy="2490450"/>
        </p:xfrm>
        <a:graphic>
          <a:graphicData uri="http://schemas.openxmlformats.org/drawingml/2006/table">
            <a:tbl>
              <a:tblPr/>
              <a:tblGrid>
                <a:gridCol w="2000264"/>
                <a:gridCol w="2000264"/>
                <a:gridCol w="2000264"/>
                <a:gridCol w="2000264"/>
              </a:tblGrid>
              <a:tr h="830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лесной</a:t>
                      </a:r>
                      <a:endParaRPr lang="ru-RU" sz="2800" b="1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городок</a:t>
                      </a:r>
                      <a:endParaRPr lang="ru-RU" sz="2800" b="1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64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  <a:cs typeface="Times New Roman"/>
                        </a:rPr>
                        <a:t>близкие</a:t>
                      </a:r>
                      <a:endParaRPr lang="ru-RU" sz="2800" b="1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  <a:cs typeface="Times New Roman"/>
                        </a:rPr>
                        <a:t>страной</a:t>
                      </a:r>
                      <a:endParaRPr lang="ru-RU" sz="2800" b="1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0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близок</a:t>
                      </a:r>
                      <a:endParaRPr lang="ru-RU" sz="2800" b="1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страны</a:t>
                      </a:r>
                      <a:endParaRPr lang="ru-RU" sz="2800" b="1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64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предок</a:t>
                      </a:r>
                      <a:endParaRPr lang="ru-RU" sz="2800" b="1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64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лес</a:t>
                      </a:r>
                      <a:endParaRPr lang="ru-RU" sz="2800" b="1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644"/>
                    </a:solidFill>
                  </a:tcPr>
                </a:tc>
              </a:tr>
              <a:tr h="830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  <a:cs typeface="Times New Roman"/>
                        </a:rPr>
                        <a:t>предками</a:t>
                      </a:r>
                      <a:endParaRPr lang="ru-RU" sz="2800" b="1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  <a:cs typeface="Times New Roman"/>
                        </a:rPr>
                        <a:t>землёй</a:t>
                      </a:r>
                      <a:endParaRPr lang="ru-RU" sz="2800" b="1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городской</a:t>
                      </a:r>
                      <a:endParaRPr lang="ru-RU" sz="2800" b="1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земли</a:t>
                      </a:r>
                      <a:endParaRPr lang="ru-RU" sz="2800" b="1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64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учитель\OneDrive\Desktop\phpRIYfvK_slovarnye-slova-1-klass_html_ae99b38aef19df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 урока: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Правописание слов с орфограммами в корне слова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3900486" cy="39290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Monotype Corsiva" pitchFamily="66" charset="0"/>
              </a:rPr>
              <a:t>Цели урока:</a:t>
            </a:r>
          </a:p>
          <a:p>
            <a:pPr>
              <a:buFontTx/>
              <a:buChar char="-"/>
            </a:pPr>
            <a:r>
              <a:rPr lang="ru-RU" b="1" dirty="0" smtClean="0">
                <a:latin typeface="Monotype Corsiva" pitchFamily="66" charset="0"/>
              </a:rPr>
              <a:t>Находить …</a:t>
            </a:r>
          </a:p>
          <a:p>
            <a:pPr>
              <a:buFontTx/>
              <a:buChar char="-"/>
            </a:pPr>
            <a:r>
              <a:rPr lang="ru-RU" b="1" dirty="0" smtClean="0">
                <a:latin typeface="Monotype Corsiva" pitchFamily="66" charset="0"/>
              </a:rPr>
              <a:t>Объяснять …</a:t>
            </a:r>
          </a:p>
          <a:p>
            <a:pPr>
              <a:buFontTx/>
              <a:buChar char="-"/>
            </a:pPr>
            <a:r>
              <a:rPr lang="ru-RU" b="1" dirty="0" smtClean="0">
                <a:latin typeface="Monotype Corsiva" pitchFamily="66" charset="0"/>
              </a:rPr>
              <a:t>Правильно писать …</a:t>
            </a:r>
          </a:p>
          <a:p>
            <a:pPr>
              <a:buNone/>
            </a:pPr>
            <a:endParaRPr lang="ru-RU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1802" y="2857496"/>
            <a:ext cx="5214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орфограмму в корне слова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4678" y="3500438"/>
            <a:ext cx="528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написание орфограммы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4810" y="4071942"/>
            <a:ext cx="41434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слова с изученными орфограммами</a:t>
            </a:r>
            <a:endParaRPr lang="ru-RU" sz="32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учитель\OneDrive\Desktop\phpRIYfvK_slovarnye-slova-1-klass_html_ae99b38aef19df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AutoShape 2" descr="https://i.oneme.ru/i?r=BTE2sh_eZW7g8kugOdIm2NotEHiUGYueKS2eeXsjru6K_VaZ1gUrTJTyjl58p9g9QT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i.oneme.ru/i?r=BTE2sh_eZW7g8kugOdIm2NotEHiUGYueKS2eeXsjru6K_VaZ1gUrTJTyjl58p9g9QT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i.oneme.ru/i?r=BTE2sh_eZW7g8kugOdIm2NotEHiUGYueKS2eeXsjru6K_VaZ1gUrTJTyjl58p9g9QT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i.oneme.ru/i?r=BTE2sh_eZW7g8kugOdIm2NotEHiUGYueKS2eeXsjru6K_VaZ1gUrTJTyjl58p9g9QT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7" name="Picture 9" descr="C:\Users\учитель\Downloads\34b44380-cb52-4d2a-851b-e83e8420bca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071547"/>
            <a:ext cx="7000924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учитель\OneDrive\Desktop\phpRIYfvK_slovarnye-slova-1-klass_html_ae99b38aef19df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000108"/>
            <a:ext cx="6215106" cy="46434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итель\OneDrive\Desktop\phpRIYfvK_slovarnye-slova-1-klass_html_ae99b38aef19df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Monotype Corsiva" pitchFamily="66" charset="0"/>
              </a:rPr>
              <a:t> 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5" name="media/image8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14348" y="1285860"/>
            <a:ext cx="6929486" cy="421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учитель\OneDrive\Desktop\phpRIYfvK_slovarnye-slova-1-klass_html_ae99b38aef19df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4" name="Picture 4" descr="C:\Users\учитель\OneDrive\Desktop\к уроку\img_prezentaciya_0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714356"/>
            <a:ext cx="7215238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учитель\OneDrive\Desktop\phpRIYfvK_slovarnye-slova-1-klass_html_ae99b38aef19df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7"/>
            <a:ext cx="8229600" cy="3143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вариант: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вариант: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57422" y="2071678"/>
            <a:ext cx="5572164" cy="1285884"/>
          </a:xfrm>
          <a:prstGeom prst="rect">
            <a:avLst/>
          </a:prstGeom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285852" y="6000768"/>
            <a:ext cx="37593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2,  Б 4, В 1, Г 3, Д 5, Ж 2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928927" y="3929066"/>
          <a:ext cx="5572163" cy="1716575"/>
        </p:xfrm>
        <a:graphic>
          <a:graphicData uri="http://schemas.openxmlformats.org/drawingml/2006/table">
            <a:tbl>
              <a:tblPr/>
              <a:tblGrid>
                <a:gridCol w="828295"/>
                <a:gridCol w="677695"/>
                <a:gridCol w="752995"/>
                <a:gridCol w="875355"/>
                <a:gridCol w="696520"/>
                <a:gridCol w="870650"/>
                <a:gridCol w="870653"/>
              </a:tblGrid>
              <a:tr h="26571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16" marR="64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16" marR="64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16" marR="64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16" marR="64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16" marR="64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16" marR="64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16" marR="64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4495">
                <a:tc>
                  <a:txBody>
                    <a:bodyPr/>
                    <a:lstStyle/>
                    <a:p>
                      <a:pPr marL="68580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16" marR="64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16" marR="64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16" marR="64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16" marR="64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16" marR="64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16" marR="64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16" marR="64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571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16" marR="64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16" marR="64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Ф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16" marR="64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Ы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16" marR="64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16" marR="64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Ц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16" marR="64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Ь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16" marR="64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571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16" marR="64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16" marR="64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16" marR="64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16" marR="64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16" marR="64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Ш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16" marR="64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Ю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16" marR="64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571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16" marR="64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16" marR="64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16" marR="64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Э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16" marR="64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16" marR="64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Ч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16" marR="64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Й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16" marR="64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571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16" marR="64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Я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16" marR="64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16" marR="64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16" marR="64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Ж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16" marR="64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16" marR="64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16" marR="64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учитель\OneDrive\Desktop\phpRIYfvK_slovarnye-slova-1-klass_html_ae99b38aef19df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8625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8000" dirty="0" smtClean="0">
                <a:latin typeface="Monotype Corsiva" pitchFamily="66" charset="0"/>
              </a:rPr>
              <a:t>        орфограмма</a:t>
            </a:r>
          </a:p>
          <a:p>
            <a:pPr>
              <a:buNone/>
            </a:pP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КОРЕНЬ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учитель\OneDrive\Desktop\phpRIYfvK_slovarnye-slova-1-klass_html_ae99b38aef19df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 урока: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Правописание слов с орфограммами в корне слова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3900486" cy="39290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Monotype Corsiva" pitchFamily="66" charset="0"/>
              </a:rPr>
              <a:t>Цели урока:</a:t>
            </a:r>
          </a:p>
          <a:p>
            <a:pPr>
              <a:buFontTx/>
              <a:buChar char="-"/>
            </a:pPr>
            <a:r>
              <a:rPr lang="ru-RU" b="1" dirty="0" smtClean="0">
                <a:latin typeface="Monotype Corsiva" pitchFamily="66" charset="0"/>
              </a:rPr>
              <a:t>Находить …</a:t>
            </a:r>
          </a:p>
          <a:p>
            <a:pPr>
              <a:buFontTx/>
              <a:buChar char="-"/>
            </a:pPr>
            <a:r>
              <a:rPr lang="ru-RU" b="1" dirty="0" smtClean="0">
                <a:latin typeface="Monotype Corsiva" pitchFamily="66" charset="0"/>
              </a:rPr>
              <a:t>Объяснять …</a:t>
            </a:r>
          </a:p>
          <a:p>
            <a:pPr>
              <a:buFontTx/>
              <a:buChar char="-"/>
            </a:pPr>
            <a:r>
              <a:rPr lang="ru-RU" b="1" dirty="0" smtClean="0">
                <a:latin typeface="Monotype Corsiva" pitchFamily="66" charset="0"/>
              </a:rPr>
              <a:t>Правильно писать …</a:t>
            </a:r>
          </a:p>
          <a:p>
            <a:pPr>
              <a:buNone/>
            </a:pPr>
            <a:endParaRPr lang="ru-RU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1802" y="2857496"/>
            <a:ext cx="5214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орфограмму в корне слова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4678" y="3500438"/>
            <a:ext cx="528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написание орфограммы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4810" y="4071942"/>
            <a:ext cx="41434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слова с изученными орфограммами</a:t>
            </a:r>
            <a:endParaRPr lang="ru-RU" sz="32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учитель\OneDrive\Desktop\phpRIYfvK_slovarnye-slova-1-klass_html_ae99b38aef19df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сгруппированы слова?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539552" y="1772816"/>
            <a:ext cx="2232248" cy="2195473"/>
          </a:xfrm>
          <a:prstGeom prst="rect">
            <a:avLst/>
          </a:prstGeom>
          <a:solidFill>
            <a:srgbClr val="FFFFFF"/>
          </a:solidFill>
          <a:ln w="57150">
            <a:solidFill>
              <a:srgbClr val="1F497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гер</a:t>
            </a: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б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дож</a:t>
            </a: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д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сла</a:t>
            </a: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д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кий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203848" y="1772816"/>
            <a:ext cx="2332038" cy="2195473"/>
          </a:xfrm>
          <a:prstGeom prst="rect">
            <a:avLst/>
          </a:prstGeom>
          <a:solidFill>
            <a:srgbClr val="FFFFFF"/>
          </a:solidFill>
          <a:ln w="57150">
            <a:solidFill>
              <a:srgbClr val="17365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о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кно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з</a:t>
            </a: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е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лёный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latin typeface="Times New Roman" pitchFamily="18" charset="0"/>
                <a:cs typeface="Arial" pitchFamily="34" charset="0"/>
              </a:rPr>
              <a:t>с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в</a:t>
            </a: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и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сток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6012160" y="1772816"/>
            <a:ext cx="2284412" cy="2195473"/>
          </a:xfrm>
          <a:prstGeom prst="rect">
            <a:avLst/>
          </a:prstGeom>
          <a:solidFill>
            <a:srgbClr val="FFFFFF"/>
          </a:solidFill>
          <a:ln w="57150">
            <a:solidFill>
              <a:srgbClr val="17365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вет</a:t>
            </a: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е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р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т</a:t>
            </a: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о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варищ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т</a:t>
            </a: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а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релка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учитель\OneDrive\Desktop\phpRIYfvK_slovarnye-slova-1-klass_html_ae99b38aef19df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Заполните алгоритм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8" name="Picture 4" descr="C:\Users\учитель\OneDrive\Desktop\алгоритм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357298"/>
            <a:ext cx="7786742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учитель\OneDrive\Desktop\phpRIYfvK_slovarnye-slova-1-klass_html_ae99b38aef19df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" name="Picture 2" descr="C:\Users\учитель\Downloads\Airbrush-IMAGE-ENHANCER-1771342662795-177134266279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142984"/>
            <a:ext cx="7715304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175</Words>
  <Application>Microsoft Office PowerPoint</Application>
  <PresentationFormat>Экран (4:3)</PresentationFormat>
  <Paragraphs>111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</vt:lpstr>
      <vt:lpstr> </vt:lpstr>
      <vt:lpstr>Слайд 3</vt:lpstr>
      <vt:lpstr>Слайд 4</vt:lpstr>
      <vt:lpstr>Слайд 5</vt:lpstr>
      <vt:lpstr>Тема урока:            Правописание слов с орфограммами в корне слова</vt:lpstr>
      <vt:lpstr>Как сгруппированы слова?</vt:lpstr>
      <vt:lpstr>Заполните алгоритм</vt:lpstr>
      <vt:lpstr>Слайд 9</vt:lpstr>
      <vt:lpstr>Назовите проверочные слова    </vt:lpstr>
      <vt:lpstr>Слайд 11</vt:lpstr>
      <vt:lpstr>Проверьте:</vt:lpstr>
      <vt:lpstr>Слайд 13</vt:lpstr>
      <vt:lpstr>Тема урока:            Правописание слов с орфограммами в корне слова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учитель</dc:creator>
  <cp:lastModifiedBy>учитель</cp:lastModifiedBy>
  <cp:revision>26</cp:revision>
  <dcterms:created xsi:type="dcterms:W3CDTF">2026-02-15T09:34:39Z</dcterms:created>
  <dcterms:modified xsi:type="dcterms:W3CDTF">2026-05-26T19:09:47Z</dcterms:modified>
</cp:coreProperties>
</file>