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312" r:id="rId4"/>
    <p:sldId id="301" r:id="rId5"/>
    <p:sldId id="282" r:id="rId6"/>
    <p:sldId id="306" r:id="rId7"/>
    <p:sldId id="269" r:id="rId8"/>
    <p:sldId id="307" r:id="rId9"/>
    <p:sldId id="310" r:id="rId10"/>
    <p:sldId id="262" r:id="rId11"/>
    <p:sldId id="264" r:id="rId12"/>
    <p:sldId id="266" r:id="rId13"/>
    <p:sldId id="308" r:id="rId14"/>
    <p:sldId id="309" r:id="rId15"/>
    <p:sldId id="303" r:id="rId16"/>
    <p:sldId id="304" r:id="rId17"/>
    <p:sldId id="305" r:id="rId18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16200000">
            <a:off x="7553325" y="5254625"/>
            <a:ext cx="1893888" cy="129381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" name="Дата 27"/>
          <p:cNvSpPr>
            <a:spLocks noGrp="1"/>
          </p:cNvSpPr>
          <p:nvPr>
            <p:ph type="dt" sz="half" idx="2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vert="horz" tIns="0" bIns="0" anchor="t"/>
          <a:lstStyle>
            <a:lvl1pPr algn="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2B914A-5444-4C88-B43E-658F0C601B37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1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419D4F-3FC9-463B-A809-FD5E1E71909E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4D504A-69C8-40B6-A8A4-AA3D9D5C3AD1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812B-C9B2-4B12-9CC3-64402DAB156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4D504A-69C8-40B6-A8A4-AA3D9D5C3AD1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812B-C9B2-4B12-9CC3-64402DAB156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8565ED-DFA1-466E-A30D-D2F97C25243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16200000">
            <a:off x="7553325" y="5254625"/>
            <a:ext cx="1893888" cy="129381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" name="Дата 27"/>
          <p:cNvSpPr>
            <a:spLocks noGrp="1"/>
          </p:cNvSpPr>
          <p:nvPr>
            <p:ph type="dt" sz="half" idx="2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vert="horz" tIns="0" bIns="0" anchor="t"/>
          <a:lstStyle>
            <a:lvl1pPr algn="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EE87E6-882E-45C7-BD59-22CCF6DDBC47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100"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300">
                <a:solidFill>
                  <a:srgbClr val="94C6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DE0C9B-0305-4660-8924-BDC9B8E1ECBC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8E79FF-5503-4A75-842B-60E2D88921BC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0038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A0E371-6860-4913-BA88-EF31715727A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gradFill rotWithShape="1">
          <a:gsLst>
            <a:gs pos="0">
              <a:srgbClr val="000000">
                <a:alpha val="100000"/>
              </a:srgbClr>
            </a:gs>
            <a:gs pos="60001">
              <a:srgbClr val="000000">
                <a:alpha val="100000"/>
              </a:srgbClr>
            </a:gs>
            <a:gs pos="100000">
              <a:srgbClr val="6C6C6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 flipV="1">
            <a:off x="7553325" y="309563"/>
            <a:ext cx="1893888" cy="129381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Дата 3"/>
          <p:cNvSpPr>
            <a:spLocks noGrp="1"/>
          </p:cNvSpPr>
          <p:nvPr>
            <p:ph type="dt" sz="half" idx="2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1B9392-32C6-4F09-A9DD-2937533B64EE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19375" y="6481763"/>
            <a:ext cx="4260850" cy="300038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50263" y="809625"/>
            <a:ext cx="503238" cy="3000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49E9F0-FDEE-4B36-9416-1B35A090207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4"/>
          <p:cNvSpPr>
            <a:spLocks noGrp="1"/>
          </p:cNvSpPr>
          <p:nvPr>
            <p:ph type="dt" sz="half" idx="1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B9357-EDA2-45B3-8275-A03DA653E45C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84341F-1AE4-4638-9F48-E951604CB47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2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3206FE-6300-4D41-805B-4784C7163C7C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457200" y="6481763"/>
            <a:ext cx="4260850" cy="3016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7589838" y="6483350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F4F709-12C9-4A16-B07D-B52E71139DA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826004-893F-436E-9960-69C4C80405E4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C5C063-0E07-4B42-9ED4-5698F992F2B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1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EA9CF9-6D83-438F-AF24-A96F49341DCB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89A757-D4CF-4478-8AAF-26AB5EC3390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E7B655-4ABD-4D17-89D1-A0CD455C9374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0038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6BFBDD-2CB3-4F0D-8166-28775659340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4"/>
          <p:cNvSpPr>
            <a:spLocks noGrp="1"/>
          </p:cNvSpPr>
          <p:nvPr>
            <p:ph type="dt" sz="half" idx="12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 sz="9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C029D2-C4FD-4C6D-982F-0856DBACDAA9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135063" y="6556375"/>
            <a:ext cx="5143500" cy="301625"/>
          </a:xfrm>
          <a:prstGeom prst="rect">
            <a:avLst/>
          </a:prstGeom>
        </p:spPr>
        <p:txBody>
          <a:bodyPr vert="horz" anchor="b"/>
          <a:lstStyle>
            <a:lvl1pPr>
              <a:defRPr sz="900"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9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4C89A-7101-46A2-8CE7-12D942B25532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gradFill rotWithShape="1">
          <a:gsLst>
            <a:gs pos="0">
              <a:srgbClr val="000000">
                <a:alpha val="100000"/>
              </a:srgbClr>
            </a:gs>
            <a:gs pos="60001">
              <a:srgbClr val="000000">
                <a:alpha val="100000"/>
              </a:srgbClr>
            </a:gs>
            <a:gs pos="100000">
              <a:srgbClr val="6C6C6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Дата 4"/>
          <p:cNvSpPr>
            <a:spLocks noGrp="1"/>
          </p:cNvSpPr>
          <p:nvPr>
            <p:ph type="dt" sz="half" idx="1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>
              <a:defRPr sz="9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07CEE5-061C-41EA-B95E-8F4120B3665A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8" cy="301625"/>
          </a:xfrm>
          <a:prstGeom prst="rect">
            <a:avLst/>
          </a:prstGeom>
        </p:spPr>
        <p:txBody>
          <a:bodyPr vert="horz" anchor="b"/>
          <a:lstStyle>
            <a:lvl1pPr>
              <a:defRPr sz="900"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9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CB65B3-7F89-4A41-8BA2-09C881691603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C01BBB-8D5F-45A5-9303-AC6E01C74B1F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C522C7-081F-4A6F-80F9-AE5C786BF72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DA19F7-0142-42A7-9154-4D977142F395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746B86-CB66-48A1-8606-F16A55DD737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gradFill rotWithShape="1">
          <a:gsLst>
            <a:gs pos="0">
              <a:srgbClr val="000000">
                <a:alpha val="100000"/>
              </a:srgbClr>
            </a:gs>
            <a:gs pos="60001">
              <a:srgbClr val="000000">
                <a:alpha val="100000"/>
              </a:srgbClr>
            </a:gs>
            <a:gs pos="100000">
              <a:srgbClr val="6C6C6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 flipV="1">
            <a:off x="7553325" y="309563"/>
            <a:ext cx="1893888" cy="129381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Дата 3"/>
          <p:cNvSpPr>
            <a:spLocks noGrp="1"/>
          </p:cNvSpPr>
          <p:nvPr>
            <p:ph type="dt" sz="half" idx="2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58AADD-0E19-47C3-A716-FF41A48585B3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19375" y="6481763"/>
            <a:ext cx="4260850" cy="300038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50263" y="809625"/>
            <a:ext cx="503238" cy="3000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BBA046-0CBD-4E19-80C5-F225482ED8C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4D504A-69C8-40B6-A8A4-AA3D9D5C3AD1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812B-C9B2-4B12-9CC3-64402DAB156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2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4ACFE8-87A2-41CC-9A45-ECE64DC86625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457200" y="6481763"/>
            <a:ext cx="4260850" cy="3016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7589838" y="6483350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2DC651-14CC-4CA0-82A7-4D24CC703A3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4D504A-69C8-40B6-A8A4-AA3D9D5C3AD1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812B-C9B2-4B12-9CC3-64402DAB156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4D504A-69C8-40B6-A8A4-AA3D9D5C3AD1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812B-C9B2-4B12-9CC3-64402DAB156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4"/>
          <p:cNvSpPr>
            <a:spLocks noGrp="1"/>
          </p:cNvSpPr>
          <p:nvPr>
            <p:ph type="dt" sz="half" idx="12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 sz="9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A2AF3B-5009-4436-869C-6B55D8703826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135063" y="6556375"/>
            <a:ext cx="5143500" cy="301625"/>
          </a:xfrm>
          <a:prstGeom prst="rect">
            <a:avLst/>
          </a:prstGeom>
        </p:spPr>
        <p:txBody>
          <a:bodyPr vert="horz" anchor="b"/>
          <a:lstStyle>
            <a:lvl1pPr>
              <a:defRPr sz="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9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C26322-6FFA-4213-8439-B3EE4E7E25E7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gradFill rotWithShape="1">
          <a:gsLst>
            <a:gs pos="0">
              <a:srgbClr val="000000">
                <a:alpha val="100000"/>
              </a:srgbClr>
            </a:gs>
            <a:gs pos="60001">
              <a:srgbClr val="000000">
                <a:alpha val="100000"/>
              </a:srgbClr>
            </a:gs>
            <a:gs pos="100000">
              <a:srgbClr val="6C6C6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Дата 4"/>
          <p:cNvSpPr>
            <a:spLocks noGrp="1"/>
          </p:cNvSpPr>
          <p:nvPr>
            <p:ph type="dt" sz="half" idx="1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>
              <a:defRPr sz="9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EA3EE-365A-4D0F-802D-C723EB5EE36D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8" cy="301625"/>
          </a:xfrm>
          <a:prstGeom prst="rect">
            <a:avLst/>
          </a:prstGeom>
        </p:spPr>
        <p:txBody>
          <a:bodyPr vert="horz" anchor="b"/>
          <a:lstStyle>
            <a:lvl1pPr>
              <a:defRPr sz="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9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2D9767-E339-4643-8E81-C07F3B40B50F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4D504A-69C8-40B6-A8A4-AA3D9D5C3AD1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812B-C9B2-4B12-9CC3-64402DAB156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484505" indent="-484505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505" indent="-484505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2pPr>
      <a:lvl3pPr marL="484505" indent="-484505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3pPr>
      <a:lvl4pPr marL="484505" indent="-484505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4pPr>
      <a:lvl5pPr marL="484505" indent="-484505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5pPr>
      <a:lvl6pPr marL="941705" indent="-484505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6pPr>
      <a:lvl7pPr marL="1398905" indent="-484505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7pPr>
      <a:lvl8pPr marL="1856105" indent="-484505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8pPr>
      <a:lvl9pPr marL="2313305" indent="-484505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9pPr>
    </p:titleStyle>
    <p:bodyStyle>
      <a:lvl1pPr marL="447675" indent="-3829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>
                <a:alpha val="100000"/>
              </a:srgbClr>
            </a:gs>
            <a:gs pos="60001">
              <a:srgbClr val="626262">
                <a:alpha val="100000"/>
              </a:srgbClr>
            </a:gs>
            <a:gs pos="100000">
              <a:srgbClr val="8C8C8C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12"/>
          <p:cNvSpPr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1EF7E2-A2FB-430C-A3B0-EC1EF4175988}" type="datetimeFigureOut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81662C-23FB-456E-B64D-0BA197DEF23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484505" indent="-484505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505" indent="-484505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2pPr>
      <a:lvl3pPr marL="484505" indent="-484505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3pPr>
      <a:lvl4pPr marL="484505" indent="-484505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4pPr>
      <a:lvl5pPr marL="484505" indent="-484505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5pPr>
      <a:lvl6pPr marL="941705" indent="-484505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6pPr>
      <a:lvl7pPr marL="1398905" indent="-484505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7pPr>
      <a:lvl8pPr marL="1856105" indent="-484505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8pPr>
      <a:lvl9pPr marL="2313305" indent="-484505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9pPr>
    </p:titleStyle>
    <p:bodyStyle>
      <a:lvl1pPr marL="447675" indent="-38290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hyperlink" Target="http://www.goodfon.ru/image/4079-1152x86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2235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rtlCol="0" anchor="b">
            <a:normAutofit/>
          </a:bodyPr>
          <a:lstStyle/>
          <a:p>
            <a:pPr marL="48450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Презентация</a:t>
            </a:r>
            <a:r>
              <a:rPr kumimoji="0" lang="ru-RU" sz="4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 тему: </a:t>
            </a:r>
            <a:br>
              <a:rPr kumimoji="0" lang="ru-RU" sz="4000" b="1" i="1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4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</a:t>
            </a:r>
            <a:r>
              <a:rPr kumimoji="0" lang="ru-RU" sz="4000" b="1" i="1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игры в б</a:t>
            </a:r>
            <a:r>
              <a:rPr kumimoji="0" lang="ru-RU" sz="4000" b="1" i="1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аскетбол»</a:t>
            </a:r>
            <a:endParaRPr kumimoji="0" lang="ru-RU" sz="4000" b="1" i="1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2075" y="11404600"/>
            <a:ext cx="1985963" cy="762000"/>
          </a:xfr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R="0" eaLnBrk="1" hangingPunct="1">
              <a:spcBef>
                <a:spcPct val="0"/>
              </a:spcBef>
              <a:buSzPct val="80000"/>
            </a:pPr>
            <a:endParaRPr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508" name="Picture 5" descr="https://fikiwiki.com/uploads/posts/2022-02/1644914842_20-fikiwiki-com-p-kartinki-nba-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924175"/>
            <a:ext cx="5591175" cy="372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00550" cy="7239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Нарушения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4186238" cy="4895850"/>
          </a:xfrm>
        </p:spPr>
        <p:txBody>
          <a:bodyPr vert="horz" wrap="square" lIns="91440" tIns="45720" rIns="91440" bIns="45720" numCol="1" anchor="t" anchorCtr="0" compatLnSpc="1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аут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мяч уходит за пределы игровой площадки;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пробежка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игрок, контролирующий «живой» мяч, совершает перемещение ног сверх ограничений, установленного правилами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нарушение ведения мяча, включающее в себя </a:t>
            </a: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пронос мяча, двойное ведение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 секунды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игрок нападения находится в зоне штрафного броска более трех секунд в то время, когда его команда владеет мячом в зоне нападения;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4" name="Picture 6" descr="https://sportishka.com/uploads/posts/2022-11/1667494144_59-sportishka-com-p-basketbol-narusheniya-vkontakte-6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196975"/>
            <a:ext cx="4371975" cy="324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8229600" cy="139903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Тайм-аут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altLang="ru-RU" dirty="0"/>
              <a:t>Каждая команда имеет право на 2 тайм-аута в каждом тайме и на 1 тайм-аут в дополнительное время. Тренеры обычно используют тайм-аут для того, чтобы дать игрокам тактические наставления и сделать замену.</a:t>
            </a:r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36" y="260647"/>
            <a:ext cx="8229600" cy="139903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перемещения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Согласно этому правилу игрок, получивший мяч, имеет право сделать только 2 шага (точнее, 2 контакта с полом). Касание пола в момент приема мяча (также ловля мяча на месте) засчитывается за 1-й контакт. Прыжок с места с мячом в руке является нарушением правила перемещения. Особенно часто это правило нарушается во время пробежек, в начале и в конце дриблинга.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7"/>
            <a:ext cx="8229600" cy="139903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Правило фола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 fontScale="70000" lnSpcReduction="20000"/>
          </a:bodyPr>
          <a:lstStyle/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Одним из важнейших правил баскетбола является правило фола (в переводе с английского – «ошибка»). Различаются персональные в технические фолы.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персональным фолам относится любое преднамеренное касание соперника (задержка, толчки, удары, блокировка руками и ногами и т. д.). В подобных случаях мяч передается противнику для вбрасывания. После 11-го фола за полупериод фол во время неудачного броска соперника карается 2 штрафными бросками.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Кроме того, все персональные замечания заносятся в личную карточку спортсмена. Если одновременно 2 игрока команды получают замечание, то соперник получает право на 2 штрафных броска. В большинстве случаев штрафной бросок выполняет тот игрок, по отношению к которому были нарушены правила.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5" y="267494"/>
            <a:ext cx="3250705" cy="100126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696325" cy="5832475"/>
          </a:xfrm>
        </p:spPr>
        <p:txBody>
          <a:bodyPr vert="horz" wrap="square" lIns="91440" tIns="45720" rIns="91440" bIns="45720" numCol="1" anchor="t" anchorCtr="0" compatLnSpc="1">
            <a:normAutofit fontScale="47500" lnSpcReduction="20000"/>
          </a:bodyPr>
          <a:lstStyle/>
          <a:p>
            <a:pPr marL="6413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Обоюдное замечание игроки получают в случае одновременного нарушения правил по отношению друг к другу. В этом случае происходит спорное вбрасывание. Каждый игрок, получивший 5 персональных или технических замечаний, должен покинуть площадку. В случае грубых и преднамеренных нарушений правил спортсмен может быть дисквалифицирован. Но в том и в другом случае команда имеет право на замену.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Начиная с 1976 г. особо строго штрафуются фолы нападающих при броске по корзине. Если из-за фола мяч не попадает в корзину, нападающий получает право на 2 штрафных броска. Если при выполнении 1-го или 2-го штрафного броска мяч не попадает в корзину, нападающий получает право еще на 1 штрафной бросок (всего 3).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Если, несмотря на фол, игрок забрасывает мяч в корзину, то этот бросок засчитывается и игрок получает дополнительно еще 1 штрафной бросок.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Технический фол назначается в случае неспортивного поведения игрока и наказывается 2 штрафными бросками, которые выполняет любой игрок команды соперника.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7"/>
            <a:ext cx="8229600" cy="139903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времени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 fontScale="70000" lnSpcReduction="20000"/>
          </a:bodyPr>
          <a:lstStyle/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Некоторые из правил времени крайне важны. Через 30 сек после вбрасывания атака должна быть завершена броском в корзину соперника (правило 30 сек). Правило 3 сек гласит, что нападающий не может находиться в области штрафного броска соперника более 3 сек. Для вбрасывания и для осуществления свободного броска игроку отводится 5 сек. При нарушении правил времени мяч отдается сопернику для вбрасывания.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Правило 10 сек подразумевает, что атакующая команда обязана после вбрасывания, проведенного на ее половине площадки, не дольше чем через 10 сек довести мяч до половины соперника, и после этого атакующая команда не может возвратить мяч на свою половину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179388" y="1196975"/>
            <a:ext cx="2668588" cy="5046663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r>
              <a:rPr sz="1400" dirty="0">
                <a:latin typeface="Century Gothic" panose="020B0502020202020204" pitchFamily="34" charset="0"/>
              </a:rPr>
              <a:t>должны быть 28 метров в длину и 15 метров в ширину, измеренные от внутреннего края ограничивающих линий.</a:t>
            </a:r>
            <a:br>
              <a:rPr sz="1400" dirty="0">
                <a:latin typeface="Century Gothic" panose="020B0502020202020204" pitchFamily="34" charset="0"/>
              </a:rPr>
            </a:br>
            <a:r>
              <a:rPr sz="1400" dirty="0">
                <a:latin typeface="Century Gothic" panose="020B0502020202020204" pitchFamily="34" charset="0"/>
              </a:rPr>
              <a:t>Разрешены игровые площадки с минимальными размерами 26х14 метров. </a:t>
            </a:r>
            <a:br>
              <a:rPr sz="1400" dirty="0">
                <a:latin typeface="Century Gothic" panose="020B0502020202020204" pitchFamily="34" charset="0"/>
              </a:rPr>
            </a:br>
            <a:br>
              <a:rPr sz="1400" dirty="0">
                <a:latin typeface="Century Gothic" panose="020B0502020202020204" pitchFamily="34" charset="0"/>
              </a:rPr>
            </a:br>
            <a:r>
              <a:rPr sz="1400" dirty="0">
                <a:latin typeface="Century Gothic" panose="020B0502020202020204" pitchFamily="34" charset="0"/>
              </a:rPr>
              <a:t>Высота потолка или расстояние до самого низкого препятствия над игровой площадкой должны быть не менее 7 метров.</a:t>
            </a:r>
            <a:br>
              <a:rPr sz="1400" dirty="0">
                <a:latin typeface="Century Gothic" panose="020B0502020202020204" pitchFamily="34" charset="0"/>
              </a:rPr>
            </a:br>
            <a:r>
              <a:rPr sz="1400" dirty="0">
                <a:latin typeface="Century Gothic" panose="020B0502020202020204" pitchFamily="34" charset="0"/>
              </a:rPr>
              <a:t>Игровая поверхность должна быть равномерно и достаточно освещена. Источники света должны находиться там, где они не будут мешать зрению игроков.</a:t>
            </a:r>
            <a:endParaRPr sz="1400" dirty="0"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6856" y="332656"/>
            <a:ext cx="3682751" cy="576064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Autofit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Размеры площадки</a:t>
            </a:r>
            <a:endParaRPr kumimoji="0" lang="ru-RU" sz="28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2" name="Объект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22533" name="Picture 6" descr="https://fs.znanio.ru/d5af0e/cd/9d/2ead8ab38ad78912071a62a4c723378ea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100" y="1341438"/>
            <a:ext cx="5942013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Размеры мяча</a:t>
            </a:r>
            <a:endParaRPr kumimoji="0" lang="ru-RU" sz="4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4032250" cy="4752975"/>
          </a:xfrm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Мяч длинна окружности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которого варьируется от 749 см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780 см и вес от 567 г до 650г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(размер 7) применяется для игры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мужских команд, для игры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женских команд применяется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мяч несколько меньшего размера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наконец для игры в мини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баскетбол применяются мячи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135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еще меньшего размера.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6" name="Объект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356100" y="908050"/>
            <a:ext cx="4537075" cy="4537075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8371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22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charRg st="22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5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charRg st="53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86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charRg st="86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118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charRg st="118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143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8371">
                                            <p:txEl>
                                              <p:charRg st="143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170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charRg st="170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201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8371">
                                            <p:txEl>
                                              <p:charRg st="201" end="2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227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8371">
                                            <p:txEl>
                                              <p:charRg st="227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charRg st="254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8371">
                                            <p:txEl>
                                              <p:charRg st="254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39903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Команда и запасные игроки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состав каждой команды входят 5 основных и 5-7 (на крупных турнирах) постоянных запасных игроков, которые могут вступать в игру только после остановки игры и свистка судьи.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команда, владеющая мячом, имеет право на замену при каждой остановке игры, то команда, не владеющая мячом, имеет право на замену только в случае отскока мяча и тайм-аута или когда команда, владеющая мячом, делает замену.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310" marR="0" lvl="0" indent="-384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"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65246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элементы игры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4614863" cy="4752975"/>
          </a:xfrm>
        </p:spPr>
        <p:txBody>
          <a:bodyPr vert="horz" wrap="square" lIns="91440" tIns="45720" rIns="91440" bIns="45720" numCol="1" anchor="t" anchorCtr="0" compatLnSpc="1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Ведение мяча — один из основных технических элементов баскетбола. Правильное, технически грамотное ведение мяча — фундамент для стабильного контроля за ним, основа индивидуального обыгрывания соперника.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Ведение различают по основным способам: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высокое скоростное ведение (высокий отскок мяча от пола, угол сгибания ног в коленях — 135—160).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низкое ведение с укрыванием мяча (низкий отскок мяча от пола, угол сгибания ног в коленях — 90-120").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комбинированное ведение.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1412875"/>
            <a:ext cx="2670175" cy="504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7"/>
            <a:ext cx="8229600" cy="139903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Время игры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81537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altLang="ru-RU" dirty="0"/>
              <a:t>Во всех классах баскетбольные матчи длятся 4 тайма по 10 мин чистого времени. </a:t>
            </a:r>
            <a:endParaRPr lang="ru-RU" altLang="ru-RU" dirty="0"/>
          </a:p>
          <a:p>
            <a:pPr eaLnBrk="1" hangingPunct="1"/>
            <a:r>
              <a:rPr lang="ru-RU" altLang="ru-RU" dirty="0"/>
              <a:t>Перерыв между таймами составляет 2 мин. Если по истечении времени матча команды набрали одинаковое количество очков, то дается дополнительное время (5 мин) для выявления победителя</a:t>
            </a:r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8229600" cy="139903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48450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200" b="0" i="0" u="none" strike="noStrike" kern="1200" cap="none" spc="0" normalizeH="0" baseline="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Начало игры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altLang="ru-RU" dirty="0"/>
              <a:t>Игра начинается с того, что в центре площадки судья бросает мяч вверх между 2 игроками, каждый из которых пытается отбить мяч своей команде. Остальные игроки команды находятся вне центрального круга или в передней зоне.</a:t>
            </a:r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75" y="692150"/>
            <a:ext cx="4400550" cy="5500688"/>
          </a:xfrm>
        </p:spPr>
        <p:txBody>
          <a:bodyPr vert="horz" wrap="square" lIns="91440" tIns="45720" rIns="91440" bIns="45720" numCol="1" anchor="t" anchorCtr="0" compatLnSpc="1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баскетбол играют две команды от каждой из которых на площадке одновременно присутствует пять игроков.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каждой команды в баскетболе — забросить мяч в корзину соперника и помешать другой команде овладеть мячом и забросить его в корзину своей команды.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Мячом играют только руками. Бежать с мячом, не ударяя им в пол, преднамеренно бить по нему ногой, блокировать любой частью ноги или бить по нему кулаком является нарушением.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0288" y="981075"/>
            <a:ext cx="4102100" cy="4524375"/>
          </a:xfrm>
          <a:prstGeom prst="rect">
            <a:avLst/>
          </a:prstGeom>
        </p:spPr>
        <p:txBody>
          <a:bodyPr>
            <a:spAutoFit/>
          </a:bodyPr>
          <a:p>
            <a:pPr marL="273050" indent="-273050" eaLnBrk="1" hangingPunct="1">
              <a:buClr>
                <a:srgbClr val="9C007F"/>
              </a:buClr>
              <a:buFont typeface="Wingdings 2" panose="05020102010507070707" pitchFamily="18" charset="2"/>
              <a:buChar char=""/>
            </a:pPr>
            <a:r>
              <a:rPr dirty="0">
                <a:latin typeface="Century Gothic" panose="020B0502020202020204" pitchFamily="34" charset="0"/>
              </a:rPr>
              <a:t>Победителем в баскетболе становится команда, которая по окончании игрового времени набрала большее количество очков. </a:t>
            </a:r>
            <a:endParaRPr dirty="0">
              <a:latin typeface="Century Gothic" panose="020B0502020202020204" pitchFamily="34" charset="0"/>
            </a:endParaRPr>
          </a:p>
          <a:p>
            <a:pPr marL="273050" indent="-273050" eaLnBrk="1" hangingPunct="1">
              <a:buClr>
                <a:srgbClr val="9C007F"/>
              </a:buClr>
              <a:buFont typeface="Wingdings 2" panose="05020102010507070707" pitchFamily="18" charset="2"/>
              <a:buChar char=""/>
            </a:pPr>
            <a:r>
              <a:rPr dirty="0">
                <a:latin typeface="Century Gothic" panose="020B0502020202020204" pitchFamily="34" charset="0"/>
              </a:rPr>
              <a:t>При равном счёте по окончании основного времени матча назначается овертайм (обычно пять минут дополнительного времени).</a:t>
            </a:r>
            <a:endParaRPr dirty="0">
              <a:latin typeface="Century Gothic" panose="020B0502020202020204" pitchFamily="34" charset="0"/>
            </a:endParaRPr>
          </a:p>
          <a:p>
            <a:pPr marL="273050" indent="-273050" eaLnBrk="1" hangingPunct="1">
              <a:buClr>
                <a:srgbClr val="9C007F"/>
              </a:buClr>
              <a:buFont typeface="Wingdings 2" panose="05020102010507070707" pitchFamily="18" charset="2"/>
              <a:buChar char=""/>
            </a:pPr>
            <a:r>
              <a:rPr dirty="0">
                <a:latin typeface="Century Gothic" panose="020B0502020202020204" pitchFamily="34" charset="0"/>
              </a:rPr>
              <a:t> В случае, если и по его окончании счёт будет равен, назначается второй, третий овертайм и т. д., до тех пор, пока не будет выявлен победитель матча.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3900488" cy="5538788"/>
          </a:xfrm>
        </p:spPr>
        <p:txBody>
          <a:bodyPr vert="horz" wrap="square" lIns="91440" tIns="45720" rIns="91440" bIns="45720" numCol="1" anchor="t" anchorCtr="0" compatLnSpc="1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одно попадание мяча в кольцо может быть засчитано разное количество очков: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очко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бросок со штрафной линии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очка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бросок со средней или близкой дистанции (ближе трёхочковой линии)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очка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бросок из-за трёхочковой линии на расстоянии 6м 75см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 panose="05020102010507070707"/>
              <a:buChar char=""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9" name="Picture 2" descr="Картинка 39 из 14860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1143000"/>
            <a:ext cx="3719512" cy="278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6611</Words>
  <Application>WPS Presentation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Constantia</vt:lpstr>
      <vt:lpstr>Century Gothic</vt:lpstr>
      <vt:lpstr>Wingdings 2</vt:lpstr>
      <vt:lpstr>Verdana</vt:lpstr>
      <vt:lpstr>Calibri</vt:lpstr>
      <vt:lpstr>Wingdings 2</vt:lpstr>
      <vt:lpstr>Microsoft YaHei</vt:lpstr>
      <vt:lpstr>Arial Unicode MS</vt:lpstr>
      <vt:lpstr>Яркая</vt:lpstr>
      <vt:lpstr>1_Яркая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XTreme</dc:creator>
  <cp:lastModifiedBy>Физкультурники</cp:lastModifiedBy>
  <cp:revision>78</cp:revision>
  <dcterms:created xsi:type="dcterms:W3CDTF">2011-12-19T14:52:40Z</dcterms:created>
  <dcterms:modified xsi:type="dcterms:W3CDTF">2024-05-15T06:37:05Z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87C3F250127F422FA6AD78228D0F4AC9_13</vt:lpwstr>
  </property>
  <property fmtid="{D5CDD505-2E9C-101B-9397-08002B2CF9AE}" pid="3" name="KSOProductBuildVer">
    <vt:lpwstr>1049-12.2.0.16909</vt:lpwstr>
  </property>
</Properties>
</file>