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93" r:id="rId2"/>
    <p:sldId id="294" r:id="rId3"/>
    <p:sldId id="256" r:id="rId4"/>
    <p:sldId id="257" r:id="rId5"/>
    <p:sldId id="291" r:id="rId6"/>
    <p:sldId id="292" r:id="rId7"/>
    <p:sldId id="264" r:id="rId8"/>
    <p:sldId id="273" r:id="rId9"/>
    <p:sldId id="297" r:id="rId10"/>
    <p:sldId id="298" r:id="rId11"/>
    <p:sldId id="295" r:id="rId12"/>
    <p:sldId id="296" r:id="rId13"/>
    <p:sldId id="299" r:id="rId14"/>
    <p:sldId id="277" r:id="rId15"/>
    <p:sldId id="281" r:id="rId16"/>
    <p:sldId id="279" r:id="rId17"/>
    <p:sldId id="301" r:id="rId18"/>
    <p:sldId id="300" r:id="rId19"/>
    <p:sldId id="265" r:id="rId20"/>
    <p:sldId id="287" r:id="rId21"/>
    <p:sldId id="288" r:id="rId22"/>
    <p:sldId id="266" r:id="rId23"/>
    <p:sldId id="275" r:id="rId24"/>
    <p:sldId id="290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CC"/>
    <a:srgbClr val="FF66FF"/>
    <a:srgbClr val="FF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3" autoAdjust="0"/>
  </p:normalViewPr>
  <p:slideViewPr>
    <p:cSldViewPr>
      <p:cViewPr varScale="1">
        <p:scale>
          <a:sx n="62" d="100"/>
          <a:sy n="62" d="100"/>
        </p:scale>
        <p:origin x="-740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C7099-E963-4829-B26A-5C5EAF74B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138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E1D0A-F79A-4972-9252-F0F6715110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671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4E427-29BA-4346-85CB-545EAB488D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168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5C5DF-C8EF-4907-BF21-ED7D1BE990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43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0313F-4E45-4C03-8F88-2ECE882747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143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A6E97-A2EC-4469-B4AD-E68090E76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38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3457D-A94B-4CD7-84AC-F88802FE6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45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44695-1657-486F-8BD0-82A88D9AE8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01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8CE8-2EFA-4501-A285-847B308D9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09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ECAAB-F925-4474-8374-6ECE79316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02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AB39C-C356-49F3-B453-323D94FBD2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773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FAF85-0022-45FC-8A0C-7CFD344374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20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CCFF"/>
            </a:gs>
            <a:gs pos="100000">
              <a:srgbClr val="BC96B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53912083-207A-4C65-8FBF-127898E9BE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8392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743200" y="2133600"/>
            <a:ext cx="3276600" cy="3048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i="1" dirty="0">
                <a:solidFill>
                  <a:srgbClr val="FF0000"/>
                </a:solidFill>
                <a:latin typeface="Bahnschrift SemiBold SemiConden" pitchFamily="34" charset="0"/>
              </a:rPr>
              <a:t>ЛЮБОВЬ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6019800" y="3048000"/>
            <a:ext cx="28194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РОКОВАЯ</a:t>
            </a:r>
          </a:p>
        </p:txBody>
      </p:sp>
      <p:sp>
        <p:nvSpPr>
          <p:cNvPr id="7" name="Стрелка влево 6"/>
          <p:cNvSpPr/>
          <p:nvPr/>
        </p:nvSpPr>
        <p:spPr>
          <a:xfrm rot="2385944">
            <a:off x="360363" y="1482725"/>
            <a:ext cx="2882900" cy="381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БЕЗОТВЕТНАЯ</a:t>
            </a:r>
          </a:p>
        </p:txBody>
      </p:sp>
      <p:sp>
        <p:nvSpPr>
          <p:cNvPr id="8" name="Стрелка вниз 7"/>
          <p:cNvSpPr/>
          <p:nvPr/>
        </p:nvSpPr>
        <p:spPr>
          <a:xfrm rot="2916586">
            <a:off x="1654969" y="4033044"/>
            <a:ext cx="431800" cy="25098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СТРАСТНАЯ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Николай Петрович и Фенечка</a:t>
            </a:r>
          </a:p>
        </p:txBody>
      </p:sp>
      <p:pic>
        <p:nvPicPr>
          <p:cNvPr id="12291" name="Содержимое 3" descr="index_pic29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76400"/>
            <a:ext cx="3078163" cy="4525963"/>
          </a:xfrm>
        </p:spPr>
      </p:pic>
      <p:pic>
        <p:nvPicPr>
          <p:cNvPr id="12292" name="Picture 5" descr="Фенечка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35814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одержимое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algn="just"/>
            <a:r>
              <a:rPr lang="ru-RU" altLang="ru-RU" smtClean="0"/>
              <a:t>Расскажите историю Фенечки, выделите ее основные черты. Какова композиционная роль этого образа? </a:t>
            </a:r>
          </a:p>
          <a:p>
            <a:pPr algn="just"/>
            <a:r>
              <a:rPr lang="ru-RU" altLang="ru-RU" smtClean="0"/>
              <a:t>Сравните переживания Николая Петровича (конец VIII главы) с переживаниями Павла Петровича. </a:t>
            </a:r>
          </a:p>
          <a:p>
            <a:pPr algn="just"/>
            <a:r>
              <a:rPr lang="ru-RU" altLang="ru-RU" smtClean="0"/>
              <a:t>Сопоставьте любовь братьев. Что общего и в чем разница в их чувствах? Какова роль любовных историй братьев в понимании образа Базарова? </a:t>
            </a:r>
          </a:p>
          <a:p>
            <a:pPr algn="just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743200" y="2133600"/>
            <a:ext cx="3276600" cy="3048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i="1" dirty="0">
                <a:solidFill>
                  <a:srgbClr val="FF0000"/>
                </a:solidFill>
                <a:latin typeface="Bahnschrift SemiBold SemiConden" pitchFamily="34" charset="0"/>
              </a:rPr>
              <a:t>ЛЮБОВЬ</a:t>
            </a:r>
          </a:p>
        </p:txBody>
      </p:sp>
      <p:sp>
        <p:nvSpPr>
          <p:cNvPr id="3" name="Стрелка вверх 2"/>
          <p:cNvSpPr/>
          <p:nvPr/>
        </p:nvSpPr>
        <p:spPr>
          <a:xfrm rot="16200000">
            <a:off x="1181100" y="2171700"/>
            <a:ext cx="457200" cy="25146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ТИХАЯ</a:t>
            </a:r>
          </a:p>
        </p:txBody>
      </p:sp>
      <p:sp>
        <p:nvSpPr>
          <p:cNvPr id="4" name="Стрелка вверх 3"/>
          <p:cNvSpPr/>
          <p:nvPr/>
        </p:nvSpPr>
        <p:spPr>
          <a:xfrm rot="1575985">
            <a:off x="5521325" y="122238"/>
            <a:ext cx="407988" cy="232092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СЕМЕЙНАЯ</a:t>
            </a:r>
          </a:p>
        </p:txBody>
      </p:sp>
      <p:sp>
        <p:nvSpPr>
          <p:cNvPr id="5" name="Стрелка вверх 4"/>
          <p:cNvSpPr/>
          <p:nvPr/>
        </p:nvSpPr>
        <p:spPr>
          <a:xfrm rot="8296580">
            <a:off x="6310313" y="4392613"/>
            <a:ext cx="457200" cy="264953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СПОКОЙНАЯ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6019800" y="3048000"/>
            <a:ext cx="28194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РОКОВАЯ</a:t>
            </a:r>
          </a:p>
        </p:txBody>
      </p:sp>
      <p:sp>
        <p:nvSpPr>
          <p:cNvPr id="7" name="Стрелка влево 6"/>
          <p:cNvSpPr/>
          <p:nvPr/>
        </p:nvSpPr>
        <p:spPr>
          <a:xfrm rot="2385944">
            <a:off x="360363" y="1482725"/>
            <a:ext cx="2882900" cy="381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БЕЗОТВЕТНАЯ</a:t>
            </a:r>
          </a:p>
        </p:txBody>
      </p:sp>
      <p:sp>
        <p:nvSpPr>
          <p:cNvPr id="8" name="Стрелка вниз 7"/>
          <p:cNvSpPr/>
          <p:nvPr/>
        </p:nvSpPr>
        <p:spPr>
          <a:xfrm rot="2916586">
            <a:off x="1654969" y="4033044"/>
            <a:ext cx="431800" cy="25098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СТРАСТНАЯ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Базаров  и Одинцова</a:t>
            </a:r>
          </a:p>
        </p:txBody>
      </p:sp>
      <p:pic>
        <p:nvPicPr>
          <p:cNvPr id="15363" name="Содержимое 3" descr="img-38693-4bcb85eb8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1788" y="1600200"/>
            <a:ext cx="59404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Содержимое 3" descr="otzy%20i%20deti%2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3352800"/>
            <a:ext cx="3405188" cy="3354388"/>
          </a:xfrm>
        </p:spPr>
      </p:pic>
      <p:sp>
        <p:nvSpPr>
          <p:cNvPr id="16387" name="Прямоугольник 4"/>
          <p:cNvSpPr>
            <a:spLocks noChangeArrowheads="1"/>
          </p:cNvSpPr>
          <p:nvPr/>
        </p:nvSpPr>
        <p:spPr bwMode="auto">
          <a:xfrm>
            <a:off x="533400" y="228600"/>
            <a:ext cx="83058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/>
              <a:t>Используя текст VII, XIV и ХVII глав, охарактеризуйте отношение Базарова к женщине. </a:t>
            </a:r>
          </a:p>
          <a:p>
            <a:pPr eaLnBrk="1" hangingPunct="1"/>
            <a:r>
              <a:rPr lang="ru-RU" altLang="ru-RU" sz="3200"/>
              <a:t>Наблюдая за лексикой XIV, XV, XVI глав, проследите, как незаметно меняется Базаров, как постепенно исчезает цинизм, появляется смущение.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3733800" y="274638"/>
            <a:ext cx="4953000" cy="4830762"/>
          </a:xfrm>
        </p:spPr>
        <p:txBody>
          <a:bodyPr/>
          <a:lstStyle/>
          <a:p>
            <a:r>
              <a:rPr lang="ru-RU" altLang="ru-RU" smtClean="0"/>
              <a:t>Расскажите об Одинцовой, докажите, что она могла бы понять Базарова. </a:t>
            </a:r>
          </a:p>
        </p:txBody>
      </p:sp>
      <p:pic>
        <p:nvPicPr>
          <p:cNvPr id="17411" name="Содержимое 3" descr="index_pic22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90600"/>
            <a:ext cx="3429000" cy="5200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228600"/>
            <a:ext cx="8229600" cy="944562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latin typeface="+mn-lt"/>
              </a:rPr>
              <a:t>ОБЪЯСНЕНИЕ. </a:t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БАЗАРОВ И ОДИНЦОВА</a:t>
            </a:r>
            <a:endParaRPr lang="ru-RU" sz="2800" b="1" dirty="0">
              <a:latin typeface="+mn-lt"/>
            </a:endParaRPr>
          </a:p>
        </p:txBody>
      </p:sp>
      <p:pic>
        <p:nvPicPr>
          <p:cNvPr id="3" name="ОБЪЯСНЕНИЕ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341246"/>
            <a:ext cx="7338060" cy="5538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895600" y="2362200"/>
            <a:ext cx="2971800" cy="2667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i="1" dirty="0">
                <a:solidFill>
                  <a:srgbClr val="FF0000"/>
                </a:solidFill>
                <a:latin typeface="Bahnschrift SemiBold SemiConden" pitchFamily="34" charset="0"/>
              </a:rPr>
              <a:t>ЛЮБОВЬ</a:t>
            </a:r>
          </a:p>
        </p:txBody>
      </p:sp>
      <p:sp>
        <p:nvSpPr>
          <p:cNvPr id="3" name="Стрелка вверх 2"/>
          <p:cNvSpPr/>
          <p:nvPr/>
        </p:nvSpPr>
        <p:spPr>
          <a:xfrm rot="16200000">
            <a:off x="1257300" y="2400300"/>
            <a:ext cx="457200" cy="25146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ТИХАЯ</a:t>
            </a:r>
          </a:p>
        </p:txBody>
      </p:sp>
      <p:sp>
        <p:nvSpPr>
          <p:cNvPr id="4" name="Стрелка вверх 3"/>
          <p:cNvSpPr/>
          <p:nvPr/>
        </p:nvSpPr>
        <p:spPr>
          <a:xfrm rot="1240249">
            <a:off x="5194300" y="150813"/>
            <a:ext cx="406400" cy="230187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СЕМЕЙНАЯ</a:t>
            </a:r>
          </a:p>
        </p:txBody>
      </p:sp>
      <p:sp>
        <p:nvSpPr>
          <p:cNvPr id="5" name="Стрелка вверх 4"/>
          <p:cNvSpPr/>
          <p:nvPr/>
        </p:nvSpPr>
        <p:spPr>
          <a:xfrm rot="7886696">
            <a:off x="6325394" y="4218781"/>
            <a:ext cx="457200" cy="264953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СПОКОЙНАЯ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6019800" y="3429000"/>
            <a:ext cx="28194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РОКОВАЯ</a:t>
            </a:r>
          </a:p>
        </p:txBody>
      </p:sp>
      <p:sp>
        <p:nvSpPr>
          <p:cNvPr id="7" name="Стрелка влево 6"/>
          <p:cNvSpPr/>
          <p:nvPr/>
        </p:nvSpPr>
        <p:spPr>
          <a:xfrm rot="1942214">
            <a:off x="322263" y="1716088"/>
            <a:ext cx="2881312" cy="381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БЕЗОТВЕТНАЯ</a:t>
            </a:r>
          </a:p>
        </p:txBody>
      </p:sp>
      <p:sp>
        <p:nvSpPr>
          <p:cNvPr id="8" name="Стрелка вниз 7"/>
          <p:cNvSpPr/>
          <p:nvPr/>
        </p:nvSpPr>
        <p:spPr>
          <a:xfrm rot="2916586">
            <a:off x="1935163" y="4079875"/>
            <a:ext cx="430212" cy="25098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СТРАСТНАЯ</a:t>
            </a:r>
          </a:p>
        </p:txBody>
      </p:sp>
      <p:sp>
        <p:nvSpPr>
          <p:cNvPr id="9" name="Стрелка вверх 8"/>
          <p:cNvSpPr/>
          <p:nvPr/>
        </p:nvSpPr>
        <p:spPr>
          <a:xfrm rot="20463599">
            <a:off x="3408363" y="139700"/>
            <a:ext cx="304800" cy="2270125"/>
          </a:xfrm>
          <a:prstGeom prst="up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СТРАСТНАЯ</a:t>
            </a:r>
          </a:p>
        </p:txBody>
      </p:sp>
      <p:sp>
        <p:nvSpPr>
          <p:cNvPr id="10" name="Стрелка вверх 9"/>
          <p:cNvSpPr/>
          <p:nvPr/>
        </p:nvSpPr>
        <p:spPr>
          <a:xfrm rot="2819416">
            <a:off x="6525419" y="459582"/>
            <a:ext cx="393700" cy="2805112"/>
          </a:xfrm>
          <a:prstGeom prst="up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ЧЕЛОВЕЧНАЯ</a:t>
            </a:r>
          </a:p>
        </p:txBody>
      </p:sp>
      <p:sp>
        <p:nvSpPr>
          <p:cNvPr id="11" name="Стрелка вниз 10"/>
          <p:cNvSpPr/>
          <p:nvPr/>
        </p:nvSpPr>
        <p:spPr>
          <a:xfrm rot="1200849">
            <a:off x="3516313" y="4960938"/>
            <a:ext cx="439737" cy="1925637"/>
          </a:xfrm>
          <a:prstGeom prst="down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ОТВЕРГНУТАЯ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Аркадий и Катя</a:t>
            </a:r>
          </a:p>
        </p:txBody>
      </p:sp>
      <p:pic>
        <p:nvPicPr>
          <p:cNvPr id="20483" name="Picture 4" descr="198-24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35861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1676400" y="6172200"/>
            <a:ext cx="617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НОНС ФИЛЬМ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5401" y="0"/>
            <a:ext cx="11705899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ru-RU" altLang="ru-RU" smtClean="0"/>
              <a:t>Проследите по тексту, как относится Аркадий к Анне Сергеевне Одинцовой (глава XIV). Зачем в романе показана влюбленность Аркадия в Анну Сергеевну? </a:t>
            </a:r>
          </a:p>
          <a:p>
            <a:r>
              <a:rPr lang="ru-RU" altLang="ru-RU" smtClean="0"/>
              <a:t>Опираясь на текст, докажите, что Аркадий меняется («возвращается» к себе истинному) под влиянием Кати (главы XXV, XXVI). </a:t>
            </a:r>
          </a:p>
          <a:p>
            <a:r>
              <a:rPr lang="ru-RU" altLang="ru-RU" smtClean="0"/>
              <a:t>Какова идейно-композиционная роль образа Кати? </a:t>
            </a:r>
          </a:p>
          <a:p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ru-RU" altLang="ru-RU" smtClean="0"/>
              <a:t>Аркадий и Катя</a:t>
            </a:r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152400" y="838200"/>
            <a:ext cx="5410200" cy="5867400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mtClean="0"/>
              <a:t>		Земная любовь Аркадия и Кати, состоявшаяся любовь без бурь и потрясений, которая естественно перейдет в брак, напоминает любовь Николая Петровича и Фенечки. Таким образом, в отношении к любви похожи отец и сын.</a:t>
            </a:r>
          </a:p>
        </p:txBody>
      </p:sp>
      <p:pic>
        <p:nvPicPr>
          <p:cNvPr id="22532" name="Рисунок 3" descr="index_pic39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36700"/>
            <a:ext cx="328612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"/>
            <a:ext cx="8534400" cy="5973763"/>
          </a:xfrm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r>
              <a:rPr lang="ru-RU" altLang="ru-RU" smtClean="0"/>
              <a:t>Павел Петрович и княгиня Р. – любовь-наваждение.</a:t>
            </a:r>
          </a:p>
          <a:p>
            <a:pPr eaLnBrk="1" hangingPunct="1">
              <a:buFontTx/>
              <a:buNone/>
            </a:pPr>
            <a:endParaRPr lang="ru-RU" altLang="ru-RU" smtClean="0"/>
          </a:p>
          <a:p>
            <a:pPr eaLnBrk="1" hangingPunct="1"/>
            <a:r>
              <a:rPr lang="ru-RU" altLang="ru-RU" smtClean="0"/>
              <a:t>Базаров и Одинцова – любовь – страсть.</a:t>
            </a:r>
          </a:p>
          <a:p>
            <a:pPr eaLnBrk="1" hangingPunct="1">
              <a:buFontTx/>
              <a:buNone/>
            </a:pPr>
            <a:endParaRPr lang="ru-RU" altLang="ru-RU" smtClean="0"/>
          </a:p>
          <a:p>
            <a:pPr eaLnBrk="1" hangingPunct="1"/>
            <a:r>
              <a:rPr lang="ru-RU" altLang="ru-RU" smtClean="0"/>
              <a:t>Николай Петрович и Фенечка – любовь-семья (естественность и простота).</a:t>
            </a:r>
          </a:p>
          <a:p>
            <a:pPr eaLnBrk="1" hangingPunct="1">
              <a:buFontTx/>
              <a:buNone/>
            </a:pPr>
            <a:endParaRPr lang="ru-RU" altLang="ru-RU" smtClean="0"/>
          </a:p>
          <a:p>
            <a:pPr eaLnBrk="1" hangingPunct="1"/>
            <a:r>
              <a:rPr lang="ru-RU" altLang="ru-RU" smtClean="0"/>
              <a:t>Аркадий и Катя – земная любовь.</a:t>
            </a:r>
          </a:p>
          <a:p>
            <a:pPr eaLnBrk="1" hangingPunct="1">
              <a:buFontTx/>
              <a:buNone/>
            </a:pP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mtClean="0"/>
              <a:t>		Высказывания самого Тургенева о сущности любви: </a:t>
            </a:r>
            <a:r>
              <a:rPr lang="ru-RU" altLang="ru-RU" b="1" smtClean="0"/>
              <a:t>“Любовь – вовсе даже не чувство; она – болезнь, известное состояние души и тела; она не развивается постепенно; в ней нельзя сомневаться, с ней нельзя хитрить; обыкновенно она овладевает человеком без спроса, против его воли – ни дать ни взять холера или лихорадка. В любви одно лицо – раб, а другое – властелин”. </a:t>
            </a: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ru-RU" altLang="ru-RU" smtClean="0"/>
              <a:t>Домашнее задание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r>
              <a:rPr lang="ru-RU" altLang="ru-RU" sz="2400" smtClean="0"/>
              <a:t>Почему Тургенев так заканчивает жизнь Базарова («фигура… обреченная на погибель»)? Здесь уместно вспомнить взгляды Тургенева на природу и взаимоотношения человека и природы, а также его отношение к революции, к революционному разрушению и насилию. </a:t>
            </a:r>
          </a:p>
          <a:p>
            <a:r>
              <a:rPr lang="ru-RU" altLang="ru-RU" sz="2400" smtClean="0"/>
              <a:t>Как писатель показывает героя в момент смерти? </a:t>
            </a:r>
            <a:r>
              <a:rPr lang="ru-RU" altLang="ru-RU" sz="2400" i="1" smtClean="0"/>
              <a:t>(«Когда я писал заключительные строки „Отцов и детей“, я принужден был отклонять голову, чтобы слезы не капали на рукопись», — писал автор. В последних сценах Тургенев любит Базарова и показывает его достойным восхищения.)</a:t>
            </a:r>
            <a:r>
              <a:rPr lang="ru-RU" altLang="ru-RU" sz="2400" smtClean="0"/>
              <a:t> </a:t>
            </a:r>
          </a:p>
          <a:p>
            <a:r>
              <a:rPr lang="ru-RU" altLang="ru-RU" sz="2400" smtClean="0"/>
              <a:t>Как Тургенев приводит своего героя к смерти? </a:t>
            </a:r>
          </a:p>
          <a:p>
            <a:r>
              <a:rPr lang="ru-RU" altLang="ru-RU" sz="2400" b="1" smtClean="0"/>
              <a:t>Страницы в учебнике</a:t>
            </a:r>
          </a:p>
          <a:p>
            <a:pPr>
              <a:buFontTx/>
              <a:buNone/>
            </a:pPr>
            <a:endParaRPr lang="ru-RU" alt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2590800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Любовь – волшебная страна</a:t>
            </a:r>
            <a:endParaRPr lang="ru-RU" altLang="ru-RU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67200" y="3505200"/>
            <a:ext cx="4419600" cy="2590800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Любовь в романе</a:t>
            </a:r>
          </a:p>
          <a:p>
            <a:pPr eaLnBrk="1" hangingPunct="1"/>
            <a:r>
              <a:rPr lang="ru-RU" altLang="ru-RU" dirty="0" smtClean="0"/>
              <a:t> И.С. Тургенева «Отцы и дети»</a:t>
            </a:r>
          </a:p>
        </p:txBody>
      </p:sp>
      <p:pic>
        <p:nvPicPr>
          <p:cNvPr id="4100" name="Picture 4" descr="turgene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0"/>
            <a:ext cx="2590800" cy="3440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0" y="533400"/>
            <a:ext cx="4876800" cy="55927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i="1" smtClean="0"/>
              <a:t>   </a:t>
            </a:r>
            <a:r>
              <a:rPr lang="ru-RU" altLang="ru-RU" sz="2000" i="1" smtClean="0"/>
              <a:t>Любовь – это бесценный дар. Это единственная вещь, которую мы можем подарить и все же она у тебя остается.</a:t>
            </a:r>
          </a:p>
          <a:p>
            <a:pPr algn="r" eaLnBrk="1" hangingPunct="1">
              <a:buFontTx/>
              <a:buNone/>
            </a:pPr>
            <a:r>
              <a:rPr lang="ru-RU" altLang="ru-RU" sz="2000" i="1" smtClean="0"/>
              <a:t>Л.Н. Толстой</a:t>
            </a:r>
          </a:p>
          <a:p>
            <a:pPr algn="just" eaLnBrk="1" hangingPunct="1">
              <a:buFontTx/>
              <a:buNone/>
            </a:pPr>
            <a:endParaRPr lang="ru-RU" altLang="ru-RU" sz="2000" i="1" smtClean="0"/>
          </a:p>
          <a:p>
            <a:pPr algn="just" eaLnBrk="1" hangingPunct="1">
              <a:buFontTx/>
              <a:buNone/>
            </a:pPr>
            <a:r>
              <a:rPr lang="ru-RU" altLang="ru-RU" sz="2000" i="1" smtClean="0"/>
              <a:t>Любовь сильнее смерти и страха смерти. Только ею, только любовью держится и движется жизнь</a:t>
            </a:r>
          </a:p>
          <a:p>
            <a:pPr algn="r" eaLnBrk="1" hangingPunct="1">
              <a:buFontTx/>
              <a:buNone/>
            </a:pPr>
            <a:r>
              <a:rPr lang="ru-RU" altLang="ru-RU" sz="2000" i="1" smtClean="0"/>
              <a:t>                 И.С. Тургенев</a:t>
            </a:r>
          </a:p>
        </p:txBody>
      </p:sp>
      <p:pic>
        <p:nvPicPr>
          <p:cNvPr id="5123" name="Picture 4" descr="198-24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33051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Тургенев и Полина Виардо</a:t>
            </a:r>
          </a:p>
        </p:txBody>
      </p:sp>
      <p:pic>
        <p:nvPicPr>
          <p:cNvPr id="6147" name="Содержимое 3" descr="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558925"/>
            <a:ext cx="4038600" cy="4994275"/>
          </a:xfrm>
        </p:spPr>
      </p:pic>
      <p:pic>
        <p:nvPicPr>
          <p:cNvPr id="6148" name="Picture 4" descr="39 лет, ху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39735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7171" name="Рисунок 4" descr="Безымянный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"/>
            <a:ext cx="4438650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5" descr="0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04800"/>
            <a:ext cx="379888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smtClean="0"/>
              <a:t>Любовные линии в романе «Отцы и дети»: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Павел Петрович               Княгиня Р.;</a:t>
            </a:r>
          </a:p>
          <a:p>
            <a:pPr eaLnBrk="1" hangingPunct="1"/>
            <a:endParaRPr lang="ru-RU" altLang="ru-RU" smtClean="0"/>
          </a:p>
          <a:p>
            <a:pPr eaLnBrk="1" hangingPunct="1"/>
            <a:r>
              <a:rPr lang="ru-RU" altLang="ru-RU" smtClean="0"/>
              <a:t>Николай Петрович                  Фенечка;</a:t>
            </a:r>
          </a:p>
          <a:p>
            <a:pPr eaLnBrk="1" hangingPunct="1"/>
            <a:endParaRPr lang="ru-RU" altLang="ru-RU" smtClean="0"/>
          </a:p>
          <a:p>
            <a:pPr eaLnBrk="1" hangingPunct="1"/>
            <a:r>
              <a:rPr lang="ru-RU" altLang="ru-RU" smtClean="0"/>
              <a:t>Базаров               Одинцова;</a:t>
            </a:r>
          </a:p>
          <a:p>
            <a:pPr eaLnBrk="1" hangingPunct="1"/>
            <a:endParaRPr lang="ru-RU" altLang="ru-RU" smtClean="0"/>
          </a:p>
          <a:p>
            <a:pPr eaLnBrk="1" hangingPunct="1"/>
            <a:r>
              <a:rPr lang="ru-RU" altLang="ru-RU" smtClean="0"/>
              <a:t>Аркадий                   Катя</a:t>
            </a:r>
          </a:p>
          <a:p>
            <a:pPr eaLnBrk="1" hangingPunct="1">
              <a:buFontTx/>
              <a:buNone/>
            </a:pPr>
            <a:endParaRPr lang="ru-RU" altLang="ru-RU" smtClean="0"/>
          </a:p>
          <a:p>
            <a:pPr eaLnBrk="1" hangingPunct="1">
              <a:buFontTx/>
              <a:buNone/>
            </a:pPr>
            <a:endParaRPr lang="ru-RU" altLang="ru-RU" smtClean="0"/>
          </a:p>
          <a:p>
            <a:pPr eaLnBrk="1" hangingPunct="1">
              <a:buFontTx/>
              <a:buNone/>
            </a:pPr>
            <a:endParaRPr lang="ru-RU" altLang="ru-RU" smtClean="0"/>
          </a:p>
        </p:txBody>
      </p:sp>
      <p:sp>
        <p:nvSpPr>
          <p:cNvPr id="8196" name="Text Box 12"/>
          <p:cNvSpPr txBox="1">
            <a:spLocks noChangeArrowheads="1"/>
          </p:cNvSpPr>
          <p:nvPr/>
        </p:nvSpPr>
        <p:spPr bwMode="auto">
          <a:xfrm>
            <a:off x="3717925" y="1712913"/>
            <a:ext cx="1997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7" name="Line 13"/>
          <p:cNvSpPr>
            <a:spLocks noChangeShapeType="1"/>
          </p:cNvSpPr>
          <p:nvPr/>
        </p:nvSpPr>
        <p:spPr bwMode="auto">
          <a:xfrm>
            <a:off x="3962400" y="1905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8" name="Line 14"/>
          <p:cNvSpPr>
            <a:spLocks noChangeShapeType="1"/>
          </p:cNvSpPr>
          <p:nvPr/>
        </p:nvSpPr>
        <p:spPr bwMode="auto">
          <a:xfrm>
            <a:off x="4724400" y="3048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9" name="Line 15"/>
          <p:cNvSpPr>
            <a:spLocks noChangeShapeType="1"/>
          </p:cNvSpPr>
          <p:nvPr/>
        </p:nvSpPr>
        <p:spPr bwMode="auto">
          <a:xfrm>
            <a:off x="2438400" y="42672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0" name="Line 16"/>
          <p:cNvSpPr>
            <a:spLocks noChangeShapeType="1"/>
          </p:cNvSpPr>
          <p:nvPr/>
        </p:nvSpPr>
        <p:spPr bwMode="auto">
          <a:xfrm>
            <a:off x="2819400" y="54102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smtClean="0"/>
              <a:t>Павел Петрович  и Княгиня Р</a:t>
            </a:r>
          </a:p>
        </p:txBody>
      </p:sp>
      <p:pic>
        <p:nvPicPr>
          <p:cNvPr id="4" name="Содержимое 3" descr="index_pic27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2216" y="1447800"/>
            <a:ext cx="3006747" cy="4602163"/>
          </a:xfrm>
          <a:effectLst>
            <a:softEdge rad="112500"/>
          </a:effectLst>
        </p:spPr>
      </p:pic>
      <p:pic>
        <p:nvPicPr>
          <p:cNvPr id="5" name="Рисунок 4" descr="index_pic30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1435994"/>
            <a:ext cx="3276600" cy="4614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altLang="ru-RU" smtClean="0"/>
              <a:t>Работая над лексикой VII главы, покажите, как изменился Павел Петрович после смерти княгини Р. </a:t>
            </a:r>
          </a:p>
          <a:p>
            <a:r>
              <a:rPr lang="ru-RU" altLang="ru-RU" smtClean="0"/>
              <a:t>Найдите ключевые слова, характеризующие княгиню Р. Подтвердите неопределенность и загадочность героини. Как образ княгини Р. помогает в понимании характера Павла Петровича? Как любовь Павла Петровича к княгине Р. помогает понять образ Базарова? </a:t>
            </a:r>
          </a:p>
          <a:p>
            <a:r>
              <a:rPr lang="ru-RU" altLang="ru-RU" smtClean="0"/>
              <a:t>Используя текст XXIV главы, объясните, почему Павел Петрович интересовался Фенечкой. </a:t>
            </a:r>
          </a:p>
          <a:p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1991</TotalTime>
  <Words>209</Words>
  <Application>Microsoft Office PowerPoint</Application>
  <PresentationFormat>Экран (4:3)</PresentationFormat>
  <Paragraphs>72</Paragraphs>
  <Slides>24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Constantia</vt:lpstr>
      <vt:lpstr>Calibri</vt:lpstr>
      <vt:lpstr>Bahnschrift SemiBold SemiConden</vt:lpstr>
      <vt:lpstr>Оформление по умолчанию</vt:lpstr>
      <vt:lpstr>Презентация PowerPoint</vt:lpstr>
      <vt:lpstr>Презентация PowerPoint</vt:lpstr>
      <vt:lpstr>Любовь – волшебная страна</vt:lpstr>
      <vt:lpstr>Презентация PowerPoint</vt:lpstr>
      <vt:lpstr>Тургенев и Полина Виардо</vt:lpstr>
      <vt:lpstr>Презентация PowerPoint</vt:lpstr>
      <vt:lpstr>Любовные линии в романе «Отцы и дети»:</vt:lpstr>
      <vt:lpstr>Павел Петрович  и Княгиня Р</vt:lpstr>
      <vt:lpstr>Презентация PowerPoint</vt:lpstr>
      <vt:lpstr>Презентация PowerPoint</vt:lpstr>
      <vt:lpstr>Николай Петрович и Фенечка</vt:lpstr>
      <vt:lpstr>Презентация PowerPoint</vt:lpstr>
      <vt:lpstr>Презентация PowerPoint</vt:lpstr>
      <vt:lpstr>Базаров  и Одинцова</vt:lpstr>
      <vt:lpstr>Презентация PowerPoint</vt:lpstr>
      <vt:lpstr>Расскажите об Одинцовой, докажите, что она могла бы понять Базарова. </vt:lpstr>
      <vt:lpstr>ОБЪЯСНЕНИЕ.  БАЗАРОВ И ОДИНЦОВА</vt:lpstr>
      <vt:lpstr>Презентация PowerPoint</vt:lpstr>
      <vt:lpstr>Аркадий и Катя</vt:lpstr>
      <vt:lpstr>Презентация PowerPoint</vt:lpstr>
      <vt:lpstr>Аркадий и Катя</vt:lpstr>
      <vt:lpstr>Презентация PowerPoint</vt:lpstr>
      <vt:lpstr>Презентация PowerPoint</vt:lpstr>
      <vt:lpstr>Домашнее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Надежда</cp:lastModifiedBy>
  <cp:revision>40</cp:revision>
  <cp:lastPrinted>1601-01-01T00:00:00Z</cp:lastPrinted>
  <dcterms:created xsi:type="dcterms:W3CDTF">1601-01-01T00:00:00Z</dcterms:created>
  <dcterms:modified xsi:type="dcterms:W3CDTF">2026-04-30T12:35:23Z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