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987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11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51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967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87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028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80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6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623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71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570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AE64F-B591-4929-A9AD-CC0D56C32165}" type="datetimeFigureOut">
              <a:rPr lang="ru-RU" smtClean="0"/>
              <a:t>29.04.2026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6FC8F-CC04-4303-988E-475B51195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96000" y="1182231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Мастер-класс</a:t>
            </a:r>
            <a:r>
              <a:rPr kumimoji="0" lang="en-US" sz="4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: </a:t>
            </a:r>
            <a:r>
              <a:rPr kumimoji="0" lang="en-US" sz="4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Дидактическая</a:t>
            </a:r>
            <a:r>
              <a:rPr kumimoji="0" lang="en-US" sz="4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4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игра</a:t>
            </a:r>
            <a:r>
              <a:rPr kumimoji="0" lang="en-US" sz="4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"</a:t>
            </a:r>
            <a:r>
              <a:rPr kumimoji="0" lang="en-US" sz="4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Жучки-ромашки</a:t>
            </a:r>
            <a:r>
              <a:rPr kumimoji="0" lang="en-US" sz="4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"</a:t>
            </a:r>
            <a:endParaRPr kumimoji="0" lang="en-US" sz="44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52011" y="3533451"/>
            <a:ext cx="6096000" cy="8361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Создаем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увлекательную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игру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для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дошкольников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на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основе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ru-RU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«</a:t>
            </a:r>
            <a:r>
              <a:rPr lang="ru-RU" sz="1750" kern="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рестиков-ноликов</a:t>
            </a:r>
            <a:r>
              <a:rPr kumimoji="0" lang="ru-RU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»</a:t>
            </a: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702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54034" y="587829"/>
            <a:ext cx="9614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Зачем нужны дидактические игры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89568" y="1799637"/>
            <a:ext cx="4023858" cy="487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Развитие</a:t>
            </a:r>
            <a:r>
              <a:rPr kumimoji="0" lang="en-US" sz="26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26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дошкольников</a:t>
            </a:r>
            <a:endParaRPr kumimoji="0" lang="en-US" sz="26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289568" y="2286693"/>
            <a:ext cx="4241568" cy="195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Дидактические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игры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—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это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мост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между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игровой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и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познавательной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деятельностью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Они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помогают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детям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усваивать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новые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знания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в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естественной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и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увлекательной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форме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89568" y="4376400"/>
            <a:ext cx="3744686" cy="195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Развитие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логики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и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мышления</a:t>
            </a:r>
            <a:endParaRPr kumimoji="0" lang="en-US" sz="17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Тренировка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памяти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и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внимания</a:t>
            </a:r>
            <a:endParaRPr kumimoji="0" lang="en-US" sz="17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Формирование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навыков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счета</a:t>
            </a:r>
            <a:endParaRPr kumimoji="0" lang="en-US" sz="17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Развитие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мелкой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моторики</a:t>
            </a: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7" y="1799637"/>
            <a:ext cx="7164741" cy="441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11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52011" y="221695"/>
            <a:ext cx="6096000" cy="150297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5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Основа</a:t>
            </a:r>
            <a:r>
              <a:rPr kumimoji="0" lang="en-US" sz="43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4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игры</a:t>
            </a:r>
            <a:r>
              <a:rPr kumimoji="0" lang="en-US" sz="43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: "</a:t>
            </a:r>
            <a:r>
              <a:rPr kumimoji="0" lang="en-US" sz="4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Крестики-нолики</a:t>
            </a:r>
            <a:r>
              <a:rPr kumimoji="0" lang="en-US" sz="43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"</a:t>
            </a:r>
            <a:endParaRPr kumimoji="0" lang="en-US" sz="4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52011" y="2034052"/>
            <a:ext cx="1390124" cy="414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Простота</a:t>
            </a:r>
            <a:endParaRPr kumimoji="0" lang="en-US" sz="21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52011" y="2448846"/>
            <a:ext cx="6096000" cy="7703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Понятные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правила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которые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легко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объяснить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даже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самым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маленьким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детям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52011" y="3479128"/>
            <a:ext cx="2430474" cy="414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Универсальность</a:t>
            </a:r>
            <a:endParaRPr kumimoji="0" lang="en-US" sz="21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2011" y="4979668"/>
            <a:ext cx="1502334" cy="4147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Стратегия</a:t>
            </a:r>
            <a:endParaRPr kumimoji="0" lang="en-US" sz="21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52011" y="3893922"/>
            <a:ext cx="6096000" cy="7703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Возможность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адаптировать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игру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под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разные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возрасты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и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темы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обучения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52011" y="5504364"/>
            <a:ext cx="5640094" cy="770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750"/>
              </a:lnSpc>
            </a:pP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Развивает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ходовнавыки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планирования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и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предвидения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167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421" y="559860"/>
            <a:ext cx="5745484" cy="61580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Материалы</a:t>
            </a:r>
            <a:r>
              <a:rPr kumimoji="0" lang="en-US" sz="3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и </a:t>
            </a:r>
            <a:r>
              <a:rPr kumimoji="0" lang="en-US" sz="3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инструменты</a:t>
            </a:r>
            <a:endParaRPr lang="ru-RU" sz="3450" kern="0" dirty="0">
              <a:solidFill>
                <a:srgbClr val="1B1B27"/>
              </a:solidFill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Что нам понадобится</a:t>
            </a:r>
            <a:r>
              <a:rPr lang="en-US" sz="24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2400" kern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Камни гладкие</a:t>
            </a:r>
            <a:r>
              <a:rPr kumimoji="0" lang="ru-RU" sz="20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деталей игры</a:t>
            </a:r>
          </a:p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Кисти и простые карандаши </a:t>
            </a:r>
          </a:p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0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рисования на камнях</a:t>
            </a:r>
          </a:p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Маркеры или краски </a:t>
            </a:r>
          </a:p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декорирования элементов</a:t>
            </a:r>
          </a:p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Деревянный спил или фанера </a:t>
            </a:r>
          </a:p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i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основы игры</a:t>
            </a:r>
          </a:p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6935" y="1397726"/>
            <a:ext cx="8251497" cy="480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20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365" y="168967"/>
            <a:ext cx="11125201" cy="724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5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Шаг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1: 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Создание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"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ромашек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" и "</a:t>
            </a:r>
            <a:r>
              <a:rPr kumimoji="0" lang="en-US" sz="4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жучков</a:t>
            </a:r>
            <a:r>
              <a:rPr kumimoji="0" lang="en-US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"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65" y="1017355"/>
            <a:ext cx="1067872" cy="1876306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65" y="2893661"/>
            <a:ext cx="1067872" cy="187630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65" y="4819497"/>
            <a:ext cx="1067872" cy="15445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34075" y="1017355"/>
            <a:ext cx="1334020" cy="403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Ромашки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90237" y="1569196"/>
            <a:ext cx="6096000" cy="10926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ts val="2600"/>
              </a:lnSpc>
            </a:pPr>
            <a:r>
              <a:rPr lang="ru-RU" sz="1650" dirty="0">
                <a:solidFill>
                  <a:prstClr val="black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На камешках рисуем контур ромашки простым карандашом, затем разукрашиваем красками или маркерами по образцу</a:t>
            </a:r>
            <a:endParaRPr lang="en-US" sz="1650" dirty="0">
              <a:solidFill>
                <a:prstClr val="black"/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34075" y="2809945"/>
            <a:ext cx="978153" cy="403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Жучки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90237" y="3282503"/>
            <a:ext cx="500200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На камешках делаем наброски жучков простым карандашом,  затем разукрашиваем красками или маркером по образцу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29505" y="4819497"/>
            <a:ext cx="1638590" cy="403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Количество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90237" y="5307801"/>
            <a:ext cx="5420014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Приготовим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по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9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элементов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каждого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вида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для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классического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игрового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поля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Roboto" pitchFamily="34" charset="0"/>
                <a:ea typeface="Roboto" pitchFamily="34" charset="-122"/>
                <a:cs typeface="Roboto" pitchFamily="34" charset="-120"/>
              </a:rPr>
              <a:t> 3×3.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6078" y="757646"/>
            <a:ext cx="5255922" cy="61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48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767" y="382950"/>
            <a:ext cx="12109268" cy="760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Шаг</a:t>
            </a:r>
            <a:r>
              <a:rPr kumimoji="0" lang="en-US" sz="4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2: </a:t>
            </a:r>
            <a:r>
              <a:rPr kumimoji="0" lang="en-US" sz="4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Оформление</a:t>
            </a:r>
            <a:r>
              <a:rPr kumimoji="0" lang="en-US" sz="4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4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игрового</a:t>
            </a:r>
            <a:r>
              <a:rPr kumimoji="0" lang="en-US" sz="4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4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поля</a:t>
            </a:r>
            <a:r>
              <a:rPr kumimoji="0" lang="en-US" sz="4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и </a:t>
            </a:r>
            <a:r>
              <a:rPr kumimoji="0" lang="en-US" sz="4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правил</a:t>
            </a:r>
            <a:endParaRPr kumimoji="0" lang="en-US" sz="44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5406" y="1643954"/>
            <a:ext cx="2345514" cy="487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Игровое</a:t>
            </a:r>
            <a:r>
              <a:rPr kumimoji="0" lang="en-US" sz="26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26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поле</a:t>
            </a:r>
            <a:endParaRPr kumimoji="0" lang="en-US" sz="26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3767" y="2330055"/>
            <a:ext cx="3738153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Квадрат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3×3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клетки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на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картоне</a:t>
            </a:r>
            <a:endParaRPr kumimoji="0" lang="en-US" sz="17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Разделите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поле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линиями</a:t>
            </a:r>
            <a:endParaRPr kumimoji="0" lang="en-US" sz="17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Добавьте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рамку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для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красоты</a:t>
            </a: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5737" y="3732556"/>
            <a:ext cx="1564852" cy="487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Правила</a:t>
            </a:r>
            <a:endParaRPr kumimoji="0" lang="en-US" sz="26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767" y="4418657"/>
            <a:ext cx="4541520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Напишите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краткие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правила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на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обратной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стороне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или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на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отдельной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карточке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Используйте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простой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язык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и </a:t>
            </a:r>
            <a:r>
              <a:rPr kumimoji="0" lang="en-US" sz="17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картинки</a:t>
            </a:r>
            <a:r>
              <a:rPr kumimoji="0" lang="en-US" sz="17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kumimoji="0" lang="en-US" sz="17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4141" y="1643954"/>
            <a:ext cx="7532203" cy="420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7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926" y="498708"/>
            <a:ext cx="5952309" cy="119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Варианты</a:t>
            </a:r>
            <a:r>
              <a:rPr kumimoji="0" lang="en-US" sz="3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3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использования</a:t>
            </a:r>
            <a:r>
              <a:rPr kumimoji="0" lang="en-US" sz="3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и </a:t>
            </a:r>
            <a:r>
              <a:rPr kumimoji="0" lang="en-US" sz="3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усложнения</a:t>
            </a:r>
            <a:r>
              <a:rPr kumimoji="0" lang="en-US" sz="34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34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игры</a:t>
            </a:r>
            <a:endParaRPr kumimoji="0" lang="en-US" sz="34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0560" y="1465221"/>
            <a:ext cx="209544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3C3939"/>
              </a:solidFill>
              <a:effectLst/>
              <a:uLnTx/>
              <a:uFillTx/>
              <a:latin typeface="Arial" panose="020B0604020202020204" pitchFamily="34" charset="0"/>
              <a:ea typeface="Nirmala UI Semilight" panose="020B0402040204020203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kern="0" dirty="0">
              <a:solidFill>
                <a:srgbClr val="3C3939"/>
              </a:solidFill>
              <a:latin typeface="Arial" panose="020B0604020202020204" pitchFamily="34" charset="0"/>
              <a:ea typeface="Nirmala UI Semilight" panose="020B0402040204020203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Nirmala UI Semilight" panose="020B0402040204020203" pitchFamily="34" charset="0"/>
                <a:cs typeface="Arial" panose="020B0604020202020204" pitchFamily="34" charset="0"/>
              </a:rPr>
              <a:t>Цветная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Nirmala UI Semilight" panose="020B0402040204020203" pitchFamily="34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Nirmala UI Semilight" panose="020B0402040204020203" pitchFamily="34" charset="0"/>
                <a:cs typeface="Arial" panose="020B0604020202020204" pitchFamily="34" charset="0"/>
              </a:rPr>
              <a:t>версия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Nirmala UI Semilight" panose="020B0402040204020203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0560" y="1800828"/>
            <a:ext cx="572945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350" kern="0" dirty="0">
              <a:solidFill>
                <a:srgbClr val="3C3939"/>
              </a:solidFill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 smtClean="0">
              <a:ln>
                <a:noFill/>
              </a:ln>
              <a:solidFill>
                <a:srgbClr val="3C3939"/>
              </a:solidFill>
              <a:effectLst/>
              <a:uLnTx/>
              <a:uFillTx/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Используйте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ромашки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и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жучков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разных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цветов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для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обучения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цветам</a:t>
            </a: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0560" y="2380598"/>
            <a:ext cx="1875835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kern="0" dirty="0">
              <a:solidFill>
                <a:srgbClr val="3C3939"/>
              </a:solidFill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kern="0" dirty="0">
              <a:solidFill>
                <a:srgbClr val="3C3939"/>
              </a:solidFill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Счет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и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цифры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0560" y="2734156"/>
            <a:ext cx="5862502" cy="837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 smtClean="0">
              <a:ln>
                <a:noFill/>
              </a:ln>
              <a:solidFill>
                <a:srgbClr val="3C3939"/>
              </a:solidFill>
              <a:effectLst/>
              <a:uLnTx/>
              <a:uFillTx/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350" kern="0" dirty="0">
              <a:solidFill>
                <a:srgbClr val="3C3939"/>
              </a:solidFill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Добавьте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цифры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на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лепестки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или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точки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на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жучках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для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обучения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счету</a:t>
            </a: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0560" y="3667484"/>
            <a:ext cx="4895892" cy="837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 smtClean="0">
              <a:ln>
                <a:noFill/>
              </a:ln>
              <a:solidFill>
                <a:srgbClr val="3C3939"/>
              </a:solidFill>
              <a:effectLst/>
              <a:uLnTx/>
              <a:uFillTx/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350" kern="0" dirty="0">
              <a:solidFill>
                <a:srgbClr val="3C3939"/>
              </a:solidFill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Увеличьте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поле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до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4×4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или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5×5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клеток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для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старших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детей</a:t>
            </a: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0560" y="3239646"/>
            <a:ext cx="1912703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3C3939"/>
              </a:solidFill>
              <a:effectLst/>
              <a:uLnTx/>
              <a:uFillTx/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kern="0" dirty="0">
              <a:solidFill>
                <a:srgbClr val="3C3939"/>
              </a:solidFill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Большее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поле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0560" y="4178169"/>
            <a:ext cx="2446504" cy="9178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0" cap="none" spc="0" normalizeH="0" baseline="0" noProof="0" dirty="0" smtClean="0">
              <a:ln>
                <a:noFill/>
              </a:ln>
              <a:solidFill>
                <a:srgbClr val="3C3939"/>
              </a:solidFill>
              <a:effectLst/>
              <a:uLnTx/>
              <a:uFillTx/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0" b="0" i="0" u="none" strike="noStrike" kern="0" cap="none" spc="0" normalizeH="0" baseline="0" noProof="0" dirty="0" smtClean="0">
              <a:ln>
                <a:noFill/>
              </a:ln>
              <a:solidFill>
                <a:srgbClr val="3C3939"/>
              </a:solidFill>
              <a:effectLst/>
              <a:uLnTx/>
              <a:uFillTx/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Тематические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наборы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0560" y="4718349"/>
            <a:ext cx="5965371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0" cap="none" spc="0" normalizeH="0" baseline="0" noProof="0" dirty="0" smtClean="0">
              <a:ln>
                <a:noFill/>
              </a:ln>
              <a:solidFill>
                <a:srgbClr val="3C3939"/>
              </a:solidFill>
              <a:effectLst/>
              <a:uLnTx/>
              <a:uFillTx/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350" kern="0" dirty="0">
              <a:solidFill>
                <a:srgbClr val="3C3939"/>
              </a:solidFill>
              <a:latin typeface="Arial" panose="020B0604020202020204" pitchFamily="34" charset="0"/>
              <a:ea typeface="Roboto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Создайте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варианты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с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фруктами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геометрическими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фигурами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или</a:t>
            </a:r>
            <a:r>
              <a:rPr kumimoji="0" lang="en-US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3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буквами</a:t>
            </a: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930" y="0"/>
            <a:ext cx="5556069" cy="68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38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6868" y="403143"/>
            <a:ext cx="6096000" cy="13490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Заключение</a:t>
            </a:r>
            <a:r>
              <a:rPr kumimoji="0" lang="en-US" sz="39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: </a:t>
            </a:r>
            <a:r>
              <a:rPr kumimoji="0" lang="en-US" sz="39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Играем</a:t>
            </a:r>
            <a:r>
              <a:rPr kumimoji="0" lang="en-US" sz="39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, </a:t>
            </a:r>
            <a:r>
              <a:rPr kumimoji="0" lang="en-US" sz="39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развиваемся</a:t>
            </a:r>
            <a:r>
              <a:rPr kumimoji="0" lang="en-US" sz="39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, </a:t>
            </a:r>
            <a:r>
              <a:rPr kumimoji="0" lang="en-US" sz="39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учимся</a:t>
            </a:r>
            <a:r>
              <a:rPr kumimoji="0" lang="en-US" sz="3950" b="0" i="0" u="none" strike="noStrike" kern="0" cap="none" spc="0" normalizeH="0" baseline="0" noProof="0" dirty="0" smtClean="0">
                <a:ln>
                  <a:noFill/>
                </a:ln>
                <a:solidFill>
                  <a:srgbClr val="1B1B27"/>
                </a:solidFill>
                <a:effectLst/>
                <a:uLnTx/>
                <a:uFillTx/>
                <a:latin typeface="Raleway" pitchFamily="34" charset="0"/>
                <a:ea typeface="Raleway" pitchFamily="34" charset="-122"/>
                <a:cs typeface="Raleway" pitchFamily="34" charset="-120"/>
              </a:rPr>
              <a:t>!</a:t>
            </a:r>
            <a:endParaRPr kumimoji="0" lang="en-US" sz="39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674" y="1873274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Игра готова к использованию</a:t>
            </a:r>
          </a:p>
          <a:p>
            <a:pPr marL="0" marR="0" lvl="0" indent="0" defTabSz="91440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Ваша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дидактическая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игра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"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Жучки-ромашки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"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создана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и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готова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развивать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малышей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674" y="3183344"/>
            <a:ext cx="6577442" cy="733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Творческий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подход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3C3939"/>
              </a:solidFill>
              <a:effectLst/>
              <a:uLnTx/>
              <a:uFillTx/>
              <a:latin typeface="Arial" panose="020B0604020202020204" pitchFamily="34" charset="0"/>
              <a:ea typeface="Raleway" pitchFamily="34" charset="-122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0" dirty="0" smtClean="0">
                <a:solidFill>
                  <a:srgbClr val="3C3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бойтесь </a:t>
            </a:r>
            <a:r>
              <a:rPr lang="ru-RU" sz="1600" kern="0" dirty="0" err="1" smtClean="0">
                <a:solidFill>
                  <a:srgbClr val="3C3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эксперементировать</a:t>
            </a:r>
            <a:r>
              <a:rPr lang="ru-RU" sz="1600" kern="0" dirty="0" smtClean="0">
                <a:solidFill>
                  <a:srgbClr val="3C3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 </a:t>
            </a:r>
            <a:r>
              <a:rPr lang="ru-RU" sz="1600" kern="0" dirty="0" err="1" smtClean="0">
                <a:solidFill>
                  <a:srgbClr val="3C3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формами,цветами</a:t>
            </a:r>
            <a:r>
              <a:rPr lang="ru-RU" sz="1600" kern="0" dirty="0" smtClean="0">
                <a:solidFill>
                  <a:srgbClr val="3C393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правилами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8674" y="4211285"/>
            <a:ext cx="3193503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Обучение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через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игру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8674" y="4640106"/>
            <a:ext cx="6096000" cy="6762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Помните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: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каждый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игровой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момент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—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это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шаг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к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развитию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вашего</a:t>
            </a:r>
            <a:r>
              <a:rPr kumimoji="0" lang="en-US" sz="1550" b="0" i="0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sz="155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ребенка</a:t>
            </a:r>
            <a:endParaRPr kumimoji="0" lang="en-US" sz="15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8674" y="5717277"/>
            <a:ext cx="6096000" cy="6835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Удачи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в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создании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и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игре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!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Пусть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ваше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творчество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принесет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радость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детям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и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поможет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им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</a:t>
            </a:r>
            <a:r>
              <a:rPr kumimoji="0" lang="en-US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расти</a:t>
            </a:r>
            <a:r>
              <a:rPr kumimoji="0" lang="en-US" b="0" i="1" u="none" strike="noStrike" kern="0" cap="none" spc="0" normalizeH="0" baseline="0" noProof="0" dirty="0" smtClean="0">
                <a:ln>
                  <a:noFill/>
                </a:ln>
                <a:solidFill>
                  <a:srgbClr val="3C3939"/>
                </a:solidFill>
                <a:effectLst/>
                <a:uLnTx/>
                <a:uFillTx/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0434" y="1"/>
            <a:ext cx="5451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136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340</Words>
  <Application>Microsoft Office PowerPoint</Application>
  <PresentationFormat>Широкоэкранный</PresentationFormat>
  <Paragraphs>73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Nirmala UI Semilight</vt:lpstr>
      <vt:lpstr>Raleway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DS1959-SKAZKA4</dc:creator>
  <cp:lastModifiedBy>DS1959-SKAZKA4</cp:lastModifiedBy>
  <cp:revision>11</cp:revision>
  <dcterms:created xsi:type="dcterms:W3CDTF">2026-04-29T13:07:31Z</dcterms:created>
  <dcterms:modified xsi:type="dcterms:W3CDTF">2026-04-29T14:30:02Z</dcterms:modified>
</cp:coreProperties>
</file>