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4630400" cy="8229600"/>
  <p:notesSz cx="8229600" cy="146304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Overpass" panose="020B0604020202020204" charset="-52"/>
      <p:regular r:id="rId1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2" d="100"/>
          <a:sy n="92" d="100"/>
        </p:scale>
        <p:origin x="57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2049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7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hyperlink" Target="http://gismeteo.ru" TargetMode="External"/><Relationship Id="rId9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8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svg"/><Relationship Id="rId5" Type="http://schemas.openxmlformats.org/officeDocument/2006/relationships/image" Target="../media/image25.svg"/><Relationship Id="rId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4" name="Shape 1"/>
          <p:cNvSpPr/>
          <p:nvPr/>
        </p:nvSpPr>
        <p:spPr>
          <a:xfrm>
            <a:off x="4859774" y="903089"/>
            <a:ext cx="4910852" cy="373856"/>
          </a:xfrm>
          <a:prstGeom prst="roundRect">
            <a:avLst>
              <a:gd name="adj" fmla="val 42319"/>
            </a:avLst>
          </a:prstGeom>
          <a:solidFill>
            <a:srgbClr val="FFF8CC"/>
          </a:solidFill>
          <a:ln/>
        </p:spPr>
      </p:sp>
      <p:sp>
        <p:nvSpPr>
          <p:cNvPr id="5" name="Text 2"/>
          <p:cNvSpPr/>
          <p:nvPr/>
        </p:nvSpPr>
        <p:spPr>
          <a:xfrm>
            <a:off x="4991576" y="968931"/>
            <a:ext cx="4647248" cy="2421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УРОК ИНФОРМАТИКИ + ОКРУЖАЮЩИЙ МИР · 3 КЛАСС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879753" y="1362075"/>
            <a:ext cx="12870775" cy="126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9050"/>
              </a:lnSpc>
              <a:buNone/>
            </a:pPr>
            <a:r>
              <a:rPr lang="en-US" sz="9050" b="1" dirty="0">
                <a:solidFill>
                  <a:srgbClr val="000000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🌤️ Юные метеорологи</a:t>
            </a:r>
            <a:endParaRPr lang="en-US" sz="9050" dirty="0"/>
          </a:p>
        </p:txBody>
      </p:sp>
      <p:sp>
        <p:nvSpPr>
          <p:cNvPr id="7" name="Text 4"/>
          <p:cNvSpPr/>
          <p:nvPr/>
        </p:nvSpPr>
        <p:spPr>
          <a:xfrm>
            <a:off x="2189917" y="2941558"/>
            <a:ext cx="10250448" cy="576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500"/>
              </a:lnSpc>
              <a:buNone/>
            </a:pPr>
            <a:r>
              <a:rPr lang="en-US" sz="4500" b="1" dirty="0">
                <a:solidFill>
                  <a:srgbClr val="000000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Спасаем экспедиции по всему миру</a:t>
            </a:r>
            <a:endParaRPr lang="en-US" sz="4500" dirty="0"/>
          </a:p>
        </p:txBody>
      </p:sp>
      <p:sp>
        <p:nvSpPr>
          <p:cNvPr id="8" name="Shape 5"/>
          <p:cNvSpPr/>
          <p:nvPr/>
        </p:nvSpPr>
        <p:spPr>
          <a:xfrm>
            <a:off x="769025" y="3837623"/>
            <a:ext cx="13092351" cy="2377440"/>
          </a:xfrm>
          <a:prstGeom prst="roundRect">
            <a:avLst>
              <a:gd name="adj" fmla="val 8318"/>
            </a:avLst>
          </a:prstGeom>
          <a:solidFill>
            <a:srgbClr val="FFED81"/>
          </a:solidFill>
          <a:ln w="7620">
            <a:solidFill>
              <a:srgbClr val="E5C00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776645" y="3845243"/>
            <a:ext cx="6538555" cy="1181100"/>
          </a:xfrm>
          <a:prstGeom prst="roundRect">
            <a:avLst>
              <a:gd name="adj" fmla="val 16744"/>
            </a:avLst>
          </a:prstGeom>
          <a:solidFill>
            <a:srgbClr val="FFED81"/>
          </a:solidFill>
          <a:ln/>
        </p:spPr>
      </p:sp>
      <p:sp>
        <p:nvSpPr>
          <p:cNvPr id="10" name="Text 7"/>
          <p:cNvSpPr/>
          <p:nvPr/>
        </p:nvSpPr>
        <p:spPr>
          <a:xfrm>
            <a:off x="2603897" y="4064913"/>
            <a:ext cx="2884051" cy="3112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000000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❄️</a:t>
            </a:r>
            <a:r>
              <a:rPr lang="en-US" sz="2250" b="1" dirty="0">
                <a:solidFill>
                  <a:srgbClr val="272525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 Оймякон</a:t>
            </a:r>
            <a:endParaRPr lang="en-US" sz="2250" dirty="0"/>
          </a:p>
        </p:txBody>
      </p:sp>
      <p:sp>
        <p:nvSpPr>
          <p:cNvPr id="11" name="Text 8"/>
          <p:cNvSpPr/>
          <p:nvPr/>
        </p:nvSpPr>
        <p:spPr>
          <a:xfrm>
            <a:off x="996315" y="4503777"/>
            <a:ext cx="6099215" cy="3028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Полюс холода</a:t>
            </a:r>
            <a:endParaRPr lang="en-US" sz="1700" dirty="0"/>
          </a:p>
        </p:txBody>
      </p:sp>
      <p:sp>
        <p:nvSpPr>
          <p:cNvPr id="12" name="Shape 9"/>
          <p:cNvSpPr/>
          <p:nvPr/>
        </p:nvSpPr>
        <p:spPr>
          <a:xfrm>
            <a:off x="7315200" y="3845243"/>
            <a:ext cx="6538555" cy="1181100"/>
          </a:xfrm>
          <a:prstGeom prst="rect">
            <a:avLst/>
          </a:prstGeom>
          <a:solidFill>
            <a:srgbClr val="FFED81"/>
          </a:solidFill>
          <a:ln/>
        </p:spPr>
      </p:sp>
      <p:sp>
        <p:nvSpPr>
          <p:cNvPr id="13" name="Shape 10"/>
          <p:cNvSpPr/>
          <p:nvPr/>
        </p:nvSpPr>
        <p:spPr>
          <a:xfrm>
            <a:off x="7315200" y="3845243"/>
            <a:ext cx="30480" cy="1181100"/>
          </a:xfrm>
          <a:prstGeom prst="roundRect">
            <a:avLst>
              <a:gd name="adj" fmla="val 648837"/>
            </a:avLst>
          </a:prstGeom>
          <a:solidFill>
            <a:srgbClr val="E5C000"/>
          </a:solidFill>
          <a:ln/>
        </p:spPr>
      </p:sp>
      <p:sp>
        <p:nvSpPr>
          <p:cNvPr id="14" name="Text 11"/>
          <p:cNvSpPr/>
          <p:nvPr/>
        </p:nvSpPr>
        <p:spPr>
          <a:xfrm>
            <a:off x="9142452" y="4064913"/>
            <a:ext cx="2884051" cy="3112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000000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🔥</a:t>
            </a:r>
            <a:r>
              <a:rPr lang="en-US" sz="2250" b="1" dirty="0">
                <a:solidFill>
                  <a:srgbClr val="272525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 Дубай</a:t>
            </a:r>
            <a:endParaRPr lang="en-US" sz="2250" dirty="0"/>
          </a:p>
        </p:txBody>
      </p:sp>
      <p:sp>
        <p:nvSpPr>
          <p:cNvPr id="15" name="Text 12"/>
          <p:cNvSpPr/>
          <p:nvPr/>
        </p:nvSpPr>
        <p:spPr>
          <a:xfrm>
            <a:off x="7534870" y="4503777"/>
            <a:ext cx="6099215" cy="3028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Жара пустыни</a:t>
            </a:r>
            <a:endParaRPr lang="en-US" sz="1700" dirty="0"/>
          </a:p>
        </p:txBody>
      </p:sp>
      <p:sp>
        <p:nvSpPr>
          <p:cNvPr id="16" name="Shape 13"/>
          <p:cNvSpPr/>
          <p:nvPr/>
        </p:nvSpPr>
        <p:spPr>
          <a:xfrm>
            <a:off x="776645" y="5026343"/>
            <a:ext cx="6538555" cy="1181100"/>
          </a:xfrm>
          <a:prstGeom prst="rect">
            <a:avLst/>
          </a:prstGeom>
          <a:solidFill>
            <a:srgbClr val="FFED81"/>
          </a:solidFill>
          <a:ln/>
        </p:spPr>
      </p:sp>
      <p:sp>
        <p:nvSpPr>
          <p:cNvPr id="17" name="Shape 14"/>
          <p:cNvSpPr/>
          <p:nvPr/>
        </p:nvSpPr>
        <p:spPr>
          <a:xfrm>
            <a:off x="776645" y="5026343"/>
            <a:ext cx="6538555" cy="30480"/>
          </a:xfrm>
          <a:prstGeom prst="roundRect">
            <a:avLst>
              <a:gd name="adj" fmla="val 648837"/>
            </a:avLst>
          </a:prstGeom>
          <a:solidFill>
            <a:srgbClr val="E5C000"/>
          </a:solidFill>
          <a:ln/>
        </p:spPr>
      </p:sp>
      <p:sp>
        <p:nvSpPr>
          <p:cNvPr id="18" name="Text 15"/>
          <p:cNvSpPr/>
          <p:nvPr/>
        </p:nvSpPr>
        <p:spPr>
          <a:xfrm>
            <a:off x="2603897" y="5246013"/>
            <a:ext cx="2884051" cy="3112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000000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🌧️</a:t>
            </a:r>
            <a:r>
              <a:rPr lang="en-US" sz="2250" b="1" dirty="0">
                <a:solidFill>
                  <a:srgbClr val="272525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 Лондон</a:t>
            </a:r>
            <a:endParaRPr lang="en-US" sz="2250" dirty="0"/>
          </a:p>
        </p:txBody>
      </p:sp>
      <p:sp>
        <p:nvSpPr>
          <p:cNvPr id="19" name="Text 16"/>
          <p:cNvSpPr/>
          <p:nvPr/>
        </p:nvSpPr>
        <p:spPr>
          <a:xfrm>
            <a:off x="996315" y="5684877"/>
            <a:ext cx="6099215" cy="3028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Вечные туманы</a:t>
            </a:r>
            <a:endParaRPr lang="en-US" sz="1700" dirty="0"/>
          </a:p>
        </p:txBody>
      </p:sp>
      <p:sp>
        <p:nvSpPr>
          <p:cNvPr id="20" name="Shape 17"/>
          <p:cNvSpPr/>
          <p:nvPr/>
        </p:nvSpPr>
        <p:spPr>
          <a:xfrm>
            <a:off x="7315200" y="5026343"/>
            <a:ext cx="6538555" cy="1181100"/>
          </a:xfrm>
          <a:prstGeom prst="rect">
            <a:avLst/>
          </a:prstGeom>
          <a:solidFill>
            <a:srgbClr val="FFED81"/>
          </a:solidFill>
          <a:ln/>
        </p:spPr>
      </p:sp>
      <p:sp>
        <p:nvSpPr>
          <p:cNvPr id="21" name="Shape 18"/>
          <p:cNvSpPr/>
          <p:nvPr/>
        </p:nvSpPr>
        <p:spPr>
          <a:xfrm>
            <a:off x="7315200" y="5026343"/>
            <a:ext cx="30480" cy="1181100"/>
          </a:xfrm>
          <a:prstGeom prst="roundRect">
            <a:avLst>
              <a:gd name="adj" fmla="val 648837"/>
            </a:avLst>
          </a:prstGeom>
          <a:solidFill>
            <a:srgbClr val="E5C000"/>
          </a:solidFill>
          <a:ln/>
        </p:spPr>
      </p:sp>
      <p:sp>
        <p:nvSpPr>
          <p:cNvPr id="22" name="Shape 19"/>
          <p:cNvSpPr/>
          <p:nvPr/>
        </p:nvSpPr>
        <p:spPr>
          <a:xfrm>
            <a:off x="7315200" y="5026343"/>
            <a:ext cx="6538555" cy="30480"/>
          </a:xfrm>
          <a:prstGeom prst="roundRect">
            <a:avLst>
              <a:gd name="adj" fmla="val 648837"/>
            </a:avLst>
          </a:prstGeom>
          <a:solidFill>
            <a:srgbClr val="E5C000"/>
          </a:solidFill>
          <a:ln/>
        </p:spPr>
      </p:sp>
      <p:sp>
        <p:nvSpPr>
          <p:cNvPr id="23" name="Text 20"/>
          <p:cNvSpPr/>
          <p:nvPr/>
        </p:nvSpPr>
        <p:spPr>
          <a:xfrm>
            <a:off x="9142452" y="5246013"/>
            <a:ext cx="2884051" cy="3112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000000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🏖️</a:t>
            </a:r>
            <a:r>
              <a:rPr lang="en-US" sz="2250" b="1" dirty="0">
                <a:solidFill>
                  <a:srgbClr val="272525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 Рио</a:t>
            </a:r>
            <a:endParaRPr lang="en-US" sz="2250" dirty="0"/>
          </a:p>
        </p:txBody>
      </p:sp>
      <p:sp>
        <p:nvSpPr>
          <p:cNvPr id="24" name="Text 21"/>
          <p:cNvSpPr/>
          <p:nvPr/>
        </p:nvSpPr>
        <p:spPr>
          <a:xfrm>
            <a:off x="7534870" y="5684877"/>
            <a:ext cx="6099215" cy="3028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Пляжи Бразилии</a:t>
            </a:r>
            <a:endParaRPr lang="en-US" sz="1700" dirty="0"/>
          </a:p>
        </p:txBody>
      </p:sp>
      <p:sp>
        <p:nvSpPr>
          <p:cNvPr id="25" name="Shape 22"/>
          <p:cNvSpPr/>
          <p:nvPr/>
        </p:nvSpPr>
        <p:spPr>
          <a:xfrm>
            <a:off x="769025" y="6454497"/>
            <a:ext cx="13092351" cy="871895"/>
          </a:xfrm>
          <a:prstGeom prst="roundRect">
            <a:avLst>
              <a:gd name="adj" fmla="val 22682"/>
            </a:avLst>
          </a:prstGeom>
          <a:solidFill>
            <a:srgbClr val="B6D6FC"/>
          </a:solidFill>
          <a:ln/>
        </p:spPr>
      </p:sp>
      <p:pic>
        <p:nvPicPr>
          <p:cNvPr id="2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695" y="6734889"/>
            <a:ext cx="274558" cy="219670"/>
          </a:xfrm>
          <a:prstGeom prst="rect">
            <a:avLst/>
          </a:prstGeom>
        </p:spPr>
      </p:pic>
      <p:sp>
        <p:nvSpPr>
          <p:cNvPr id="27" name="Text 23"/>
          <p:cNvSpPr/>
          <p:nvPr/>
        </p:nvSpPr>
        <p:spPr>
          <a:xfrm>
            <a:off x="1482923" y="6722150"/>
            <a:ext cx="12158782" cy="3028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Сегодня мы не просто сидим за компьютерами — мы работаем в Международном центре спасения!</a:t>
            </a:r>
            <a:endParaRPr lang="en-US" sz="17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60" y="0"/>
            <a:ext cx="603504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93790" y="729020"/>
            <a:ext cx="1134189" cy="330398"/>
          </a:xfrm>
          <a:prstGeom prst="roundRect">
            <a:avLst>
              <a:gd name="adj" fmla="val 42016"/>
            </a:avLst>
          </a:prstGeom>
          <a:solidFill>
            <a:srgbClr val="FFF8CC"/>
          </a:solidFill>
          <a:ln/>
        </p:spPr>
      </p:sp>
      <p:sp>
        <p:nvSpPr>
          <p:cNvPr id="4" name="Text 1"/>
          <p:cNvSpPr/>
          <p:nvPr/>
        </p:nvSpPr>
        <p:spPr>
          <a:xfrm>
            <a:off x="909399" y="786765"/>
            <a:ext cx="902970" cy="214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🚨</a:t>
            </a:r>
            <a:r>
              <a:rPr lang="en-US" sz="1200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Срочно!</a:t>
            </a:r>
            <a:endParaRPr lang="en-US" sz="1200" dirty="0"/>
          </a:p>
        </p:txBody>
      </p:sp>
      <p:sp>
        <p:nvSpPr>
          <p:cNvPr id="5" name="Text 2"/>
          <p:cNvSpPr/>
          <p:nvPr/>
        </p:nvSpPr>
        <p:spPr>
          <a:xfrm>
            <a:off x="793790" y="1124903"/>
            <a:ext cx="7556421" cy="10122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950"/>
              </a:lnSpc>
              <a:buNone/>
            </a:pPr>
            <a:r>
              <a:rPr lang="en-US" sz="3950" b="1" dirty="0">
                <a:solidFill>
                  <a:srgbClr val="000000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Внимание! Пропали метеостанции!</a:t>
            </a:r>
            <a:endParaRPr lang="en-US" sz="3950" dirty="0"/>
          </a:p>
        </p:txBody>
      </p:sp>
      <p:sp>
        <p:nvSpPr>
          <p:cNvPr id="6" name="Shape 3"/>
          <p:cNvSpPr/>
          <p:nvPr/>
        </p:nvSpPr>
        <p:spPr>
          <a:xfrm>
            <a:off x="793790" y="2382917"/>
            <a:ext cx="7556421" cy="970002"/>
          </a:xfrm>
          <a:prstGeom prst="roundRect">
            <a:avLst>
              <a:gd name="adj" fmla="val 17889"/>
            </a:avLst>
          </a:prstGeom>
          <a:solidFill>
            <a:srgbClr val="FFB3B4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552" y="2623780"/>
            <a:ext cx="240983" cy="19276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420297" y="2594848"/>
            <a:ext cx="6737152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⚠️ </a:t>
            </a:r>
            <a:r>
              <a:rPr lang="en-US" sz="1500" b="1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СРОЧНО!</a:t>
            </a:r>
            <a:r>
              <a:rPr lang="en-US" sz="1500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Пропали метеостанции в </a:t>
            </a:r>
            <a:r>
              <a:rPr lang="en-US" sz="1500" b="1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8 точках мира</a:t>
            </a:r>
            <a:r>
              <a:rPr lang="en-US" sz="1500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. Самолёты и корабли не могут лететь и плыть. Нужно срочно узнать погоду!</a:t>
            </a:r>
            <a:endParaRPr lang="en-US" sz="1500" dirty="0"/>
          </a:p>
        </p:txBody>
      </p:sp>
      <p:sp>
        <p:nvSpPr>
          <p:cNvPr id="9" name="Text 5"/>
          <p:cNvSpPr/>
          <p:nvPr/>
        </p:nvSpPr>
        <p:spPr>
          <a:xfrm>
            <a:off x="793790" y="3537228"/>
            <a:ext cx="7556421" cy="2495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Без данных о погоде:</a:t>
            </a:r>
            <a:endParaRPr lang="en-US" sz="1500" dirty="0"/>
          </a:p>
        </p:txBody>
      </p:sp>
      <p:sp>
        <p:nvSpPr>
          <p:cNvPr id="10" name="Shape 6"/>
          <p:cNvSpPr/>
          <p:nvPr/>
        </p:nvSpPr>
        <p:spPr>
          <a:xfrm>
            <a:off x="793790" y="3971092"/>
            <a:ext cx="3696295" cy="1281589"/>
          </a:xfrm>
          <a:prstGeom prst="roundRect">
            <a:avLst>
              <a:gd name="adj" fmla="val 13540"/>
            </a:avLst>
          </a:prstGeom>
          <a:solidFill>
            <a:srgbClr val="FFDA03">
              <a:alpha val="50000"/>
            </a:srgbClr>
          </a:solidFill>
          <a:ln w="7620">
            <a:solidFill>
              <a:srgbClr val="E5C000"/>
            </a:solidFill>
            <a:prstDash val="solid"/>
          </a:ln>
        </p:spPr>
      </p:sp>
      <p:sp>
        <p:nvSpPr>
          <p:cNvPr id="11" name="Text 7"/>
          <p:cNvSpPr/>
          <p:nvPr/>
        </p:nvSpPr>
        <p:spPr>
          <a:xfrm>
            <a:off x="994172" y="4171474"/>
            <a:ext cx="2530435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✈️ Авиация</a:t>
            </a:r>
            <a:endParaRPr lang="en-US" sz="1950" dirty="0"/>
          </a:p>
        </p:txBody>
      </p:sp>
      <p:sp>
        <p:nvSpPr>
          <p:cNvPr id="12" name="Text 8"/>
          <p:cNvSpPr/>
          <p:nvPr/>
        </p:nvSpPr>
        <p:spPr>
          <a:xfrm>
            <a:off x="994172" y="4553188"/>
            <a:ext cx="3295531" cy="4991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Самолёты не могут безопасно взлетать и садиться</a:t>
            </a:r>
            <a:endParaRPr lang="en-US" sz="1500" dirty="0"/>
          </a:p>
        </p:txBody>
      </p:sp>
      <p:sp>
        <p:nvSpPr>
          <p:cNvPr id="13" name="Shape 9"/>
          <p:cNvSpPr/>
          <p:nvPr/>
        </p:nvSpPr>
        <p:spPr>
          <a:xfrm>
            <a:off x="4653915" y="3971092"/>
            <a:ext cx="3696295" cy="1281589"/>
          </a:xfrm>
          <a:prstGeom prst="roundRect">
            <a:avLst>
              <a:gd name="adj" fmla="val 13540"/>
            </a:avLst>
          </a:prstGeom>
          <a:solidFill>
            <a:srgbClr val="FFDA03">
              <a:alpha val="50000"/>
            </a:srgbClr>
          </a:solidFill>
          <a:ln w="7620">
            <a:solidFill>
              <a:srgbClr val="E5C000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854297" y="4171474"/>
            <a:ext cx="2530435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🚢 Морской флот</a:t>
            </a:r>
            <a:endParaRPr lang="en-US" sz="1950" dirty="0"/>
          </a:p>
        </p:txBody>
      </p:sp>
      <p:sp>
        <p:nvSpPr>
          <p:cNvPr id="15" name="Text 11"/>
          <p:cNvSpPr/>
          <p:nvPr/>
        </p:nvSpPr>
        <p:spPr>
          <a:xfrm>
            <a:off x="4854297" y="4553188"/>
            <a:ext cx="3295531" cy="2495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Корабли рискуют попасть в шторм</a:t>
            </a:r>
            <a:endParaRPr lang="en-US" sz="1500" dirty="0"/>
          </a:p>
        </p:txBody>
      </p:sp>
      <p:sp>
        <p:nvSpPr>
          <p:cNvPr id="16" name="Shape 12"/>
          <p:cNvSpPr/>
          <p:nvPr/>
        </p:nvSpPr>
        <p:spPr>
          <a:xfrm>
            <a:off x="793790" y="5416510"/>
            <a:ext cx="7556421" cy="1032034"/>
          </a:xfrm>
          <a:prstGeom prst="roundRect">
            <a:avLst>
              <a:gd name="adj" fmla="val 16814"/>
            </a:avLst>
          </a:prstGeom>
          <a:solidFill>
            <a:srgbClr val="FFDA03">
              <a:alpha val="50000"/>
            </a:srgbClr>
          </a:solidFill>
          <a:ln w="7620">
            <a:solidFill>
              <a:srgbClr val="E5C000"/>
            </a:solidFill>
            <a:prstDash val="solid"/>
          </a:ln>
        </p:spPr>
      </p:sp>
      <p:sp>
        <p:nvSpPr>
          <p:cNvPr id="17" name="Text 13"/>
          <p:cNvSpPr/>
          <p:nvPr/>
        </p:nvSpPr>
        <p:spPr>
          <a:xfrm>
            <a:off x="994172" y="5616892"/>
            <a:ext cx="2530435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🏔️ Экспедиции</a:t>
            </a:r>
            <a:endParaRPr lang="en-US" sz="1950" dirty="0"/>
          </a:p>
        </p:txBody>
      </p:sp>
      <p:sp>
        <p:nvSpPr>
          <p:cNvPr id="18" name="Text 14"/>
          <p:cNvSpPr/>
          <p:nvPr/>
        </p:nvSpPr>
        <p:spPr>
          <a:xfrm>
            <a:off x="994172" y="5998607"/>
            <a:ext cx="7155656" cy="2495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Исследователи в опасности без прогнозов</a:t>
            </a:r>
            <a:endParaRPr lang="en-US" sz="1500" dirty="0"/>
          </a:p>
        </p:txBody>
      </p:sp>
      <p:sp>
        <p:nvSpPr>
          <p:cNvPr id="19" name="Text 15"/>
          <p:cNvSpPr/>
          <p:nvPr/>
        </p:nvSpPr>
        <p:spPr>
          <a:xfrm>
            <a:off x="1082993" y="6817162"/>
            <a:ext cx="7267218" cy="4991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«Кто готов стать спасателем-метеорологом? Каждое правильное число — спасённый рейс!»</a:t>
            </a:r>
            <a:endParaRPr lang="en-US" sz="1500" dirty="0"/>
          </a:p>
        </p:txBody>
      </p:sp>
      <p:sp>
        <p:nvSpPr>
          <p:cNvPr id="20" name="Shape 16"/>
          <p:cNvSpPr/>
          <p:nvPr/>
        </p:nvSpPr>
        <p:spPr>
          <a:xfrm>
            <a:off x="793790" y="6632853"/>
            <a:ext cx="22860" cy="867727"/>
          </a:xfrm>
          <a:prstGeom prst="rect">
            <a:avLst/>
          </a:prstGeom>
          <a:solidFill>
            <a:srgbClr val="FFDA03"/>
          </a:solidFill>
          <a:ln/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3504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280190" y="721876"/>
            <a:ext cx="2004774" cy="283845"/>
          </a:xfrm>
          <a:prstGeom prst="roundRect">
            <a:avLst>
              <a:gd name="adj" fmla="val 43153"/>
            </a:avLst>
          </a:prstGeom>
          <a:solidFill>
            <a:srgbClr val="FFF8CC"/>
          </a:solidFill>
          <a:ln/>
        </p:spPr>
      </p:sp>
      <p:sp>
        <p:nvSpPr>
          <p:cNvPr id="4" name="Text 1"/>
          <p:cNvSpPr/>
          <p:nvPr/>
        </p:nvSpPr>
        <p:spPr>
          <a:xfrm>
            <a:off x="6382226" y="772835"/>
            <a:ext cx="1800701" cy="1819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🔍</a:t>
            </a:r>
            <a:r>
              <a:rPr lang="en-US" sz="1050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Главный инструмент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6280190" y="1056680"/>
            <a:ext cx="5495211" cy="446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3500" b="1" dirty="0">
                <a:solidFill>
                  <a:srgbClr val="000000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Наше оружие — интернет</a:t>
            </a:r>
            <a:endParaRPr lang="en-US" sz="3500" dirty="0"/>
          </a:p>
        </p:txBody>
      </p:sp>
      <p:sp>
        <p:nvSpPr>
          <p:cNvPr id="6" name="Text 3"/>
          <p:cNvSpPr/>
          <p:nvPr/>
        </p:nvSpPr>
        <p:spPr>
          <a:xfrm>
            <a:off x="6280190" y="1554242"/>
            <a:ext cx="4960858" cy="2232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Главный инструмент: </a:t>
            </a:r>
            <a:r>
              <a:rPr lang="en-US" sz="1750" b="1" u="sng" dirty="0">
                <a:solidFill>
                  <a:srgbClr val="998300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Гисметео — gismeteo.ru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280190" y="1968817"/>
            <a:ext cx="7556421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Следуй правилам поиска — и ты спасёшь экспедицию!</a:t>
            </a:r>
            <a:endParaRPr lang="en-US" sz="1300" dirty="0"/>
          </a:p>
        </p:txBody>
      </p:sp>
      <p:sp>
        <p:nvSpPr>
          <p:cNvPr id="8" name="Shape 5"/>
          <p:cNvSpPr/>
          <p:nvPr/>
        </p:nvSpPr>
        <p:spPr>
          <a:xfrm>
            <a:off x="6280190" y="2320647"/>
            <a:ext cx="7556421" cy="1020723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22860">
            <a:solidFill>
              <a:srgbClr val="FFDA03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303050" y="2343507"/>
            <a:ext cx="680442" cy="975003"/>
          </a:xfrm>
          <a:prstGeom prst="roundRect">
            <a:avLst>
              <a:gd name="adj" fmla="val 18470"/>
            </a:avLst>
          </a:prstGeom>
          <a:solidFill>
            <a:srgbClr val="FFDA03">
              <a:alpha val="50000"/>
            </a:srgbClr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11885" y="2703433"/>
            <a:ext cx="255151" cy="255151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111008" y="2513528"/>
            <a:ext cx="2232779" cy="2232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Введи город</a:t>
            </a:r>
            <a:endParaRPr lang="en-US" sz="1750" dirty="0"/>
          </a:p>
        </p:txBody>
      </p:sp>
      <p:sp>
        <p:nvSpPr>
          <p:cNvPr id="12" name="Text 8"/>
          <p:cNvSpPr/>
          <p:nvPr/>
        </p:nvSpPr>
        <p:spPr>
          <a:xfrm>
            <a:off x="7111008" y="2813209"/>
            <a:ext cx="6532721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Напечатай название города в строке поиска на сайте</a:t>
            </a:r>
            <a:endParaRPr lang="en-US" sz="1300" dirty="0"/>
          </a:p>
        </p:txBody>
      </p:sp>
      <p:sp>
        <p:nvSpPr>
          <p:cNvPr id="13" name="Shape 9"/>
          <p:cNvSpPr/>
          <p:nvPr/>
        </p:nvSpPr>
        <p:spPr>
          <a:xfrm>
            <a:off x="6280190" y="3468886"/>
            <a:ext cx="7556421" cy="1020723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22860">
            <a:solidFill>
              <a:srgbClr val="FFDA03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6303050" y="3491746"/>
            <a:ext cx="680442" cy="975003"/>
          </a:xfrm>
          <a:prstGeom prst="roundRect">
            <a:avLst>
              <a:gd name="adj" fmla="val 18470"/>
            </a:avLst>
          </a:prstGeom>
          <a:solidFill>
            <a:srgbClr val="FFDA03">
              <a:alpha val="50000"/>
            </a:srgbClr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11885" y="3851672"/>
            <a:ext cx="255151" cy="255151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7111008" y="3661767"/>
            <a:ext cx="2232779" cy="2232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Найди °C сейчас</a:t>
            </a:r>
            <a:endParaRPr lang="en-US" sz="1750" dirty="0"/>
          </a:p>
        </p:txBody>
      </p:sp>
      <p:sp>
        <p:nvSpPr>
          <p:cNvPr id="17" name="Text 12"/>
          <p:cNvSpPr/>
          <p:nvPr/>
        </p:nvSpPr>
        <p:spPr>
          <a:xfrm>
            <a:off x="7111008" y="3961448"/>
            <a:ext cx="6532721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Смотри текущую температуру — не завтра, а прямо сейчас!</a:t>
            </a:r>
            <a:endParaRPr lang="en-US" sz="1300" dirty="0"/>
          </a:p>
        </p:txBody>
      </p:sp>
      <p:sp>
        <p:nvSpPr>
          <p:cNvPr id="18" name="Shape 13"/>
          <p:cNvSpPr/>
          <p:nvPr/>
        </p:nvSpPr>
        <p:spPr>
          <a:xfrm>
            <a:off x="6280190" y="4617125"/>
            <a:ext cx="7556421" cy="1020723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22860">
            <a:solidFill>
              <a:srgbClr val="FFDA03"/>
            </a:solidFill>
            <a:prstDash val="solid"/>
          </a:ln>
        </p:spPr>
      </p:sp>
      <p:sp>
        <p:nvSpPr>
          <p:cNvPr id="19" name="Shape 14"/>
          <p:cNvSpPr/>
          <p:nvPr/>
        </p:nvSpPr>
        <p:spPr>
          <a:xfrm>
            <a:off x="6303050" y="4639985"/>
            <a:ext cx="680442" cy="975003"/>
          </a:xfrm>
          <a:prstGeom prst="roundRect">
            <a:avLst>
              <a:gd name="adj" fmla="val 18470"/>
            </a:avLst>
          </a:prstGeom>
          <a:solidFill>
            <a:srgbClr val="FFDA03">
              <a:alpha val="50000"/>
            </a:srgbClr>
          </a:solidFill>
          <a:ln/>
        </p:spPr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11885" y="4999911"/>
            <a:ext cx="255151" cy="255151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7111008" y="4810006"/>
            <a:ext cx="2409706" cy="2232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Иконка = время суток</a:t>
            </a:r>
            <a:endParaRPr lang="en-US" sz="1750" dirty="0"/>
          </a:p>
        </p:txBody>
      </p:sp>
      <p:sp>
        <p:nvSpPr>
          <p:cNvPr id="22" name="Text 16"/>
          <p:cNvSpPr/>
          <p:nvPr/>
        </p:nvSpPr>
        <p:spPr>
          <a:xfrm>
            <a:off x="7111008" y="5109686"/>
            <a:ext cx="6532721" cy="2235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☀️</a:t>
            </a:r>
            <a:r>
              <a:rPr lang="en-US" sz="1300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солнце = день, </a:t>
            </a:r>
            <a:r>
              <a:rPr lang="en-US" sz="1300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🌙</a:t>
            </a:r>
            <a:r>
              <a:rPr lang="en-US" sz="1300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луна = ночь. Не перепутай!</a:t>
            </a:r>
            <a:endParaRPr lang="en-US" sz="1300" dirty="0"/>
          </a:p>
        </p:txBody>
      </p:sp>
      <p:sp>
        <p:nvSpPr>
          <p:cNvPr id="23" name="Shape 17"/>
          <p:cNvSpPr/>
          <p:nvPr/>
        </p:nvSpPr>
        <p:spPr>
          <a:xfrm>
            <a:off x="6280190" y="5765363"/>
            <a:ext cx="7556421" cy="1020723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22860">
            <a:solidFill>
              <a:srgbClr val="FFDA03"/>
            </a:solidFill>
            <a:prstDash val="solid"/>
          </a:ln>
        </p:spPr>
      </p:sp>
      <p:sp>
        <p:nvSpPr>
          <p:cNvPr id="24" name="Shape 18"/>
          <p:cNvSpPr/>
          <p:nvPr/>
        </p:nvSpPr>
        <p:spPr>
          <a:xfrm>
            <a:off x="6303050" y="5788223"/>
            <a:ext cx="680442" cy="975003"/>
          </a:xfrm>
          <a:prstGeom prst="roundRect">
            <a:avLst>
              <a:gd name="adj" fmla="val 18470"/>
            </a:avLst>
          </a:prstGeom>
          <a:solidFill>
            <a:srgbClr val="FFDA03">
              <a:alpha val="50000"/>
            </a:srgbClr>
          </a:solidFill>
          <a:ln/>
        </p:spPr>
      </p:sp>
      <p:pic>
        <p:nvPicPr>
          <p:cNvPr id="25" name="Image 4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11885" y="6148149"/>
            <a:ext cx="255151" cy="255151"/>
          </a:xfrm>
          <a:prstGeom prst="rect">
            <a:avLst/>
          </a:prstGeom>
        </p:spPr>
      </p:pic>
      <p:sp>
        <p:nvSpPr>
          <p:cNvPr id="26" name="Text 19"/>
          <p:cNvSpPr/>
          <p:nvPr/>
        </p:nvSpPr>
        <p:spPr>
          <a:xfrm>
            <a:off x="7111008" y="5958245"/>
            <a:ext cx="2232779" cy="2232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«Ощущается как»</a:t>
            </a:r>
            <a:endParaRPr lang="en-US" sz="1750" dirty="0"/>
          </a:p>
        </p:txBody>
      </p:sp>
      <p:sp>
        <p:nvSpPr>
          <p:cNvPr id="27" name="Text 20"/>
          <p:cNvSpPr/>
          <p:nvPr/>
        </p:nvSpPr>
        <p:spPr>
          <a:xfrm>
            <a:off x="7111008" y="6257925"/>
            <a:ext cx="6532721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Это важно! Это реальный холод или жара, который чувствует человек</a:t>
            </a:r>
            <a:endParaRPr lang="en-US" sz="1300" dirty="0"/>
          </a:p>
        </p:txBody>
      </p:sp>
      <p:sp>
        <p:nvSpPr>
          <p:cNvPr id="28" name="Shape 21"/>
          <p:cNvSpPr/>
          <p:nvPr/>
        </p:nvSpPr>
        <p:spPr>
          <a:xfrm>
            <a:off x="6280190" y="6929557"/>
            <a:ext cx="7556421" cy="578168"/>
          </a:xfrm>
          <a:prstGeom prst="roundRect">
            <a:avLst>
              <a:gd name="adj" fmla="val 26482"/>
            </a:avLst>
          </a:prstGeom>
          <a:solidFill>
            <a:srgbClr val="B6FCB8"/>
          </a:solidFill>
          <a:ln/>
        </p:spPr>
      </p:sp>
      <p:pic>
        <p:nvPicPr>
          <p:cNvPr id="29" name="Image 5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50211" y="7142083"/>
            <a:ext cx="212646" cy="170021"/>
          </a:xfrm>
          <a:prstGeom prst="rect">
            <a:avLst/>
          </a:prstGeom>
        </p:spPr>
      </p:pic>
      <p:sp>
        <p:nvSpPr>
          <p:cNvPr id="30" name="Text 22"/>
          <p:cNvSpPr/>
          <p:nvPr/>
        </p:nvSpPr>
        <p:spPr>
          <a:xfrm>
            <a:off x="6832878" y="7099578"/>
            <a:ext cx="6833711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Нашли? Записываем в </a:t>
            </a:r>
            <a:r>
              <a:rPr lang="en-US" sz="1300" b="1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бортовой журнал</a:t>
            </a:r>
            <a:r>
              <a:rPr lang="en-US" sz="1300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— нашу главную таблицу!</a:t>
            </a:r>
            <a:endParaRPr lang="en-US" sz="1300" dirty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25E331A1-2E23-46E4-944E-17CB624736B1}"/>
              </a:ext>
            </a:extLst>
          </p:cNvPr>
          <p:cNvSpPr/>
          <p:nvPr/>
        </p:nvSpPr>
        <p:spPr>
          <a:xfrm>
            <a:off x="12521045" y="7720445"/>
            <a:ext cx="2015837" cy="426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891540"/>
            <a:ext cx="1059656" cy="283845"/>
          </a:xfrm>
          <a:prstGeom prst="roundRect">
            <a:avLst>
              <a:gd name="adj" fmla="val 43153"/>
            </a:avLst>
          </a:prstGeom>
          <a:solidFill>
            <a:srgbClr val="FFF8CC"/>
          </a:solidFill>
          <a:ln/>
        </p:spPr>
      </p:sp>
      <p:sp>
        <p:nvSpPr>
          <p:cNvPr id="3" name="Text 1"/>
          <p:cNvSpPr/>
          <p:nvPr/>
        </p:nvSpPr>
        <p:spPr>
          <a:xfrm>
            <a:off x="895826" y="942499"/>
            <a:ext cx="855583" cy="1819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📋</a:t>
            </a:r>
            <a:r>
              <a:rPr lang="en-US" sz="1050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Задание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793790" y="1226344"/>
            <a:ext cx="7120652" cy="446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3500" b="1" dirty="0">
                <a:solidFill>
                  <a:srgbClr val="000000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Бортовой журнал — города мира</a:t>
            </a:r>
            <a:endParaRPr lang="en-US" sz="3500" dirty="0"/>
          </a:p>
        </p:txBody>
      </p:sp>
      <p:sp>
        <p:nvSpPr>
          <p:cNvPr id="5" name="Text 3"/>
          <p:cNvSpPr/>
          <p:nvPr/>
        </p:nvSpPr>
        <p:spPr>
          <a:xfrm>
            <a:off x="793790" y="1864281"/>
            <a:ext cx="13042821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Заполни таблицу, используя </a:t>
            </a:r>
            <a:r>
              <a:rPr lang="en-US" sz="1300" b="1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gismeteo.ru</a:t>
            </a:r>
            <a:r>
              <a:rPr lang="en-US" sz="1300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. Найди данные для каждого города: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793790" y="2216110"/>
            <a:ext cx="13042821" cy="4400312"/>
          </a:xfrm>
          <a:prstGeom prst="roundRect">
            <a:avLst>
              <a:gd name="adj" fmla="val 3480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971788" y="2307788"/>
            <a:ext cx="2261592" cy="2235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🌍</a:t>
            </a:r>
            <a:r>
              <a:rPr lang="en-US" sz="1300" b="1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Город</a:t>
            </a:r>
            <a:endParaRPr lang="en-US" sz="1300" dirty="0"/>
          </a:p>
        </p:txBody>
      </p:sp>
      <p:sp>
        <p:nvSpPr>
          <p:cNvPr id="8" name="Text 6"/>
          <p:cNvSpPr/>
          <p:nvPr/>
        </p:nvSpPr>
        <p:spPr>
          <a:xfrm>
            <a:off x="3581043" y="2307788"/>
            <a:ext cx="1606391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b="1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Страна</a:t>
            </a:r>
            <a:endParaRPr lang="en-US" sz="1300" dirty="0"/>
          </a:p>
        </p:txBody>
      </p:sp>
      <p:sp>
        <p:nvSpPr>
          <p:cNvPr id="9" name="Text 7"/>
          <p:cNvSpPr/>
          <p:nvPr/>
        </p:nvSpPr>
        <p:spPr>
          <a:xfrm>
            <a:off x="5535097" y="2307788"/>
            <a:ext cx="1606391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b="1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°C сейчас</a:t>
            </a:r>
            <a:endParaRPr lang="en-US" sz="1300" dirty="0"/>
          </a:p>
        </p:txBody>
      </p:sp>
      <p:sp>
        <p:nvSpPr>
          <p:cNvPr id="10" name="Text 8"/>
          <p:cNvSpPr/>
          <p:nvPr/>
        </p:nvSpPr>
        <p:spPr>
          <a:xfrm>
            <a:off x="7489150" y="2307788"/>
            <a:ext cx="1606391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b="1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Время суток</a:t>
            </a:r>
            <a:endParaRPr lang="en-US" sz="1300" dirty="0"/>
          </a:p>
        </p:txBody>
      </p:sp>
      <p:sp>
        <p:nvSpPr>
          <p:cNvPr id="11" name="Text 9"/>
          <p:cNvSpPr/>
          <p:nvPr/>
        </p:nvSpPr>
        <p:spPr>
          <a:xfrm>
            <a:off x="9443204" y="2307788"/>
            <a:ext cx="1997273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b="1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Ощущается как</a:t>
            </a:r>
            <a:endParaRPr lang="en-US" sz="1300" dirty="0"/>
          </a:p>
        </p:txBody>
      </p:sp>
      <p:sp>
        <p:nvSpPr>
          <p:cNvPr id="12" name="Text 10"/>
          <p:cNvSpPr/>
          <p:nvPr/>
        </p:nvSpPr>
        <p:spPr>
          <a:xfrm>
            <a:off x="11788140" y="2307788"/>
            <a:ext cx="1870829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b="1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Почему?</a:t>
            </a:r>
            <a:endParaRPr lang="en-US" sz="1300" dirty="0"/>
          </a:p>
        </p:txBody>
      </p:sp>
      <p:sp>
        <p:nvSpPr>
          <p:cNvPr id="13" name="Text 11"/>
          <p:cNvSpPr/>
          <p:nvPr/>
        </p:nvSpPr>
        <p:spPr>
          <a:xfrm>
            <a:off x="971788" y="2707124"/>
            <a:ext cx="2261592" cy="2235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🏰</a:t>
            </a:r>
            <a:r>
              <a:rPr lang="en-US" sz="1300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Москва</a:t>
            </a:r>
            <a:endParaRPr lang="en-US" sz="1300" dirty="0"/>
          </a:p>
        </p:txBody>
      </p:sp>
      <p:sp>
        <p:nvSpPr>
          <p:cNvPr id="14" name="Text 12"/>
          <p:cNvSpPr/>
          <p:nvPr/>
        </p:nvSpPr>
        <p:spPr>
          <a:xfrm>
            <a:off x="3581043" y="2707124"/>
            <a:ext cx="1606391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5535097" y="2707124"/>
            <a:ext cx="1606391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endParaRPr lang="en-US" sz="1300" dirty="0"/>
          </a:p>
        </p:txBody>
      </p:sp>
      <p:sp>
        <p:nvSpPr>
          <p:cNvPr id="16" name="Text 14"/>
          <p:cNvSpPr/>
          <p:nvPr/>
        </p:nvSpPr>
        <p:spPr>
          <a:xfrm>
            <a:off x="7489150" y="2707124"/>
            <a:ext cx="1606391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endParaRPr lang="en-US" sz="1300" dirty="0"/>
          </a:p>
        </p:txBody>
      </p:sp>
      <p:sp>
        <p:nvSpPr>
          <p:cNvPr id="17" name="Text 15"/>
          <p:cNvSpPr/>
          <p:nvPr/>
        </p:nvSpPr>
        <p:spPr>
          <a:xfrm>
            <a:off x="9443204" y="2707124"/>
            <a:ext cx="1997273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endParaRPr lang="en-US" sz="1300" dirty="0"/>
          </a:p>
        </p:txBody>
      </p:sp>
      <p:sp>
        <p:nvSpPr>
          <p:cNvPr id="18" name="Text 16"/>
          <p:cNvSpPr/>
          <p:nvPr/>
        </p:nvSpPr>
        <p:spPr>
          <a:xfrm>
            <a:off x="11788140" y="2707124"/>
            <a:ext cx="1870829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endParaRPr lang="en-US" sz="1300" dirty="0"/>
          </a:p>
        </p:txBody>
      </p:sp>
      <p:sp>
        <p:nvSpPr>
          <p:cNvPr id="19" name="Text 17"/>
          <p:cNvSpPr/>
          <p:nvPr/>
        </p:nvSpPr>
        <p:spPr>
          <a:xfrm>
            <a:off x="971788" y="3106460"/>
            <a:ext cx="2261592" cy="2235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🐪</a:t>
            </a:r>
            <a:r>
              <a:rPr lang="en-US" sz="1300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Дубай</a:t>
            </a:r>
            <a:endParaRPr lang="en-US" sz="1300" dirty="0"/>
          </a:p>
        </p:txBody>
      </p:sp>
      <p:sp>
        <p:nvSpPr>
          <p:cNvPr id="20" name="Text 18"/>
          <p:cNvSpPr/>
          <p:nvPr/>
        </p:nvSpPr>
        <p:spPr>
          <a:xfrm>
            <a:off x="3581043" y="3106460"/>
            <a:ext cx="1606391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endParaRPr lang="en-US" sz="1300" dirty="0"/>
          </a:p>
        </p:txBody>
      </p:sp>
      <p:sp>
        <p:nvSpPr>
          <p:cNvPr id="21" name="Text 19"/>
          <p:cNvSpPr/>
          <p:nvPr/>
        </p:nvSpPr>
        <p:spPr>
          <a:xfrm>
            <a:off x="5535097" y="3106460"/>
            <a:ext cx="1606391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endParaRPr lang="en-US" sz="1300" dirty="0"/>
          </a:p>
        </p:txBody>
      </p:sp>
      <p:sp>
        <p:nvSpPr>
          <p:cNvPr id="22" name="Text 20"/>
          <p:cNvSpPr/>
          <p:nvPr/>
        </p:nvSpPr>
        <p:spPr>
          <a:xfrm>
            <a:off x="7489150" y="3106460"/>
            <a:ext cx="1606391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endParaRPr lang="en-US" sz="1300" dirty="0"/>
          </a:p>
        </p:txBody>
      </p:sp>
      <p:sp>
        <p:nvSpPr>
          <p:cNvPr id="23" name="Text 21"/>
          <p:cNvSpPr/>
          <p:nvPr/>
        </p:nvSpPr>
        <p:spPr>
          <a:xfrm>
            <a:off x="9443204" y="3106460"/>
            <a:ext cx="1997273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endParaRPr lang="en-US" sz="1300" dirty="0"/>
          </a:p>
        </p:txBody>
      </p:sp>
      <p:sp>
        <p:nvSpPr>
          <p:cNvPr id="24" name="Text 22"/>
          <p:cNvSpPr/>
          <p:nvPr/>
        </p:nvSpPr>
        <p:spPr>
          <a:xfrm>
            <a:off x="11788140" y="3106460"/>
            <a:ext cx="1870829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endParaRPr lang="en-US" sz="1300" dirty="0"/>
          </a:p>
        </p:txBody>
      </p:sp>
      <p:sp>
        <p:nvSpPr>
          <p:cNvPr id="25" name="Text 23"/>
          <p:cNvSpPr/>
          <p:nvPr/>
        </p:nvSpPr>
        <p:spPr>
          <a:xfrm>
            <a:off x="971788" y="3505795"/>
            <a:ext cx="2261592" cy="2235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❄️</a:t>
            </a:r>
            <a:r>
              <a:rPr lang="en-US" sz="1300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Оймякон</a:t>
            </a:r>
            <a:endParaRPr lang="en-US" sz="1300" dirty="0"/>
          </a:p>
        </p:txBody>
      </p:sp>
      <p:sp>
        <p:nvSpPr>
          <p:cNvPr id="26" name="Text 24"/>
          <p:cNvSpPr/>
          <p:nvPr/>
        </p:nvSpPr>
        <p:spPr>
          <a:xfrm>
            <a:off x="3581043" y="3505795"/>
            <a:ext cx="1606391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endParaRPr lang="en-US" sz="1300" dirty="0"/>
          </a:p>
        </p:txBody>
      </p:sp>
      <p:sp>
        <p:nvSpPr>
          <p:cNvPr id="27" name="Text 25"/>
          <p:cNvSpPr/>
          <p:nvPr/>
        </p:nvSpPr>
        <p:spPr>
          <a:xfrm>
            <a:off x="5535097" y="3505795"/>
            <a:ext cx="1606391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endParaRPr lang="en-US" sz="1300" dirty="0"/>
          </a:p>
        </p:txBody>
      </p:sp>
      <p:sp>
        <p:nvSpPr>
          <p:cNvPr id="28" name="Text 26"/>
          <p:cNvSpPr/>
          <p:nvPr/>
        </p:nvSpPr>
        <p:spPr>
          <a:xfrm>
            <a:off x="7489150" y="3505795"/>
            <a:ext cx="1606391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endParaRPr lang="en-US" sz="1300" dirty="0"/>
          </a:p>
        </p:txBody>
      </p:sp>
      <p:sp>
        <p:nvSpPr>
          <p:cNvPr id="29" name="Text 27"/>
          <p:cNvSpPr/>
          <p:nvPr/>
        </p:nvSpPr>
        <p:spPr>
          <a:xfrm>
            <a:off x="9443204" y="3505795"/>
            <a:ext cx="1997273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endParaRPr lang="en-US" sz="1300" dirty="0"/>
          </a:p>
        </p:txBody>
      </p:sp>
      <p:sp>
        <p:nvSpPr>
          <p:cNvPr id="30" name="Text 28"/>
          <p:cNvSpPr/>
          <p:nvPr/>
        </p:nvSpPr>
        <p:spPr>
          <a:xfrm>
            <a:off x="11788140" y="3505795"/>
            <a:ext cx="1870829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endParaRPr lang="en-US" sz="1300" dirty="0"/>
          </a:p>
        </p:txBody>
      </p:sp>
      <p:sp>
        <p:nvSpPr>
          <p:cNvPr id="31" name="Text 29"/>
          <p:cNvSpPr/>
          <p:nvPr/>
        </p:nvSpPr>
        <p:spPr>
          <a:xfrm>
            <a:off x="971788" y="3905131"/>
            <a:ext cx="2261592" cy="2235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🏖️</a:t>
            </a:r>
            <a:r>
              <a:rPr lang="en-US" sz="1300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Рио-де-Жанейро</a:t>
            </a:r>
            <a:endParaRPr lang="en-US" sz="1300" dirty="0"/>
          </a:p>
        </p:txBody>
      </p:sp>
      <p:sp>
        <p:nvSpPr>
          <p:cNvPr id="32" name="Text 30"/>
          <p:cNvSpPr/>
          <p:nvPr/>
        </p:nvSpPr>
        <p:spPr>
          <a:xfrm>
            <a:off x="3581043" y="3905131"/>
            <a:ext cx="1606391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endParaRPr lang="en-US" sz="1300" dirty="0"/>
          </a:p>
        </p:txBody>
      </p:sp>
      <p:sp>
        <p:nvSpPr>
          <p:cNvPr id="33" name="Text 31"/>
          <p:cNvSpPr/>
          <p:nvPr/>
        </p:nvSpPr>
        <p:spPr>
          <a:xfrm>
            <a:off x="5535097" y="3905131"/>
            <a:ext cx="1606391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endParaRPr lang="en-US" sz="1300" dirty="0"/>
          </a:p>
        </p:txBody>
      </p:sp>
      <p:sp>
        <p:nvSpPr>
          <p:cNvPr id="34" name="Text 32"/>
          <p:cNvSpPr/>
          <p:nvPr/>
        </p:nvSpPr>
        <p:spPr>
          <a:xfrm>
            <a:off x="7489150" y="3905131"/>
            <a:ext cx="1606391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endParaRPr lang="en-US" sz="1300" dirty="0"/>
          </a:p>
        </p:txBody>
      </p:sp>
      <p:sp>
        <p:nvSpPr>
          <p:cNvPr id="35" name="Text 33"/>
          <p:cNvSpPr/>
          <p:nvPr/>
        </p:nvSpPr>
        <p:spPr>
          <a:xfrm>
            <a:off x="9443204" y="3905131"/>
            <a:ext cx="1997273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endParaRPr lang="en-US" sz="1300" dirty="0"/>
          </a:p>
        </p:txBody>
      </p:sp>
      <p:sp>
        <p:nvSpPr>
          <p:cNvPr id="36" name="Text 34"/>
          <p:cNvSpPr/>
          <p:nvPr/>
        </p:nvSpPr>
        <p:spPr>
          <a:xfrm>
            <a:off x="11788140" y="3905131"/>
            <a:ext cx="1870829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endParaRPr lang="en-US" sz="1300" dirty="0"/>
          </a:p>
        </p:txBody>
      </p:sp>
      <p:sp>
        <p:nvSpPr>
          <p:cNvPr id="37" name="Text 35"/>
          <p:cNvSpPr/>
          <p:nvPr/>
        </p:nvSpPr>
        <p:spPr>
          <a:xfrm>
            <a:off x="971788" y="4304467"/>
            <a:ext cx="2261592" cy="2235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☔</a:t>
            </a:r>
            <a:r>
              <a:rPr lang="en-US" sz="1300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Лондон</a:t>
            </a:r>
            <a:endParaRPr lang="en-US" sz="1300" dirty="0"/>
          </a:p>
        </p:txBody>
      </p:sp>
      <p:sp>
        <p:nvSpPr>
          <p:cNvPr id="38" name="Text 36"/>
          <p:cNvSpPr/>
          <p:nvPr/>
        </p:nvSpPr>
        <p:spPr>
          <a:xfrm>
            <a:off x="3581043" y="4304467"/>
            <a:ext cx="1606391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endParaRPr lang="en-US" sz="1300" dirty="0"/>
          </a:p>
        </p:txBody>
      </p:sp>
      <p:sp>
        <p:nvSpPr>
          <p:cNvPr id="39" name="Text 37"/>
          <p:cNvSpPr/>
          <p:nvPr/>
        </p:nvSpPr>
        <p:spPr>
          <a:xfrm>
            <a:off x="5535097" y="4304467"/>
            <a:ext cx="1606391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endParaRPr lang="en-US" sz="1300" dirty="0"/>
          </a:p>
        </p:txBody>
      </p:sp>
      <p:sp>
        <p:nvSpPr>
          <p:cNvPr id="40" name="Text 38"/>
          <p:cNvSpPr/>
          <p:nvPr/>
        </p:nvSpPr>
        <p:spPr>
          <a:xfrm>
            <a:off x="7489150" y="4304467"/>
            <a:ext cx="1606391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endParaRPr lang="en-US" sz="1300" dirty="0"/>
          </a:p>
        </p:txBody>
      </p:sp>
      <p:sp>
        <p:nvSpPr>
          <p:cNvPr id="41" name="Text 39"/>
          <p:cNvSpPr/>
          <p:nvPr/>
        </p:nvSpPr>
        <p:spPr>
          <a:xfrm>
            <a:off x="9443204" y="4304467"/>
            <a:ext cx="1997273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endParaRPr lang="en-US" sz="1300" dirty="0"/>
          </a:p>
        </p:txBody>
      </p:sp>
      <p:sp>
        <p:nvSpPr>
          <p:cNvPr id="42" name="Text 40"/>
          <p:cNvSpPr/>
          <p:nvPr/>
        </p:nvSpPr>
        <p:spPr>
          <a:xfrm>
            <a:off x="11788140" y="4304467"/>
            <a:ext cx="1870829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endParaRPr lang="en-US" sz="1300" dirty="0"/>
          </a:p>
        </p:txBody>
      </p:sp>
      <p:sp>
        <p:nvSpPr>
          <p:cNvPr id="43" name="Text 41"/>
          <p:cNvSpPr/>
          <p:nvPr/>
        </p:nvSpPr>
        <p:spPr>
          <a:xfrm>
            <a:off x="971788" y="4703802"/>
            <a:ext cx="2261592" cy="2235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🕌</a:t>
            </a:r>
            <a:r>
              <a:rPr lang="en-US" sz="1300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Дели</a:t>
            </a:r>
            <a:endParaRPr lang="en-US" sz="1300" dirty="0"/>
          </a:p>
        </p:txBody>
      </p:sp>
      <p:sp>
        <p:nvSpPr>
          <p:cNvPr id="44" name="Text 42"/>
          <p:cNvSpPr/>
          <p:nvPr/>
        </p:nvSpPr>
        <p:spPr>
          <a:xfrm>
            <a:off x="3581043" y="4703802"/>
            <a:ext cx="1606391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endParaRPr lang="en-US" sz="1300" dirty="0"/>
          </a:p>
        </p:txBody>
      </p:sp>
      <p:sp>
        <p:nvSpPr>
          <p:cNvPr id="45" name="Text 43"/>
          <p:cNvSpPr/>
          <p:nvPr/>
        </p:nvSpPr>
        <p:spPr>
          <a:xfrm>
            <a:off x="5535097" y="4703802"/>
            <a:ext cx="1606391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endParaRPr lang="en-US" sz="1300" dirty="0"/>
          </a:p>
        </p:txBody>
      </p:sp>
      <p:sp>
        <p:nvSpPr>
          <p:cNvPr id="46" name="Text 44"/>
          <p:cNvSpPr/>
          <p:nvPr/>
        </p:nvSpPr>
        <p:spPr>
          <a:xfrm>
            <a:off x="7489150" y="4703802"/>
            <a:ext cx="1606391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endParaRPr lang="en-US" sz="1300" dirty="0"/>
          </a:p>
        </p:txBody>
      </p:sp>
      <p:sp>
        <p:nvSpPr>
          <p:cNvPr id="47" name="Text 45"/>
          <p:cNvSpPr/>
          <p:nvPr/>
        </p:nvSpPr>
        <p:spPr>
          <a:xfrm>
            <a:off x="9443204" y="4703802"/>
            <a:ext cx="1997273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endParaRPr lang="en-US" sz="1300" dirty="0"/>
          </a:p>
        </p:txBody>
      </p:sp>
      <p:sp>
        <p:nvSpPr>
          <p:cNvPr id="48" name="Text 46"/>
          <p:cNvSpPr/>
          <p:nvPr/>
        </p:nvSpPr>
        <p:spPr>
          <a:xfrm>
            <a:off x="11788140" y="4703802"/>
            <a:ext cx="1870829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endParaRPr lang="en-US" sz="1300" dirty="0"/>
          </a:p>
        </p:txBody>
      </p:sp>
      <p:sp>
        <p:nvSpPr>
          <p:cNvPr id="49" name="Text 47"/>
          <p:cNvSpPr/>
          <p:nvPr/>
        </p:nvSpPr>
        <p:spPr>
          <a:xfrm>
            <a:off x="971788" y="5103138"/>
            <a:ext cx="2261592" cy="2235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🐨</a:t>
            </a:r>
            <a:r>
              <a:rPr lang="en-US" sz="1300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Сидней</a:t>
            </a:r>
            <a:endParaRPr lang="en-US" sz="1300" dirty="0"/>
          </a:p>
        </p:txBody>
      </p:sp>
      <p:sp>
        <p:nvSpPr>
          <p:cNvPr id="50" name="Text 48"/>
          <p:cNvSpPr/>
          <p:nvPr/>
        </p:nvSpPr>
        <p:spPr>
          <a:xfrm>
            <a:off x="3581043" y="5103138"/>
            <a:ext cx="1606391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endParaRPr lang="en-US" sz="1300" dirty="0"/>
          </a:p>
        </p:txBody>
      </p:sp>
      <p:sp>
        <p:nvSpPr>
          <p:cNvPr id="51" name="Text 49"/>
          <p:cNvSpPr/>
          <p:nvPr/>
        </p:nvSpPr>
        <p:spPr>
          <a:xfrm>
            <a:off x="5535097" y="5103138"/>
            <a:ext cx="1606391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endParaRPr lang="en-US" sz="1300" dirty="0"/>
          </a:p>
        </p:txBody>
      </p:sp>
      <p:sp>
        <p:nvSpPr>
          <p:cNvPr id="52" name="Text 50"/>
          <p:cNvSpPr/>
          <p:nvPr/>
        </p:nvSpPr>
        <p:spPr>
          <a:xfrm>
            <a:off x="7489150" y="5103138"/>
            <a:ext cx="1606391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endParaRPr lang="en-US" sz="1300" dirty="0"/>
          </a:p>
        </p:txBody>
      </p:sp>
      <p:sp>
        <p:nvSpPr>
          <p:cNvPr id="53" name="Text 51"/>
          <p:cNvSpPr/>
          <p:nvPr/>
        </p:nvSpPr>
        <p:spPr>
          <a:xfrm>
            <a:off x="9443204" y="5103138"/>
            <a:ext cx="1997273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endParaRPr lang="en-US" sz="1300" dirty="0"/>
          </a:p>
        </p:txBody>
      </p:sp>
      <p:sp>
        <p:nvSpPr>
          <p:cNvPr id="54" name="Text 52"/>
          <p:cNvSpPr/>
          <p:nvPr/>
        </p:nvSpPr>
        <p:spPr>
          <a:xfrm>
            <a:off x="11788140" y="5103138"/>
            <a:ext cx="1870829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endParaRPr lang="en-US" sz="1300" dirty="0"/>
          </a:p>
        </p:txBody>
      </p:sp>
      <p:sp>
        <p:nvSpPr>
          <p:cNvPr id="55" name="Text 53"/>
          <p:cNvSpPr/>
          <p:nvPr/>
        </p:nvSpPr>
        <p:spPr>
          <a:xfrm>
            <a:off x="971788" y="5502473"/>
            <a:ext cx="2261592" cy="2235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☠️</a:t>
            </a:r>
            <a:r>
              <a:rPr lang="en-US" sz="1300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Долина Смерти</a:t>
            </a:r>
            <a:endParaRPr lang="en-US" sz="1300" dirty="0"/>
          </a:p>
        </p:txBody>
      </p:sp>
      <p:sp>
        <p:nvSpPr>
          <p:cNvPr id="56" name="Text 54"/>
          <p:cNvSpPr/>
          <p:nvPr/>
        </p:nvSpPr>
        <p:spPr>
          <a:xfrm>
            <a:off x="3581043" y="5502473"/>
            <a:ext cx="1606391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endParaRPr lang="en-US" sz="1300" dirty="0"/>
          </a:p>
        </p:txBody>
      </p:sp>
      <p:sp>
        <p:nvSpPr>
          <p:cNvPr id="57" name="Text 55"/>
          <p:cNvSpPr/>
          <p:nvPr/>
        </p:nvSpPr>
        <p:spPr>
          <a:xfrm>
            <a:off x="5535097" y="5502473"/>
            <a:ext cx="1606391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endParaRPr lang="en-US" sz="1300" dirty="0"/>
          </a:p>
        </p:txBody>
      </p:sp>
      <p:sp>
        <p:nvSpPr>
          <p:cNvPr id="58" name="Text 56"/>
          <p:cNvSpPr/>
          <p:nvPr/>
        </p:nvSpPr>
        <p:spPr>
          <a:xfrm>
            <a:off x="7489150" y="5502473"/>
            <a:ext cx="1606391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endParaRPr lang="en-US" sz="1300" dirty="0"/>
          </a:p>
        </p:txBody>
      </p:sp>
      <p:sp>
        <p:nvSpPr>
          <p:cNvPr id="59" name="Text 57"/>
          <p:cNvSpPr/>
          <p:nvPr/>
        </p:nvSpPr>
        <p:spPr>
          <a:xfrm>
            <a:off x="9443204" y="5502473"/>
            <a:ext cx="1997273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endParaRPr lang="en-US" sz="1300" dirty="0"/>
          </a:p>
        </p:txBody>
      </p:sp>
      <p:sp>
        <p:nvSpPr>
          <p:cNvPr id="60" name="Text 58"/>
          <p:cNvSpPr/>
          <p:nvPr/>
        </p:nvSpPr>
        <p:spPr>
          <a:xfrm>
            <a:off x="11788140" y="5502473"/>
            <a:ext cx="1870829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endParaRPr lang="en-US" sz="1300" dirty="0"/>
          </a:p>
        </p:txBody>
      </p:sp>
      <p:sp>
        <p:nvSpPr>
          <p:cNvPr id="61" name="Text 59"/>
          <p:cNvSpPr/>
          <p:nvPr/>
        </p:nvSpPr>
        <p:spPr>
          <a:xfrm>
            <a:off x="971788" y="5901809"/>
            <a:ext cx="2261592" cy="2235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⭐</a:t>
            </a:r>
            <a:r>
              <a:rPr lang="en-US" sz="1300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Мой город 1</a:t>
            </a:r>
            <a:endParaRPr lang="en-US" sz="1300" dirty="0"/>
          </a:p>
        </p:txBody>
      </p:sp>
      <p:sp>
        <p:nvSpPr>
          <p:cNvPr id="62" name="Text 60"/>
          <p:cNvSpPr/>
          <p:nvPr/>
        </p:nvSpPr>
        <p:spPr>
          <a:xfrm>
            <a:off x="3581043" y="5901809"/>
            <a:ext cx="1606391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endParaRPr lang="en-US" sz="1300" dirty="0"/>
          </a:p>
        </p:txBody>
      </p:sp>
      <p:sp>
        <p:nvSpPr>
          <p:cNvPr id="63" name="Text 61"/>
          <p:cNvSpPr/>
          <p:nvPr/>
        </p:nvSpPr>
        <p:spPr>
          <a:xfrm>
            <a:off x="5535097" y="5901809"/>
            <a:ext cx="1606391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endParaRPr lang="en-US" sz="1300" dirty="0"/>
          </a:p>
        </p:txBody>
      </p:sp>
      <p:sp>
        <p:nvSpPr>
          <p:cNvPr id="64" name="Text 62"/>
          <p:cNvSpPr/>
          <p:nvPr/>
        </p:nvSpPr>
        <p:spPr>
          <a:xfrm>
            <a:off x="7489150" y="5901809"/>
            <a:ext cx="1606391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endParaRPr lang="en-US" sz="1300" dirty="0"/>
          </a:p>
        </p:txBody>
      </p:sp>
      <p:sp>
        <p:nvSpPr>
          <p:cNvPr id="65" name="Text 63"/>
          <p:cNvSpPr/>
          <p:nvPr/>
        </p:nvSpPr>
        <p:spPr>
          <a:xfrm>
            <a:off x="9443204" y="5901809"/>
            <a:ext cx="1997273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endParaRPr lang="en-US" sz="1300" dirty="0"/>
          </a:p>
        </p:txBody>
      </p:sp>
      <p:sp>
        <p:nvSpPr>
          <p:cNvPr id="66" name="Text 64"/>
          <p:cNvSpPr/>
          <p:nvPr/>
        </p:nvSpPr>
        <p:spPr>
          <a:xfrm>
            <a:off x="11788140" y="5901809"/>
            <a:ext cx="1870829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endParaRPr lang="en-US" sz="1300" dirty="0"/>
          </a:p>
        </p:txBody>
      </p:sp>
      <p:sp>
        <p:nvSpPr>
          <p:cNvPr id="67" name="Text 65"/>
          <p:cNvSpPr/>
          <p:nvPr/>
        </p:nvSpPr>
        <p:spPr>
          <a:xfrm>
            <a:off x="971788" y="6301145"/>
            <a:ext cx="2261592" cy="2235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⭐</a:t>
            </a:r>
            <a:r>
              <a:rPr lang="en-US" sz="1300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Мой город 2</a:t>
            </a:r>
            <a:endParaRPr lang="en-US" sz="1300" dirty="0"/>
          </a:p>
        </p:txBody>
      </p:sp>
      <p:sp>
        <p:nvSpPr>
          <p:cNvPr id="68" name="Text 66"/>
          <p:cNvSpPr/>
          <p:nvPr/>
        </p:nvSpPr>
        <p:spPr>
          <a:xfrm>
            <a:off x="3581043" y="6301145"/>
            <a:ext cx="1606391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endParaRPr lang="en-US" sz="1300" dirty="0"/>
          </a:p>
        </p:txBody>
      </p:sp>
      <p:sp>
        <p:nvSpPr>
          <p:cNvPr id="69" name="Text 67"/>
          <p:cNvSpPr/>
          <p:nvPr/>
        </p:nvSpPr>
        <p:spPr>
          <a:xfrm>
            <a:off x="5535097" y="6301145"/>
            <a:ext cx="1606391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endParaRPr lang="en-US" sz="1300" dirty="0"/>
          </a:p>
        </p:txBody>
      </p:sp>
      <p:sp>
        <p:nvSpPr>
          <p:cNvPr id="70" name="Text 68"/>
          <p:cNvSpPr/>
          <p:nvPr/>
        </p:nvSpPr>
        <p:spPr>
          <a:xfrm>
            <a:off x="7489150" y="6301145"/>
            <a:ext cx="1606391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endParaRPr lang="en-US" sz="1300" dirty="0"/>
          </a:p>
        </p:txBody>
      </p:sp>
      <p:sp>
        <p:nvSpPr>
          <p:cNvPr id="71" name="Text 69"/>
          <p:cNvSpPr/>
          <p:nvPr/>
        </p:nvSpPr>
        <p:spPr>
          <a:xfrm>
            <a:off x="9443204" y="6301145"/>
            <a:ext cx="1997273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endParaRPr lang="en-US" sz="1300" dirty="0"/>
          </a:p>
        </p:txBody>
      </p:sp>
      <p:sp>
        <p:nvSpPr>
          <p:cNvPr id="72" name="Text 70"/>
          <p:cNvSpPr/>
          <p:nvPr/>
        </p:nvSpPr>
        <p:spPr>
          <a:xfrm>
            <a:off x="11788140" y="6301145"/>
            <a:ext cx="1870829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endParaRPr lang="en-US" sz="1300" dirty="0"/>
          </a:p>
        </p:txBody>
      </p:sp>
      <p:sp>
        <p:nvSpPr>
          <p:cNvPr id="73" name="Shape 71"/>
          <p:cNvSpPr/>
          <p:nvPr/>
        </p:nvSpPr>
        <p:spPr>
          <a:xfrm>
            <a:off x="793790" y="6759893"/>
            <a:ext cx="13042821" cy="578168"/>
          </a:xfrm>
          <a:prstGeom prst="roundRect">
            <a:avLst>
              <a:gd name="adj" fmla="val 26482"/>
            </a:avLst>
          </a:prstGeom>
          <a:solidFill>
            <a:srgbClr val="FFF4B3"/>
          </a:solidFill>
          <a:ln/>
        </p:spPr>
      </p:sp>
      <p:pic>
        <p:nvPicPr>
          <p:cNvPr id="7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811" y="6972419"/>
            <a:ext cx="212646" cy="170021"/>
          </a:xfrm>
          <a:prstGeom prst="rect">
            <a:avLst/>
          </a:prstGeom>
        </p:spPr>
      </p:pic>
      <p:sp>
        <p:nvSpPr>
          <p:cNvPr id="75" name="Text 72"/>
          <p:cNvSpPr/>
          <p:nvPr/>
        </p:nvSpPr>
        <p:spPr>
          <a:xfrm>
            <a:off x="1346478" y="6929914"/>
            <a:ext cx="12320111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Последние два города придумайте сами — выберите любой город мира, который вам интересен!</a:t>
            </a:r>
            <a:endParaRPr lang="en-US" sz="1300" dirty="0"/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6FAFFDA0-E773-4EF8-9A69-ADD02321AE4C}"/>
              </a:ext>
            </a:extLst>
          </p:cNvPr>
          <p:cNvSpPr/>
          <p:nvPr/>
        </p:nvSpPr>
        <p:spPr>
          <a:xfrm>
            <a:off x="12521045" y="7720445"/>
            <a:ext cx="2015837" cy="426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710208"/>
            <a:ext cx="1720334" cy="379571"/>
          </a:xfrm>
          <a:prstGeom prst="roundRect">
            <a:avLst>
              <a:gd name="adj" fmla="val 40875"/>
            </a:avLst>
          </a:prstGeom>
          <a:solidFill>
            <a:srgbClr val="FFF8CC"/>
          </a:solidFill>
          <a:ln/>
        </p:spPr>
      </p:sp>
      <p:sp>
        <p:nvSpPr>
          <p:cNvPr id="3" name="Text 1"/>
          <p:cNvSpPr/>
          <p:nvPr/>
        </p:nvSpPr>
        <p:spPr>
          <a:xfrm>
            <a:off x="922972" y="774740"/>
            <a:ext cx="1461968" cy="250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⚠️</a:t>
            </a:r>
            <a:r>
              <a:rPr lang="en-US" sz="1350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Важно знать</a:t>
            </a:r>
            <a:endParaRPr lang="en-US" sz="1350" dirty="0"/>
          </a:p>
        </p:txBody>
      </p:sp>
      <p:sp>
        <p:nvSpPr>
          <p:cNvPr id="4" name="Text 2"/>
          <p:cNvSpPr/>
          <p:nvPr/>
        </p:nvSpPr>
        <p:spPr>
          <a:xfrm>
            <a:off x="793790" y="1171575"/>
            <a:ext cx="10366772" cy="56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Ловушка: время суток у всех разное!</a:t>
            </a:r>
            <a:endParaRPr lang="en-US" sz="4450" dirty="0"/>
          </a:p>
        </p:txBody>
      </p:sp>
      <p:sp>
        <p:nvSpPr>
          <p:cNvPr id="5" name="Shape 3"/>
          <p:cNvSpPr/>
          <p:nvPr/>
        </p:nvSpPr>
        <p:spPr>
          <a:xfrm>
            <a:off x="638532" y="2044303"/>
            <a:ext cx="6569035" cy="5475089"/>
          </a:xfrm>
          <a:prstGeom prst="roundRect">
            <a:avLst>
              <a:gd name="adj" fmla="val 5668"/>
            </a:avLst>
          </a:prstGeom>
          <a:solidFill>
            <a:srgbClr val="FFDA03"/>
          </a:solidFill>
          <a:ln/>
        </p:spPr>
      </p:sp>
      <p:sp>
        <p:nvSpPr>
          <p:cNvPr id="6" name="Text 4"/>
          <p:cNvSpPr/>
          <p:nvPr/>
        </p:nvSpPr>
        <p:spPr>
          <a:xfrm>
            <a:off x="2508885" y="2248972"/>
            <a:ext cx="2828211" cy="305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🌞 Москва — утро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853916" y="2759273"/>
            <a:ext cx="6138267" cy="294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У нас только начинается день</a:t>
            </a:r>
            <a:endParaRPr lang="en-US" sz="165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388" y="3283625"/>
            <a:ext cx="5831324" cy="2413397"/>
          </a:xfrm>
          <a:prstGeom prst="rect">
            <a:avLst/>
          </a:prstGeom>
        </p:spPr>
      </p:pic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353" y="3395762"/>
            <a:ext cx="2780933" cy="2189122"/>
          </a:xfrm>
          <a:prstGeom prst="rect">
            <a:avLst/>
          </a:prstGeom>
        </p:spPr>
      </p:pic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7540" y="4357812"/>
            <a:ext cx="258558" cy="206846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145403" y="3953367"/>
            <a:ext cx="942299" cy="1357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1050" b="1" dirty="0">
                <a:solidFill>
                  <a:srgbClr val="272525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Москва — утро</a:t>
            </a:r>
            <a:endParaRPr lang="en-US" sz="1050" dirty="0"/>
          </a:p>
        </p:txBody>
      </p:sp>
      <p:sp>
        <p:nvSpPr>
          <p:cNvPr id="12" name="Text 7"/>
          <p:cNvSpPr/>
          <p:nvPr/>
        </p:nvSpPr>
        <p:spPr>
          <a:xfrm>
            <a:off x="1145403" y="4135076"/>
            <a:ext cx="942299" cy="2520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50"/>
              </a:lnSpc>
              <a:buNone/>
            </a:pPr>
            <a:r>
              <a:rPr lang="en-US" sz="800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Солнышко, начало дня</a:t>
            </a:r>
            <a:endParaRPr lang="en-US" sz="800" dirty="0"/>
          </a:p>
        </p:txBody>
      </p:sp>
      <p:sp>
        <p:nvSpPr>
          <p:cNvPr id="13" name="Text 8"/>
          <p:cNvSpPr/>
          <p:nvPr/>
        </p:nvSpPr>
        <p:spPr>
          <a:xfrm>
            <a:off x="5753477" y="3953367"/>
            <a:ext cx="942300" cy="2714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1050" b="1" dirty="0">
                <a:solidFill>
                  <a:srgbClr val="272525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Сидней — вечер</a:t>
            </a:r>
            <a:endParaRPr lang="en-US" sz="1050" dirty="0"/>
          </a:p>
        </p:txBody>
      </p:sp>
      <p:sp>
        <p:nvSpPr>
          <p:cNvPr id="14" name="Text 9"/>
          <p:cNvSpPr/>
          <p:nvPr/>
        </p:nvSpPr>
        <p:spPr>
          <a:xfrm>
            <a:off x="5753477" y="4270818"/>
            <a:ext cx="942300" cy="1260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50"/>
              </a:lnSpc>
              <a:buNone/>
            </a:pPr>
            <a:r>
              <a:rPr lang="en-US" sz="800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Луна, конец дня</a:t>
            </a:r>
            <a:endParaRPr lang="en-US" sz="800" dirty="0"/>
          </a:p>
        </p:txBody>
      </p:sp>
      <p:sp>
        <p:nvSpPr>
          <p:cNvPr id="15" name="Text 10"/>
          <p:cNvSpPr/>
          <p:nvPr/>
        </p:nvSpPr>
        <p:spPr>
          <a:xfrm>
            <a:off x="853916" y="5927288"/>
            <a:ext cx="6138267" cy="294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650" b="1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Разница: 7–10 часов!</a:t>
            </a:r>
            <a:endParaRPr lang="en-US" sz="1650" dirty="0"/>
          </a:p>
        </p:txBody>
      </p:sp>
      <p:sp>
        <p:nvSpPr>
          <p:cNvPr id="16" name="Text 11"/>
          <p:cNvSpPr/>
          <p:nvPr/>
        </p:nvSpPr>
        <p:spPr>
          <a:xfrm>
            <a:off x="7585710" y="2248972"/>
            <a:ext cx="5928122" cy="305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Когда у нас утро — в Сиднее уже вечер! 🌙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7585710" y="2759273"/>
            <a:ext cx="6258520" cy="8822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Земля круглая, и солнце освещает разные её части одновременно. Пока мы просыпаемся — жители Сиднея уже готовятся ко сну.</a:t>
            </a:r>
            <a:endParaRPr lang="en-US" sz="1650" dirty="0"/>
          </a:p>
        </p:txBody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66553" y="3844885"/>
            <a:ext cx="323136" cy="323136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8285917" y="3871793"/>
            <a:ext cx="3432810" cy="305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✔️</a:t>
            </a:r>
            <a:r>
              <a:rPr lang="en-US" sz="2200" b="1" dirty="0">
                <a:solidFill>
                  <a:srgbClr val="272525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 Не путай время суток</a:t>
            </a:r>
            <a:endParaRPr lang="en-US" sz="2200" dirty="0"/>
          </a:p>
        </p:txBody>
      </p:sp>
      <p:sp>
        <p:nvSpPr>
          <p:cNvPr id="20" name="Text 14"/>
          <p:cNvSpPr/>
          <p:nvPr/>
        </p:nvSpPr>
        <p:spPr>
          <a:xfrm>
            <a:off x="8285917" y="4382095"/>
            <a:ext cx="5558314" cy="294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День и ночь в разных городах не совпадают</a:t>
            </a:r>
            <a:endParaRPr lang="en-US" sz="1650" dirty="0"/>
          </a:p>
        </p:txBody>
      </p:sp>
      <p:pic>
        <p:nvPicPr>
          <p:cNvPr id="21" name="Image 4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66553" y="5058608"/>
            <a:ext cx="323136" cy="323136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8285917" y="5085517"/>
            <a:ext cx="3772019" cy="305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✔️</a:t>
            </a:r>
            <a:r>
              <a:rPr lang="en-US" sz="2200" b="1" dirty="0">
                <a:solidFill>
                  <a:srgbClr val="272525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 Смотри иконку на сайте</a:t>
            </a:r>
            <a:endParaRPr lang="en-US" sz="2200" dirty="0"/>
          </a:p>
        </p:txBody>
      </p:sp>
      <p:sp>
        <p:nvSpPr>
          <p:cNvPr id="23" name="Text 16"/>
          <p:cNvSpPr/>
          <p:nvPr/>
        </p:nvSpPr>
        <p:spPr>
          <a:xfrm>
            <a:off x="8285917" y="5595818"/>
            <a:ext cx="5558314" cy="309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☀️</a:t>
            </a:r>
            <a:r>
              <a:rPr lang="en-US" sz="1650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= день, </a:t>
            </a:r>
            <a:r>
              <a:rPr lang="en-US" sz="1650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🌙</a:t>
            </a:r>
            <a:r>
              <a:rPr lang="en-US" sz="1650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= ночь — всегда проверяй!</a:t>
            </a:r>
            <a:endParaRPr lang="en-US" sz="1650" dirty="0"/>
          </a:p>
        </p:txBody>
      </p:sp>
      <p:sp>
        <p:nvSpPr>
          <p:cNvPr id="24" name="Shape 17"/>
          <p:cNvSpPr/>
          <p:nvPr/>
        </p:nvSpPr>
        <p:spPr>
          <a:xfrm>
            <a:off x="7585710" y="6135410"/>
            <a:ext cx="6258520" cy="1153716"/>
          </a:xfrm>
          <a:prstGeom prst="roundRect">
            <a:avLst>
              <a:gd name="adj" fmla="val 16810"/>
            </a:avLst>
          </a:prstGeom>
          <a:solidFill>
            <a:srgbClr val="B6FCB8"/>
          </a:solidFill>
          <a:ln/>
        </p:spPr>
      </p:sp>
      <p:pic>
        <p:nvPicPr>
          <p:cNvPr id="2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01094" y="6414254"/>
            <a:ext cx="269319" cy="215384"/>
          </a:xfrm>
          <a:prstGeom prst="rect">
            <a:avLst/>
          </a:prstGeom>
        </p:spPr>
      </p:pic>
      <p:sp>
        <p:nvSpPr>
          <p:cNvPr id="26" name="Text 18"/>
          <p:cNvSpPr/>
          <p:nvPr/>
        </p:nvSpPr>
        <p:spPr>
          <a:xfrm>
            <a:off x="8285798" y="6393894"/>
            <a:ext cx="5343049" cy="603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Кто увидит, что в Сиднее сейчас ночь — получит звание </a:t>
            </a:r>
            <a:r>
              <a:rPr lang="en-US" sz="1650" b="1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«Мастер времени»</a:t>
            </a:r>
            <a:r>
              <a:rPr lang="en-US" sz="1650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! 🏆</a:t>
            </a:r>
            <a:endParaRPr lang="en-US" sz="1650" dirty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948A34C2-0D07-46B2-BA4C-B8DE2AFB90FE}"/>
              </a:ext>
            </a:extLst>
          </p:cNvPr>
          <p:cNvSpPr/>
          <p:nvPr/>
        </p:nvSpPr>
        <p:spPr>
          <a:xfrm>
            <a:off x="12521045" y="7720445"/>
            <a:ext cx="2015837" cy="426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60" y="0"/>
            <a:ext cx="603504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93790" y="706160"/>
            <a:ext cx="1176457" cy="330398"/>
          </a:xfrm>
          <a:prstGeom prst="roundRect">
            <a:avLst>
              <a:gd name="adj" fmla="val 42016"/>
            </a:avLst>
          </a:prstGeom>
          <a:solidFill>
            <a:srgbClr val="FFF8CC"/>
          </a:solidFill>
          <a:ln/>
        </p:spPr>
      </p:sp>
      <p:sp>
        <p:nvSpPr>
          <p:cNvPr id="4" name="Text 1"/>
          <p:cNvSpPr/>
          <p:nvPr/>
        </p:nvSpPr>
        <p:spPr>
          <a:xfrm>
            <a:off x="909399" y="763905"/>
            <a:ext cx="945237" cy="214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❄️</a:t>
            </a:r>
            <a:r>
              <a:rPr lang="en-US" sz="1200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Пример 1</a:t>
            </a:r>
            <a:endParaRPr lang="en-US" sz="1200" dirty="0"/>
          </a:p>
        </p:txBody>
      </p:sp>
      <p:sp>
        <p:nvSpPr>
          <p:cNvPr id="5" name="Text 2"/>
          <p:cNvSpPr/>
          <p:nvPr/>
        </p:nvSpPr>
        <p:spPr>
          <a:xfrm>
            <a:off x="793790" y="1102043"/>
            <a:ext cx="6337340" cy="5061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50"/>
              </a:lnSpc>
              <a:buNone/>
            </a:pPr>
            <a:r>
              <a:rPr lang="en-US" sz="3950" b="1" dirty="0">
                <a:solidFill>
                  <a:srgbClr val="000000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Оймякон — полюс холода</a:t>
            </a:r>
            <a:endParaRPr lang="en-US" sz="3950" dirty="0"/>
          </a:p>
        </p:txBody>
      </p:sp>
      <p:sp>
        <p:nvSpPr>
          <p:cNvPr id="6" name="Text 3"/>
          <p:cNvSpPr/>
          <p:nvPr/>
        </p:nvSpPr>
        <p:spPr>
          <a:xfrm>
            <a:off x="1069419" y="1950244"/>
            <a:ext cx="3124438" cy="636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000"/>
              </a:lnSpc>
              <a:buNone/>
            </a:pPr>
            <a:r>
              <a:rPr lang="en-US" sz="5000" b="1" dirty="0">
                <a:solidFill>
                  <a:srgbClr val="272525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-45°C</a:t>
            </a:r>
            <a:endParaRPr lang="en-US" sz="5000" dirty="0"/>
          </a:p>
        </p:txBody>
      </p:sp>
      <p:sp>
        <p:nvSpPr>
          <p:cNvPr id="7" name="Text 4"/>
          <p:cNvSpPr/>
          <p:nvPr/>
        </p:nvSpPr>
        <p:spPr>
          <a:xfrm>
            <a:off x="1366480" y="2805589"/>
            <a:ext cx="2530435" cy="253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Сейчас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793790" y="3156823"/>
            <a:ext cx="3675817" cy="2495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Текущая температура</a:t>
            </a:r>
            <a:endParaRPr lang="en-US" sz="1500" dirty="0"/>
          </a:p>
        </p:txBody>
      </p:sp>
      <p:sp>
        <p:nvSpPr>
          <p:cNvPr id="9" name="Text 6"/>
          <p:cNvSpPr/>
          <p:nvPr/>
        </p:nvSpPr>
        <p:spPr>
          <a:xfrm>
            <a:off x="4950023" y="1950244"/>
            <a:ext cx="3124438" cy="636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000"/>
              </a:lnSpc>
              <a:buNone/>
            </a:pPr>
            <a:r>
              <a:rPr lang="en-US" sz="5000" b="1" dirty="0">
                <a:solidFill>
                  <a:srgbClr val="272525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-52°C</a:t>
            </a:r>
            <a:endParaRPr lang="en-US" sz="5000" dirty="0"/>
          </a:p>
        </p:txBody>
      </p:sp>
      <p:sp>
        <p:nvSpPr>
          <p:cNvPr id="10" name="Text 7"/>
          <p:cNvSpPr/>
          <p:nvPr/>
        </p:nvSpPr>
        <p:spPr>
          <a:xfrm>
            <a:off x="5247084" y="2805589"/>
            <a:ext cx="2530435" cy="253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Ощущается как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4674394" y="3156823"/>
            <a:ext cx="3675817" cy="2495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С учётом ветра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3009662" y="3830360"/>
            <a:ext cx="3124438" cy="636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000"/>
              </a:lnSpc>
              <a:buNone/>
            </a:pPr>
            <a:r>
              <a:rPr lang="en-US" sz="5000" b="1" dirty="0">
                <a:solidFill>
                  <a:srgbClr val="272525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🌙</a:t>
            </a:r>
            <a:endParaRPr lang="en-US" sz="5000" dirty="0"/>
          </a:p>
        </p:txBody>
      </p:sp>
      <p:sp>
        <p:nvSpPr>
          <p:cNvPr id="13" name="Text 10"/>
          <p:cNvSpPr/>
          <p:nvPr/>
        </p:nvSpPr>
        <p:spPr>
          <a:xfrm>
            <a:off x="3306723" y="4685705"/>
            <a:ext cx="2530435" cy="253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Время суток</a:t>
            </a:r>
            <a:endParaRPr lang="en-US" sz="1950" dirty="0"/>
          </a:p>
        </p:txBody>
      </p:sp>
      <p:sp>
        <p:nvSpPr>
          <p:cNvPr id="14" name="Text 11"/>
          <p:cNvSpPr/>
          <p:nvPr/>
        </p:nvSpPr>
        <p:spPr>
          <a:xfrm>
            <a:off x="2734032" y="5036939"/>
            <a:ext cx="3675817" cy="2495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Сейчас ночь</a:t>
            </a:r>
            <a:endParaRPr lang="en-US" sz="1500" dirty="0"/>
          </a:p>
        </p:txBody>
      </p:sp>
      <p:sp>
        <p:nvSpPr>
          <p:cNvPr id="15" name="Text 12"/>
          <p:cNvSpPr/>
          <p:nvPr/>
        </p:nvSpPr>
        <p:spPr>
          <a:xfrm>
            <a:off x="793790" y="5470803"/>
            <a:ext cx="7556421" cy="4991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00" b="1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Почему так холодно?</a:t>
            </a:r>
            <a:r>
              <a:rPr lang="en-US" sz="1500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Оймякон — полюс холода, вечная мерзлота. Это самое холодное постоянно населённое место на Земле.</a:t>
            </a:r>
            <a:endParaRPr lang="en-US" sz="1500" dirty="0"/>
          </a:p>
        </p:txBody>
      </p:sp>
      <p:sp>
        <p:nvSpPr>
          <p:cNvPr id="16" name="Shape 13"/>
          <p:cNvSpPr/>
          <p:nvPr/>
        </p:nvSpPr>
        <p:spPr>
          <a:xfrm>
            <a:off x="793790" y="6154222"/>
            <a:ext cx="7556421" cy="970002"/>
          </a:xfrm>
          <a:prstGeom prst="roundRect">
            <a:avLst>
              <a:gd name="adj" fmla="val 17889"/>
            </a:avLst>
          </a:prstGeom>
          <a:solidFill>
            <a:srgbClr val="B6D6FC"/>
          </a:solidFill>
          <a:ln/>
        </p:spPr>
      </p:sp>
      <p:pic>
        <p:nvPicPr>
          <p:cNvPr id="1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552" y="6395085"/>
            <a:ext cx="240983" cy="192762"/>
          </a:xfrm>
          <a:prstGeom prst="rect">
            <a:avLst/>
          </a:prstGeom>
        </p:spPr>
      </p:pic>
      <p:sp>
        <p:nvSpPr>
          <p:cNvPr id="18" name="Text 14"/>
          <p:cNvSpPr/>
          <p:nvPr/>
        </p:nvSpPr>
        <p:spPr>
          <a:xfrm>
            <a:off x="1420297" y="6366153"/>
            <a:ext cx="6737152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🌡️ В Оймяконе </a:t>
            </a:r>
            <a:r>
              <a:rPr lang="en-US" sz="1500" b="1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ртутный термометр замерзает</a:t>
            </a:r>
            <a:r>
              <a:rPr lang="en-US" sz="1500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— ртуть превращается в твёрдое вещество. Поэтому там используют </a:t>
            </a:r>
            <a:r>
              <a:rPr lang="en-US" sz="1500" b="1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спиртовые термометры</a:t>
            </a:r>
            <a:r>
              <a:rPr lang="en-US" sz="1500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!</a:t>
            </a:r>
            <a:endParaRPr lang="en-US" sz="1500" dirty="0"/>
          </a:p>
        </p:txBody>
      </p:sp>
      <p:sp>
        <p:nvSpPr>
          <p:cNvPr id="19" name="Text 15"/>
          <p:cNvSpPr/>
          <p:nvPr/>
        </p:nvSpPr>
        <p:spPr>
          <a:xfrm>
            <a:off x="793790" y="7308533"/>
            <a:ext cx="7556421" cy="214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00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Смотрим, как заполнять строчку бортового журнала по этому примеру </a:t>
            </a:r>
            <a:r>
              <a:rPr lang="en-US" sz="1200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👆</a:t>
            </a:r>
            <a:endParaRPr lang="en-US" sz="1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60" y="0"/>
            <a:ext cx="603504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93790" y="844629"/>
            <a:ext cx="1070967" cy="283845"/>
          </a:xfrm>
          <a:prstGeom prst="roundRect">
            <a:avLst>
              <a:gd name="adj" fmla="val 43153"/>
            </a:avLst>
          </a:prstGeom>
          <a:solidFill>
            <a:srgbClr val="FFF8CC"/>
          </a:solidFill>
          <a:ln/>
        </p:spPr>
      </p:sp>
      <p:sp>
        <p:nvSpPr>
          <p:cNvPr id="4" name="Text 1"/>
          <p:cNvSpPr/>
          <p:nvPr/>
        </p:nvSpPr>
        <p:spPr>
          <a:xfrm>
            <a:off x="895826" y="895588"/>
            <a:ext cx="866894" cy="1819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🔥</a:t>
            </a:r>
            <a:r>
              <a:rPr lang="en-US" sz="1050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Пример 2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793790" y="1179433"/>
            <a:ext cx="5426154" cy="446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3500" b="1" dirty="0">
                <a:solidFill>
                  <a:srgbClr val="000000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Дубай — жара в пустыне</a:t>
            </a:r>
            <a:endParaRPr lang="en-US" sz="3500" dirty="0"/>
          </a:p>
        </p:txBody>
      </p:sp>
      <p:sp>
        <p:nvSpPr>
          <p:cNvPr id="6" name="Text 3"/>
          <p:cNvSpPr/>
          <p:nvPr/>
        </p:nvSpPr>
        <p:spPr>
          <a:xfrm>
            <a:off x="1256109" y="1902381"/>
            <a:ext cx="2773799" cy="5613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00"/>
              </a:lnSpc>
              <a:buNone/>
            </a:pPr>
            <a:r>
              <a:rPr lang="en-US" sz="4400" b="1" dirty="0">
                <a:solidFill>
                  <a:srgbClr val="272525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+42°C</a:t>
            </a:r>
            <a:endParaRPr lang="en-US" sz="4400" dirty="0"/>
          </a:p>
        </p:txBody>
      </p:sp>
      <p:sp>
        <p:nvSpPr>
          <p:cNvPr id="7" name="Text 4"/>
          <p:cNvSpPr/>
          <p:nvPr/>
        </p:nvSpPr>
        <p:spPr>
          <a:xfrm>
            <a:off x="1526619" y="2644378"/>
            <a:ext cx="2232779" cy="2232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Сейчас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793790" y="2944058"/>
            <a:ext cx="3698438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Текущая температура</a:t>
            </a:r>
            <a:endParaRPr lang="en-US" sz="1300" dirty="0"/>
          </a:p>
        </p:txBody>
      </p:sp>
      <p:sp>
        <p:nvSpPr>
          <p:cNvPr id="9" name="Text 6"/>
          <p:cNvSpPr/>
          <p:nvPr/>
        </p:nvSpPr>
        <p:spPr>
          <a:xfrm>
            <a:off x="5113973" y="1902381"/>
            <a:ext cx="2773918" cy="5613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00"/>
              </a:lnSpc>
              <a:buNone/>
            </a:pPr>
            <a:r>
              <a:rPr lang="en-US" sz="4400" b="1" dirty="0">
                <a:solidFill>
                  <a:srgbClr val="272525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+47°C</a:t>
            </a:r>
            <a:endParaRPr lang="en-US" sz="4400" dirty="0"/>
          </a:p>
        </p:txBody>
      </p:sp>
      <p:sp>
        <p:nvSpPr>
          <p:cNvPr id="10" name="Text 7"/>
          <p:cNvSpPr/>
          <p:nvPr/>
        </p:nvSpPr>
        <p:spPr>
          <a:xfrm>
            <a:off x="5384482" y="2644378"/>
            <a:ext cx="2232779" cy="2232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Ощущается как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4651653" y="2944058"/>
            <a:ext cx="3698558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Из-за песка и сухости</a:t>
            </a:r>
            <a:endParaRPr lang="en-US" sz="1300" dirty="0"/>
          </a:p>
        </p:txBody>
      </p:sp>
      <p:sp>
        <p:nvSpPr>
          <p:cNvPr id="12" name="Text 9"/>
          <p:cNvSpPr/>
          <p:nvPr/>
        </p:nvSpPr>
        <p:spPr>
          <a:xfrm>
            <a:off x="3185041" y="3492579"/>
            <a:ext cx="2773799" cy="5613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00"/>
              </a:lnSpc>
              <a:buNone/>
            </a:pPr>
            <a:r>
              <a:rPr lang="en-US" sz="4400" b="1" dirty="0">
                <a:solidFill>
                  <a:srgbClr val="272525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☀️</a:t>
            </a:r>
            <a:endParaRPr lang="en-US" sz="4400" dirty="0"/>
          </a:p>
        </p:txBody>
      </p:sp>
      <p:sp>
        <p:nvSpPr>
          <p:cNvPr id="13" name="Text 10"/>
          <p:cNvSpPr/>
          <p:nvPr/>
        </p:nvSpPr>
        <p:spPr>
          <a:xfrm>
            <a:off x="3455551" y="4234577"/>
            <a:ext cx="2232779" cy="2232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Время суток</a:t>
            </a:r>
            <a:endParaRPr lang="en-US" sz="1750" dirty="0"/>
          </a:p>
        </p:txBody>
      </p:sp>
      <p:sp>
        <p:nvSpPr>
          <p:cNvPr id="14" name="Text 11"/>
          <p:cNvSpPr/>
          <p:nvPr/>
        </p:nvSpPr>
        <p:spPr>
          <a:xfrm>
            <a:off x="2722721" y="4534257"/>
            <a:ext cx="3698438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Сейчас день</a:t>
            </a:r>
            <a:endParaRPr lang="en-US" sz="1300" dirty="0"/>
          </a:p>
        </p:txBody>
      </p:sp>
      <p:sp>
        <p:nvSpPr>
          <p:cNvPr id="15" name="Shape 12"/>
          <p:cNvSpPr/>
          <p:nvPr/>
        </p:nvSpPr>
        <p:spPr>
          <a:xfrm>
            <a:off x="793790" y="4886087"/>
            <a:ext cx="7556421" cy="801767"/>
          </a:xfrm>
          <a:prstGeom prst="roundRect">
            <a:avLst>
              <a:gd name="adj" fmla="val 19096"/>
            </a:avLst>
          </a:prstGeom>
          <a:solidFill>
            <a:srgbClr val="FCF2B5"/>
          </a:solidFill>
          <a:ln/>
        </p:spPr>
      </p:sp>
      <p:pic>
        <p:nvPicPr>
          <p:cNvPr id="1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811" y="5098613"/>
            <a:ext cx="212646" cy="170021"/>
          </a:xfrm>
          <a:prstGeom prst="rect">
            <a:avLst/>
          </a:prstGeom>
        </p:spPr>
      </p:pic>
      <p:sp>
        <p:nvSpPr>
          <p:cNvPr id="17" name="Text 13"/>
          <p:cNvSpPr/>
          <p:nvPr/>
        </p:nvSpPr>
        <p:spPr>
          <a:xfrm>
            <a:off x="1346478" y="5056108"/>
            <a:ext cx="6833711" cy="4319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🍳 </a:t>
            </a:r>
            <a:r>
              <a:rPr lang="en-US" sz="1300" b="1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Бонус-факт!</a:t>
            </a:r>
            <a:r>
              <a:rPr lang="en-US" sz="1300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При такой жаре яйцо жарится на асфальте за 5 минут прямо на солнце!</a:t>
            </a:r>
            <a:endParaRPr lang="en-US" sz="1300" dirty="0"/>
          </a:p>
        </p:txBody>
      </p:sp>
      <p:sp>
        <p:nvSpPr>
          <p:cNvPr id="18" name="Text 14"/>
          <p:cNvSpPr/>
          <p:nvPr/>
        </p:nvSpPr>
        <p:spPr>
          <a:xfrm>
            <a:off x="793790" y="5958840"/>
            <a:ext cx="2232779" cy="2384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❄️ Оймякон</a:t>
            </a:r>
            <a:endParaRPr lang="en-US" sz="1750" dirty="0"/>
          </a:p>
        </p:txBody>
      </p:sp>
      <p:sp>
        <p:nvSpPr>
          <p:cNvPr id="19" name="Text 15"/>
          <p:cNvSpPr/>
          <p:nvPr/>
        </p:nvSpPr>
        <p:spPr>
          <a:xfrm>
            <a:off x="793790" y="6324838"/>
            <a:ext cx="3570684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-45 °C → -52 °C ощущается</a:t>
            </a:r>
            <a:endParaRPr lang="en-US" sz="1300" dirty="0"/>
          </a:p>
        </p:txBody>
      </p:sp>
      <p:sp>
        <p:nvSpPr>
          <p:cNvPr id="20" name="Text 16"/>
          <p:cNvSpPr/>
          <p:nvPr/>
        </p:nvSpPr>
        <p:spPr>
          <a:xfrm>
            <a:off x="4787146" y="5958840"/>
            <a:ext cx="2232779" cy="2384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🔥 Дубай</a:t>
            </a:r>
            <a:endParaRPr lang="en-US" sz="1750" dirty="0"/>
          </a:p>
        </p:txBody>
      </p:sp>
      <p:sp>
        <p:nvSpPr>
          <p:cNvPr id="21" name="Text 17"/>
          <p:cNvSpPr/>
          <p:nvPr/>
        </p:nvSpPr>
        <p:spPr>
          <a:xfrm>
            <a:off x="4787146" y="6324838"/>
            <a:ext cx="3570684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+42 °C → +47 °C ощущается</a:t>
            </a:r>
            <a:endParaRPr lang="en-US" sz="1300" dirty="0"/>
          </a:p>
        </p:txBody>
      </p:sp>
      <p:sp>
        <p:nvSpPr>
          <p:cNvPr id="22" name="Shape 18"/>
          <p:cNvSpPr/>
          <p:nvPr/>
        </p:nvSpPr>
        <p:spPr>
          <a:xfrm>
            <a:off x="793790" y="6791444"/>
            <a:ext cx="7556421" cy="593408"/>
          </a:xfrm>
          <a:prstGeom prst="roundRect">
            <a:avLst>
              <a:gd name="adj" fmla="val 25802"/>
            </a:avLst>
          </a:prstGeom>
          <a:solidFill>
            <a:srgbClr val="FFF4B3"/>
          </a:solidFill>
          <a:ln/>
        </p:spPr>
      </p:sp>
      <p:pic>
        <p:nvPicPr>
          <p:cNvPr id="2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811" y="7003971"/>
            <a:ext cx="212646" cy="170021"/>
          </a:xfrm>
          <a:prstGeom prst="rect">
            <a:avLst/>
          </a:prstGeom>
        </p:spPr>
      </p:pic>
      <p:sp>
        <p:nvSpPr>
          <p:cNvPr id="24" name="Text 19"/>
          <p:cNvSpPr/>
          <p:nvPr/>
        </p:nvSpPr>
        <p:spPr>
          <a:xfrm>
            <a:off x="1346478" y="6961465"/>
            <a:ext cx="6833711" cy="2235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Разница между Оймяконом и Дубаем — почти </a:t>
            </a:r>
            <a:r>
              <a:rPr lang="en-US" sz="1300" b="1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90 градусов!</a:t>
            </a:r>
            <a:r>
              <a:rPr lang="en-US" sz="1300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🤯</a:t>
            </a:r>
            <a:endParaRPr lang="en-US" sz="13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679371"/>
            <a:ext cx="2733675" cy="379571"/>
          </a:xfrm>
          <a:prstGeom prst="roundRect">
            <a:avLst>
              <a:gd name="adj" fmla="val 40875"/>
            </a:avLst>
          </a:prstGeom>
          <a:solidFill>
            <a:srgbClr val="FFF8CC"/>
          </a:solidFill>
          <a:ln/>
        </p:spPr>
      </p:sp>
      <p:sp>
        <p:nvSpPr>
          <p:cNvPr id="3" name="Text 1"/>
          <p:cNvSpPr/>
          <p:nvPr/>
        </p:nvSpPr>
        <p:spPr>
          <a:xfrm>
            <a:off x="922972" y="743903"/>
            <a:ext cx="2475309" cy="250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🗺️</a:t>
            </a:r>
            <a:r>
              <a:rPr lang="en-US" sz="1350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Виртуальная прогулка</a:t>
            </a:r>
            <a:endParaRPr lang="en-US" sz="1350" dirty="0"/>
          </a:p>
        </p:txBody>
      </p:sp>
      <p:sp>
        <p:nvSpPr>
          <p:cNvPr id="4" name="Text 2"/>
          <p:cNvSpPr/>
          <p:nvPr/>
        </p:nvSpPr>
        <p:spPr>
          <a:xfrm>
            <a:off x="793790" y="1140738"/>
            <a:ext cx="11184850" cy="56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А теперь — своими глазами! Google Maps</a:t>
            </a:r>
            <a:endParaRPr lang="en-US" sz="4450" dirty="0"/>
          </a:p>
        </p:txBody>
      </p:sp>
      <p:sp>
        <p:nvSpPr>
          <p:cNvPr id="5" name="Shape 3"/>
          <p:cNvSpPr/>
          <p:nvPr/>
        </p:nvSpPr>
        <p:spPr>
          <a:xfrm>
            <a:off x="793790" y="2013466"/>
            <a:ext cx="6419017" cy="2121098"/>
          </a:xfrm>
          <a:prstGeom prst="roundRect">
            <a:avLst>
              <a:gd name="adj" fmla="val 9143"/>
            </a:avLst>
          </a:prstGeom>
          <a:solidFill>
            <a:srgbClr val="FFFFFF"/>
          </a:solidFill>
          <a:ln w="30480">
            <a:solidFill>
              <a:srgbClr val="FFDA03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824270" y="2043946"/>
            <a:ext cx="6358057" cy="646390"/>
          </a:xfrm>
          <a:prstGeom prst="roundRect">
            <a:avLst>
              <a:gd name="adj" fmla="val 24345"/>
            </a:avLst>
          </a:prstGeom>
          <a:solidFill>
            <a:srgbClr val="FFDA03">
              <a:alpha val="50000"/>
            </a:srgbClr>
          </a:solidFill>
          <a:ln/>
        </p:spPr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41671" y="2201704"/>
            <a:ext cx="323136" cy="323136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1039654" y="2895005"/>
            <a:ext cx="3344823" cy="2827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Открываем Google Maps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39654" y="3300532"/>
            <a:ext cx="5927288" cy="5881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Заходим на maps.google.com на компьютере или планшете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7417475" y="2013466"/>
            <a:ext cx="6419136" cy="2121098"/>
          </a:xfrm>
          <a:prstGeom prst="roundRect">
            <a:avLst>
              <a:gd name="adj" fmla="val 9143"/>
            </a:avLst>
          </a:prstGeom>
          <a:solidFill>
            <a:srgbClr val="FFFFFF"/>
          </a:solidFill>
          <a:ln w="30480">
            <a:solidFill>
              <a:srgbClr val="FFDA03"/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7447955" y="2043946"/>
            <a:ext cx="6358176" cy="646390"/>
          </a:xfrm>
          <a:prstGeom prst="roundRect">
            <a:avLst>
              <a:gd name="adj" fmla="val 24345"/>
            </a:avLst>
          </a:prstGeom>
          <a:solidFill>
            <a:srgbClr val="FFDA03">
              <a:alpha val="50000"/>
            </a:srgbClr>
          </a:solidFill>
          <a:ln/>
        </p:spPr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65475" y="2201704"/>
            <a:ext cx="323136" cy="323136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7663339" y="2895005"/>
            <a:ext cx="3308390" cy="2827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Ищем Оймякон / Дубай</a:t>
            </a:r>
            <a:endParaRPr lang="en-US" sz="2200" dirty="0"/>
          </a:p>
        </p:txBody>
      </p:sp>
      <p:sp>
        <p:nvSpPr>
          <p:cNvPr id="14" name="Text 10"/>
          <p:cNvSpPr/>
          <p:nvPr/>
        </p:nvSpPr>
        <p:spPr>
          <a:xfrm>
            <a:off x="7663339" y="3300532"/>
            <a:ext cx="5927407" cy="294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Вводим название города в строку поиска</a:t>
            </a:r>
            <a:endParaRPr lang="en-US" sz="1650" dirty="0"/>
          </a:p>
        </p:txBody>
      </p:sp>
      <p:sp>
        <p:nvSpPr>
          <p:cNvPr id="15" name="Shape 11"/>
          <p:cNvSpPr/>
          <p:nvPr/>
        </p:nvSpPr>
        <p:spPr>
          <a:xfrm>
            <a:off x="793790" y="4339233"/>
            <a:ext cx="6419017" cy="1827014"/>
          </a:xfrm>
          <a:prstGeom prst="roundRect">
            <a:avLst>
              <a:gd name="adj" fmla="val 10615"/>
            </a:avLst>
          </a:prstGeom>
          <a:solidFill>
            <a:srgbClr val="FFFFFF"/>
          </a:solidFill>
          <a:ln w="30480">
            <a:solidFill>
              <a:srgbClr val="FFDA03"/>
            </a:solidFill>
            <a:prstDash val="solid"/>
          </a:ln>
        </p:spPr>
      </p:sp>
      <p:sp>
        <p:nvSpPr>
          <p:cNvPr id="16" name="Shape 12"/>
          <p:cNvSpPr/>
          <p:nvPr/>
        </p:nvSpPr>
        <p:spPr>
          <a:xfrm>
            <a:off x="824270" y="4369713"/>
            <a:ext cx="6358057" cy="646390"/>
          </a:xfrm>
          <a:prstGeom prst="roundRect">
            <a:avLst>
              <a:gd name="adj" fmla="val 24345"/>
            </a:avLst>
          </a:prstGeom>
          <a:solidFill>
            <a:srgbClr val="FFDA03">
              <a:alpha val="50000"/>
            </a:srgbClr>
          </a:solidFill>
          <a:ln/>
        </p:spPr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41671" y="4527471"/>
            <a:ext cx="323136" cy="323136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1039654" y="5220772"/>
            <a:ext cx="3669744" cy="2827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Тянем жёлтого человечка</a:t>
            </a:r>
            <a:endParaRPr lang="en-US" sz="2200" dirty="0"/>
          </a:p>
        </p:txBody>
      </p:sp>
      <p:sp>
        <p:nvSpPr>
          <p:cNvPr id="19" name="Text 14"/>
          <p:cNvSpPr/>
          <p:nvPr/>
        </p:nvSpPr>
        <p:spPr>
          <a:xfrm>
            <a:off x="1039654" y="5626298"/>
            <a:ext cx="5927288" cy="294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Перетаскиваем фигурку Street View на улицу города</a:t>
            </a:r>
            <a:endParaRPr lang="en-US" sz="1650" dirty="0"/>
          </a:p>
        </p:txBody>
      </p:sp>
      <p:sp>
        <p:nvSpPr>
          <p:cNvPr id="20" name="Shape 15"/>
          <p:cNvSpPr/>
          <p:nvPr/>
        </p:nvSpPr>
        <p:spPr>
          <a:xfrm>
            <a:off x="7417475" y="4339233"/>
            <a:ext cx="6419136" cy="1827014"/>
          </a:xfrm>
          <a:prstGeom prst="roundRect">
            <a:avLst>
              <a:gd name="adj" fmla="val 10615"/>
            </a:avLst>
          </a:prstGeom>
          <a:solidFill>
            <a:srgbClr val="FFFFFF"/>
          </a:solidFill>
          <a:ln w="30480">
            <a:solidFill>
              <a:srgbClr val="FFDA03"/>
            </a:solidFill>
            <a:prstDash val="solid"/>
          </a:ln>
        </p:spPr>
      </p:sp>
      <p:sp>
        <p:nvSpPr>
          <p:cNvPr id="21" name="Shape 16"/>
          <p:cNvSpPr/>
          <p:nvPr/>
        </p:nvSpPr>
        <p:spPr>
          <a:xfrm>
            <a:off x="7447955" y="4369713"/>
            <a:ext cx="6358176" cy="646390"/>
          </a:xfrm>
          <a:prstGeom prst="roundRect">
            <a:avLst>
              <a:gd name="adj" fmla="val 24345"/>
            </a:avLst>
          </a:prstGeom>
          <a:solidFill>
            <a:srgbClr val="FFDA03">
              <a:alpha val="50000"/>
            </a:srgbClr>
          </a:solidFill>
          <a:ln/>
        </p:spPr>
      </p:sp>
      <p:pic>
        <p:nvPicPr>
          <p:cNvPr id="22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65475" y="4527471"/>
            <a:ext cx="323136" cy="323136"/>
          </a:xfrm>
          <a:prstGeom prst="rect">
            <a:avLst/>
          </a:prstGeom>
        </p:spPr>
      </p:pic>
      <p:sp>
        <p:nvSpPr>
          <p:cNvPr id="23" name="Text 17"/>
          <p:cNvSpPr/>
          <p:nvPr/>
        </p:nvSpPr>
        <p:spPr>
          <a:xfrm>
            <a:off x="7663339" y="5220772"/>
            <a:ext cx="3146941" cy="2827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Смотрим и наблюдаем</a:t>
            </a:r>
            <a:endParaRPr lang="en-US" sz="2200" dirty="0"/>
          </a:p>
        </p:txBody>
      </p:sp>
      <p:sp>
        <p:nvSpPr>
          <p:cNvPr id="24" name="Text 18"/>
          <p:cNvSpPr/>
          <p:nvPr/>
        </p:nvSpPr>
        <p:spPr>
          <a:xfrm>
            <a:off x="7663339" y="5626298"/>
            <a:ext cx="5927407" cy="294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Что носят люди? Есть ли снег? Как выглядят дома?</a:t>
            </a:r>
            <a:endParaRPr lang="en-US" sz="1650" dirty="0"/>
          </a:p>
        </p:txBody>
      </p:sp>
      <p:sp>
        <p:nvSpPr>
          <p:cNvPr id="25" name="Shape 19"/>
          <p:cNvSpPr/>
          <p:nvPr/>
        </p:nvSpPr>
        <p:spPr>
          <a:xfrm>
            <a:off x="793790" y="6396514"/>
            <a:ext cx="13042821" cy="1153716"/>
          </a:xfrm>
          <a:prstGeom prst="roundRect">
            <a:avLst>
              <a:gd name="adj" fmla="val 16810"/>
            </a:avLst>
          </a:prstGeom>
          <a:solidFill>
            <a:srgbClr val="D9D9D9"/>
          </a:solidFill>
          <a:ln/>
        </p:spPr>
      </p:sp>
      <p:pic>
        <p:nvPicPr>
          <p:cNvPr id="26" name="Image 4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9174" y="6675358"/>
            <a:ext cx="269319" cy="215384"/>
          </a:xfrm>
          <a:prstGeom prst="rect">
            <a:avLst/>
          </a:prstGeom>
        </p:spPr>
      </p:pic>
      <p:sp>
        <p:nvSpPr>
          <p:cNvPr id="27" name="Text 20"/>
          <p:cNvSpPr/>
          <p:nvPr/>
        </p:nvSpPr>
        <p:spPr>
          <a:xfrm>
            <a:off x="1493877" y="6654998"/>
            <a:ext cx="12127349" cy="603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💬 </a:t>
            </a:r>
            <a:r>
              <a:rPr lang="en-US" sz="1650" b="1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Вопрос для обсуждения:</a:t>
            </a:r>
            <a:r>
              <a:rPr lang="en-US" sz="1650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Что ты чувствуешь, стоя виртуально в Долине Смерти? А в Оймяконе? Что бы ты надел на прогулку?</a:t>
            </a:r>
            <a:endParaRPr lang="en-US" sz="1650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E9E0C2A4-9724-410A-8B06-2E5D797D3898}"/>
              </a:ext>
            </a:extLst>
          </p:cNvPr>
          <p:cNvSpPr/>
          <p:nvPr/>
        </p:nvSpPr>
        <p:spPr>
          <a:xfrm>
            <a:off x="12521045" y="7720445"/>
            <a:ext cx="2015837" cy="426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682585"/>
            <a:ext cx="1705094" cy="283845"/>
          </a:xfrm>
          <a:prstGeom prst="roundRect">
            <a:avLst>
              <a:gd name="adj" fmla="val 43153"/>
            </a:avLst>
          </a:prstGeom>
          <a:solidFill>
            <a:srgbClr val="FFF8CC"/>
          </a:solidFill>
          <a:ln/>
        </p:spPr>
      </p:sp>
      <p:sp>
        <p:nvSpPr>
          <p:cNvPr id="3" name="Text 1"/>
          <p:cNvSpPr/>
          <p:nvPr/>
        </p:nvSpPr>
        <p:spPr>
          <a:xfrm>
            <a:off x="895826" y="733544"/>
            <a:ext cx="1501021" cy="1819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🏆</a:t>
            </a:r>
            <a:r>
              <a:rPr lang="en-US" sz="1050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Проверка знаний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793790" y="1017389"/>
            <a:ext cx="4577834" cy="446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3500" b="1" dirty="0">
                <a:solidFill>
                  <a:srgbClr val="000000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Игра «Собери карту»</a:t>
            </a:r>
            <a:endParaRPr lang="en-US" sz="3500" dirty="0"/>
          </a:p>
        </p:txBody>
      </p:sp>
      <p:sp>
        <p:nvSpPr>
          <p:cNvPr id="5" name="Text 3"/>
          <p:cNvSpPr/>
          <p:nvPr/>
        </p:nvSpPr>
        <p:spPr>
          <a:xfrm>
            <a:off x="793790" y="1782842"/>
            <a:ext cx="3523178" cy="2232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Задание 1 — Соедини стрелками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793790" y="2149554"/>
            <a:ext cx="4295180" cy="1589723"/>
          </a:xfrm>
          <a:prstGeom prst="roundRect">
            <a:avLst>
              <a:gd name="adj" fmla="val 9631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971550" y="2241233"/>
            <a:ext cx="1796058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b="1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Погода</a:t>
            </a:r>
            <a:endParaRPr lang="en-US" sz="1300" dirty="0"/>
          </a:p>
        </p:txBody>
      </p:sp>
      <p:sp>
        <p:nvSpPr>
          <p:cNvPr id="8" name="Text 6"/>
          <p:cNvSpPr/>
          <p:nvPr/>
        </p:nvSpPr>
        <p:spPr>
          <a:xfrm>
            <a:off x="3115270" y="2241233"/>
            <a:ext cx="1796058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b="1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Город</a:t>
            </a:r>
            <a:endParaRPr lang="en-US" sz="1300" dirty="0"/>
          </a:p>
        </p:txBody>
      </p:sp>
      <p:sp>
        <p:nvSpPr>
          <p:cNvPr id="9" name="Text 7"/>
          <p:cNvSpPr/>
          <p:nvPr/>
        </p:nvSpPr>
        <p:spPr>
          <a:xfrm>
            <a:off x="971550" y="2625328"/>
            <a:ext cx="1796058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-45 °C, ночь</a:t>
            </a:r>
            <a:endParaRPr lang="en-US" sz="1300" dirty="0"/>
          </a:p>
        </p:txBody>
      </p:sp>
      <p:sp>
        <p:nvSpPr>
          <p:cNvPr id="10" name="Text 8"/>
          <p:cNvSpPr/>
          <p:nvPr/>
        </p:nvSpPr>
        <p:spPr>
          <a:xfrm>
            <a:off x="3115270" y="2625328"/>
            <a:ext cx="1796058" cy="2235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Оймякон </a:t>
            </a:r>
            <a:r>
              <a:rPr lang="en-US" sz="1300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❄️</a:t>
            </a:r>
            <a:endParaRPr lang="en-US" sz="1300" dirty="0"/>
          </a:p>
        </p:txBody>
      </p:sp>
      <p:sp>
        <p:nvSpPr>
          <p:cNvPr id="11" name="Text 9"/>
          <p:cNvSpPr/>
          <p:nvPr/>
        </p:nvSpPr>
        <p:spPr>
          <a:xfrm>
            <a:off x="971550" y="3024664"/>
            <a:ext cx="1796058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+42 °C, день</a:t>
            </a:r>
            <a:endParaRPr lang="en-US" sz="1300" dirty="0"/>
          </a:p>
        </p:txBody>
      </p:sp>
      <p:sp>
        <p:nvSpPr>
          <p:cNvPr id="12" name="Text 10"/>
          <p:cNvSpPr/>
          <p:nvPr/>
        </p:nvSpPr>
        <p:spPr>
          <a:xfrm>
            <a:off x="3115270" y="3024664"/>
            <a:ext cx="1796058" cy="2235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Дубай </a:t>
            </a:r>
            <a:r>
              <a:rPr lang="en-US" sz="1300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🐪</a:t>
            </a:r>
            <a:endParaRPr lang="en-US" sz="1300" dirty="0"/>
          </a:p>
        </p:txBody>
      </p:sp>
      <p:sp>
        <p:nvSpPr>
          <p:cNvPr id="13" name="Text 11"/>
          <p:cNvSpPr/>
          <p:nvPr/>
        </p:nvSpPr>
        <p:spPr>
          <a:xfrm>
            <a:off x="971550" y="3423999"/>
            <a:ext cx="1796058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+18 °C, туман</a:t>
            </a:r>
            <a:endParaRPr lang="en-US" sz="1300" dirty="0"/>
          </a:p>
        </p:txBody>
      </p:sp>
      <p:sp>
        <p:nvSpPr>
          <p:cNvPr id="14" name="Text 12"/>
          <p:cNvSpPr/>
          <p:nvPr/>
        </p:nvSpPr>
        <p:spPr>
          <a:xfrm>
            <a:off x="3115270" y="3423999"/>
            <a:ext cx="1796058" cy="2235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Лондон </a:t>
            </a:r>
            <a:r>
              <a:rPr lang="en-US" sz="1300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☔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5511641" y="1782842"/>
            <a:ext cx="3011329" cy="2232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Задание 2 — Найди лишнее</a:t>
            </a:r>
            <a:endParaRPr lang="en-US" sz="1750" dirty="0"/>
          </a:p>
        </p:txBody>
      </p:sp>
      <p:sp>
        <p:nvSpPr>
          <p:cNvPr id="16" name="Text 14"/>
          <p:cNvSpPr/>
          <p:nvPr/>
        </p:nvSpPr>
        <p:spPr>
          <a:xfrm>
            <a:off x="5511641" y="2133600"/>
            <a:ext cx="4295180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Что лишнее в этом ряду?</a:t>
            </a:r>
            <a:endParaRPr lang="en-US" sz="1300" dirty="0"/>
          </a:p>
        </p:txBody>
      </p:sp>
      <p:sp>
        <p:nvSpPr>
          <p:cNvPr id="17" name="Shape 15"/>
          <p:cNvSpPr/>
          <p:nvPr/>
        </p:nvSpPr>
        <p:spPr>
          <a:xfrm>
            <a:off x="5511641" y="2485430"/>
            <a:ext cx="4295180" cy="593765"/>
          </a:xfrm>
          <a:prstGeom prst="roundRect">
            <a:avLst>
              <a:gd name="adj" fmla="val 25786"/>
            </a:avLst>
          </a:prstGeom>
          <a:solidFill>
            <a:srgbClr val="FFDA03">
              <a:alpha val="50000"/>
            </a:srgbClr>
          </a:solidFill>
          <a:ln w="7620">
            <a:solidFill>
              <a:srgbClr val="E5C000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5689283" y="2663071"/>
            <a:ext cx="2232779" cy="2384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Москва ❄️</a:t>
            </a:r>
            <a:endParaRPr lang="en-US" sz="1750" dirty="0"/>
          </a:p>
        </p:txBody>
      </p:sp>
      <p:sp>
        <p:nvSpPr>
          <p:cNvPr id="19" name="Shape 17"/>
          <p:cNvSpPr/>
          <p:nvPr/>
        </p:nvSpPr>
        <p:spPr>
          <a:xfrm>
            <a:off x="5511641" y="3206710"/>
            <a:ext cx="4295180" cy="593765"/>
          </a:xfrm>
          <a:prstGeom prst="roundRect">
            <a:avLst>
              <a:gd name="adj" fmla="val 25786"/>
            </a:avLst>
          </a:prstGeom>
          <a:solidFill>
            <a:srgbClr val="FFDA03">
              <a:alpha val="50000"/>
            </a:srgbClr>
          </a:solidFill>
          <a:ln w="7620">
            <a:solidFill>
              <a:srgbClr val="E5C000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5689283" y="3384352"/>
            <a:ext cx="2232779" cy="2384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Оймякон ❄️</a:t>
            </a:r>
            <a:endParaRPr lang="en-US" sz="1750" dirty="0"/>
          </a:p>
        </p:txBody>
      </p:sp>
      <p:sp>
        <p:nvSpPr>
          <p:cNvPr id="21" name="Shape 19"/>
          <p:cNvSpPr/>
          <p:nvPr/>
        </p:nvSpPr>
        <p:spPr>
          <a:xfrm>
            <a:off x="5511641" y="3927991"/>
            <a:ext cx="4295180" cy="593765"/>
          </a:xfrm>
          <a:prstGeom prst="roundRect">
            <a:avLst>
              <a:gd name="adj" fmla="val 25786"/>
            </a:avLst>
          </a:prstGeom>
          <a:solidFill>
            <a:srgbClr val="FFDA03">
              <a:alpha val="50000"/>
            </a:srgbClr>
          </a:solidFill>
          <a:ln w="7620">
            <a:solidFill>
              <a:srgbClr val="E5C000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5689283" y="4105632"/>
            <a:ext cx="2232779" cy="2384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Рио ☀️</a:t>
            </a:r>
            <a:endParaRPr lang="en-US" sz="1750" dirty="0"/>
          </a:p>
        </p:txBody>
      </p:sp>
      <p:sp>
        <p:nvSpPr>
          <p:cNvPr id="23" name="Shape 21"/>
          <p:cNvSpPr/>
          <p:nvPr/>
        </p:nvSpPr>
        <p:spPr>
          <a:xfrm>
            <a:off x="5511641" y="4649272"/>
            <a:ext cx="4295180" cy="593765"/>
          </a:xfrm>
          <a:prstGeom prst="roundRect">
            <a:avLst>
              <a:gd name="adj" fmla="val 25786"/>
            </a:avLst>
          </a:prstGeom>
          <a:solidFill>
            <a:srgbClr val="FFDA03">
              <a:alpha val="50000"/>
            </a:srgbClr>
          </a:solidFill>
          <a:ln w="7620">
            <a:solidFill>
              <a:srgbClr val="E5C000"/>
            </a:solidFill>
            <a:prstDash val="solid"/>
          </a:ln>
        </p:spPr>
      </p:sp>
      <p:sp>
        <p:nvSpPr>
          <p:cNvPr id="24" name="Text 22"/>
          <p:cNvSpPr/>
          <p:nvPr/>
        </p:nvSpPr>
        <p:spPr>
          <a:xfrm>
            <a:off x="5689283" y="4826913"/>
            <a:ext cx="2232779" cy="2384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Дели ☀️</a:t>
            </a:r>
            <a:endParaRPr lang="en-US" sz="1750" dirty="0"/>
          </a:p>
        </p:txBody>
      </p:sp>
      <p:sp>
        <p:nvSpPr>
          <p:cNvPr id="25" name="Shape 23"/>
          <p:cNvSpPr/>
          <p:nvPr/>
        </p:nvSpPr>
        <p:spPr>
          <a:xfrm>
            <a:off x="5511641" y="5386507"/>
            <a:ext cx="4295180" cy="786527"/>
          </a:xfrm>
          <a:prstGeom prst="roundRect">
            <a:avLst>
              <a:gd name="adj" fmla="val 19466"/>
            </a:avLst>
          </a:prstGeom>
          <a:solidFill>
            <a:srgbClr val="B6FCB8"/>
          </a:solidFill>
          <a:ln/>
        </p:spPr>
      </p:sp>
      <p:pic>
        <p:nvPicPr>
          <p:cNvPr id="2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662" y="5599033"/>
            <a:ext cx="212646" cy="170021"/>
          </a:xfrm>
          <a:prstGeom prst="rect">
            <a:avLst/>
          </a:prstGeom>
        </p:spPr>
      </p:pic>
      <p:sp>
        <p:nvSpPr>
          <p:cNvPr id="27" name="Text 24"/>
          <p:cNvSpPr/>
          <p:nvPr/>
        </p:nvSpPr>
        <p:spPr>
          <a:xfrm>
            <a:off x="6064329" y="5556528"/>
            <a:ext cx="3572470" cy="4167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Лишний — </a:t>
            </a:r>
            <a:r>
              <a:rPr lang="en-US" sz="1300" b="1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Рио</a:t>
            </a:r>
            <a:r>
              <a:rPr lang="en-US" sz="1300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: там другое полушарие, сейчас зима!</a:t>
            </a:r>
            <a:endParaRPr lang="en-US" sz="1300" dirty="0"/>
          </a:p>
        </p:txBody>
      </p:sp>
      <p:sp>
        <p:nvSpPr>
          <p:cNvPr id="28" name="Text 25"/>
          <p:cNvSpPr/>
          <p:nvPr/>
        </p:nvSpPr>
        <p:spPr>
          <a:xfrm>
            <a:off x="10229493" y="1782842"/>
            <a:ext cx="3216950" cy="2232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Задание 3 — Правда или нет?</a:t>
            </a:r>
            <a:endParaRPr lang="en-US" sz="1750" dirty="0"/>
          </a:p>
        </p:txBody>
      </p:sp>
      <p:sp>
        <p:nvSpPr>
          <p:cNvPr id="29" name="Text 26"/>
          <p:cNvSpPr/>
          <p:nvPr/>
        </p:nvSpPr>
        <p:spPr>
          <a:xfrm>
            <a:off x="10484644" y="2149554"/>
            <a:ext cx="3367088" cy="4167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«В Сиднее сейчас +12 °C, а в Москве +20 °C. Так бывает?»</a:t>
            </a:r>
            <a:endParaRPr lang="en-US" sz="1300" dirty="0"/>
          </a:p>
        </p:txBody>
      </p:sp>
      <p:sp>
        <p:nvSpPr>
          <p:cNvPr id="30" name="Shape 27"/>
          <p:cNvSpPr/>
          <p:nvPr/>
        </p:nvSpPr>
        <p:spPr>
          <a:xfrm>
            <a:off x="10229493" y="2149554"/>
            <a:ext cx="22860" cy="416719"/>
          </a:xfrm>
          <a:prstGeom prst="rect">
            <a:avLst/>
          </a:prstGeom>
          <a:solidFill>
            <a:srgbClr val="FFDA03"/>
          </a:solidFill>
          <a:ln/>
        </p:spPr>
      </p:sp>
      <p:sp>
        <p:nvSpPr>
          <p:cNvPr id="31" name="Shape 28"/>
          <p:cNvSpPr/>
          <p:nvPr/>
        </p:nvSpPr>
        <p:spPr>
          <a:xfrm>
            <a:off x="10229493" y="2709743"/>
            <a:ext cx="3622238" cy="1010126"/>
          </a:xfrm>
          <a:prstGeom prst="roundRect">
            <a:avLst>
              <a:gd name="adj" fmla="val 15157"/>
            </a:avLst>
          </a:prstGeom>
          <a:solidFill>
            <a:srgbClr val="B6FCB8"/>
          </a:solidFill>
          <a:ln/>
        </p:spPr>
      </p:sp>
      <p:pic>
        <p:nvPicPr>
          <p:cNvPr id="32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9514" y="2922270"/>
            <a:ext cx="212646" cy="170021"/>
          </a:xfrm>
          <a:prstGeom prst="rect">
            <a:avLst/>
          </a:prstGeom>
        </p:spPr>
      </p:pic>
      <p:sp>
        <p:nvSpPr>
          <p:cNvPr id="33" name="Text 29"/>
          <p:cNvSpPr/>
          <p:nvPr/>
        </p:nvSpPr>
        <p:spPr>
          <a:xfrm>
            <a:off x="10782181" y="2879765"/>
            <a:ext cx="2899529" cy="6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✅ </a:t>
            </a:r>
            <a:r>
              <a:rPr lang="en-US" sz="1300" b="1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ДА!</a:t>
            </a:r>
            <a:r>
              <a:rPr lang="en-US" sz="1300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Так бывает! Сидней и Москва — разные полушария Земли. Когда у нас лето — там зима!</a:t>
            </a:r>
            <a:endParaRPr lang="en-US" sz="1300" dirty="0"/>
          </a:p>
        </p:txBody>
      </p:sp>
      <p:sp>
        <p:nvSpPr>
          <p:cNvPr id="34" name="Shape 30"/>
          <p:cNvSpPr/>
          <p:nvPr/>
        </p:nvSpPr>
        <p:spPr>
          <a:xfrm>
            <a:off x="793790" y="6459974"/>
            <a:ext cx="4262557" cy="1086922"/>
          </a:xfrm>
          <a:prstGeom prst="roundRect">
            <a:avLst>
              <a:gd name="adj" fmla="val 14086"/>
            </a:avLst>
          </a:prstGeom>
          <a:solidFill>
            <a:srgbClr val="FFDA03">
              <a:alpha val="50000"/>
            </a:srgbClr>
          </a:solidFill>
          <a:ln w="7620">
            <a:solidFill>
              <a:srgbClr val="E5C000"/>
            </a:solidFill>
            <a:prstDash val="solid"/>
          </a:ln>
        </p:spPr>
      </p:sp>
      <p:sp>
        <p:nvSpPr>
          <p:cNvPr id="35" name="Text 31"/>
          <p:cNvSpPr/>
          <p:nvPr/>
        </p:nvSpPr>
        <p:spPr>
          <a:xfrm>
            <a:off x="971431" y="6637615"/>
            <a:ext cx="2232779" cy="2384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🥇 Мастер времени</a:t>
            </a:r>
            <a:endParaRPr lang="en-US" sz="1750" dirty="0"/>
          </a:p>
        </p:txBody>
      </p:sp>
      <p:sp>
        <p:nvSpPr>
          <p:cNvPr id="36" name="Text 32"/>
          <p:cNvSpPr/>
          <p:nvPr/>
        </p:nvSpPr>
        <p:spPr>
          <a:xfrm>
            <a:off x="971431" y="6952536"/>
            <a:ext cx="3907274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Правильно определил время суток в Сиднее</a:t>
            </a:r>
            <a:endParaRPr lang="en-US" sz="1300" dirty="0"/>
          </a:p>
        </p:txBody>
      </p:sp>
      <p:sp>
        <p:nvSpPr>
          <p:cNvPr id="37" name="Shape 33"/>
          <p:cNvSpPr/>
          <p:nvPr/>
        </p:nvSpPr>
        <p:spPr>
          <a:xfrm>
            <a:off x="5183862" y="6459974"/>
            <a:ext cx="4262557" cy="1086922"/>
          </a:xfrm>
          <a:prstGeom prst="roundRect">
            <a:avLst>
              <a:gd name="adj" fmla="val 14086"/>
            </a:avLst>
          </a:prstGeom>
          <a:solidFill>
            <a:srgbClr val="FFDA03">
              <a:alpha val="50000"/>
            </a:srgbClr>
          </a:solidFill>
          <a:ln w="7620">
            <a:solidFill>
              <a:srgbClr val="E5C000"/>
            </a:solidFill>
            <a:prstDash val="solid"/>
          </a:ln>
        </p:spPr>
      </p:sp>
      <p:sp>
        <p:nvSpPr>
          <p:cNvPr id="38" name="Text 34"/>
          <p:cNvSpPr/>
          <p:nvPr/>
        </p:nvSpPr>
        <p:spPr>
          <a:xfrm>
            <a:off x="5361503" y="6637615"/>
            <a:ext cx="2852261" cy="2384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🥇 Метеоролог-спасатель</a:t>
            </a:r>
            <a:endParaRPr lang="en-US" sz="1750" dirty="0"/>
          </a:p>
        </p:txBody>
      </p:sp>
      <p:sp>
        <p:nvSpPr>
          <p:cNvPr id="39" name="Text 35"/>
          <p:cNvSpPr/>
          <p:nvPr/>
        </p:nvSpPr>
        <p:spPr>
          <a:xfrm>
            <a:off x="5361503" y="6952536"/>
            <a:ext cx="3907274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Заполнил все 8 городов в бортовом журнале</a:t>
            </a:r>
            <a:endParaRPr lang="en-US" sz="1300" dirty="0"/>
          </a:p>
        </p:txBody>
      </p:sp>
      <p:sp>
        <p:nvSpPr>
          <p:cNvPr id="40" name="Shape 36"/>
          <p:cNvSpPr/>
          <p:nvPr/>
        </p:nvSpPr>
        <p:spPr>
          <a:xfrm>
            <a:off x="9573935" y="6459974"/>
            <a:ext cx="4262557" cy="1086922"/>
          </a:xfrm>
          <a:prstGeom prst="roundRect">
            <a:avLst>
              <a:gd name="adj" fmla="val 14086"/>
            </a:avLst>
          </a:prstGeom>
          <a:solidFill>
            <a:srgbClr val="FFDA03">
              <a:alpha val="50000"/>
            </a:srgbClr>
          </a:solidFill>
          <a:ln w="7620">
            <a:solidFill>
              <a:srgbClr val="E5C000"/>
            </a:solidFill>
            <a:prstDash val="solid"/>
          </a:ln>
        </p:spPr>
      </p:sp>
      <p:sp>
        <p:nvSpPr>
          <p:cNvPr id="41" name="Text 37"/>
          <p:cNvSpPr/>
          <p:nvPr/>
        </p:nvSpPr>
        <p:spPr>
          <a:xfrm>
            <a:off x="9751576" y="6637615"/>
            <a:ext cx="2232779" cy="2384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🥇 Путешественник</a:t>
            </a:r>
            <a:endParaRPr lang="en-US" sz="1750" dirty="0"/>
          </a:p>
        </p:txBody>
      </p:sp>
      <p:sp>
        <p:nvSpPr>
          <p:cNvPr id="42" name="Text 38"/>
          <p:cNvSpPr/>
          <p:nvPr/>
        </p:nvSpPr>
        <p:spPr>
          <a:xfrm>
            <a:off x="9751576" y="6952536"/>
            <a:ext cx="3907274" cy="4167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Нашёл два собственных города и исследовал их</a:t>
            </a:r>
            <a:endParaRPr lang="en-US" sz="1300" dirty="0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F344A586-7065-4F08-8D06-7B831AA09CE0}"/>
              </a:ext>
            </a:extLst>
          </p:cNvPr>
          <p:cNvSpPr/>
          <p:nvPr/>
        </p:nvSpPr>
        <p:spPr>
          <a:xfrm>
            <a:off x="12521045" y="7720445"/>
            <a:ext cx="2015837" cy="426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805</Words>
  <Application>Microsoft Office PowerPoint</Application>
  <PresentationFormat>Произвольный</PresentationFormat>
  <Paragraphs>150</Paragraphs>
  <Slides>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Overpass</vt:lpstr>
      <vt:lpstr>Calibri</vt:lpstr>
      <vt:lpstr>Overpass Bold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Ирина А. Шейкина</dc:creator>
  <cp:lastModifiedBy>Ирина А. Шейкина</cp:lastModifiedBy>
  <cp:revision>2</cp:revision>
  <dcterms:created xsi:type="dcterms:W3CDTF">2026-04-28T09:18:05Z</dcterms:created>
  <dcterms:modified xsi:type="dcterms:W3CDTF">2026-04-28T09:23:05Z</dcterms:modified>
</cp:coreProperties>
</file>