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260" r:id="rId4"/>
    <p:sldId id="262" r:id="rId5"/>
    <p:sldId id="261" r:id="rId6"/>
    <p:sldId id="263" r:id="rId7"/>
    <p:sldId id="27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5" r:id="rId32"/>
    <p:sldId id="292" r:id="rId33"/>
    <p:sldId id="293" r:id="rId34"/>
    <p:sldId id="296" r:id="rId35"/>
    <p:sldId id="273" r:id="rId36"/>
    <p:sldId id="257" r:id="rId37"/>
    <p:sldId id="298" r:id="rId38"/>
    <p:sldId id="276" r:id="rId39"/>
    <p:sldId id="258" r:id="rId40"/>
    <p:sldId id="274" r:id="rId41"/>
    <p:sldId id="297" r:id="rId4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8" y="-6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205" y="918845"/>
            <a:ext cx="10942955" cy="1360805"/>
          </a:xfrm>
        </p:spPr>
        <p:txBody>
          <a:bodyPr/>
          <a:lstStyle/>
          <a:p>
            <a:r>
              <a:rPr lang="en-US" altLang="en-US"/>
              <a:t>Пропедевтика</a:t>
            </a:r>
            <a:r>
              <a:rPr lang="en-US" altLang="ru-RU"/>
              <a:t> </a:t>
            </a:r>
            <a:r>
              <a:rPr lang="en-US" altLang="en-US"/>
              <a:t>подготовки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 </a:t>
            </a:r>
            <a:br>
              <a:rPr lang="en-US" altLang="ru-RU"/>
            </a:b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учащихся</a:t>
            </a:r>
            <a:r>
              <a:rPr lang="en-US" altLang="ru-RU"/>
              <a:t> </a:t>
            </a:r>
            <a:r>
              <a:rPr lang="en-US" altLang="en-US"/>
              <a:t>начальных</a:t>
            </a:r>
            <a:r>
              <a:rPr lang="en-US" altLang="ru-RU"/>
              <a:t> </a:t>
            </a:r>
            <a:r>
              <a:rPr lang="en-US" altLang="en-US"/>
              <a:t>классов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745" y="2422525"/>
            <a:ext cx="10949305" cy="4034790"/>
          </a:xfrm>
        </p:spPr>
        <p:txBody>
          <a:bodyPr/>
          <a:lstStyle/>
          <a:p>
            <a:r>
              <a:rPr lang="ru-RU" altLang="en-US"/>
              <a:t>«Части речи»</a:t>
            </a:r>
          </a:p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733925" y="4862830"/>
            <a:ext cx="7144385" cy="14789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u="sng">
                <a:latin typeface="Times New Roman" panose="02020603050405020304"/>
                <a:ea typeface="SimSun" panose="02010600030101010101" pitchFamily="2" charset="-122"/>
              </a:rPr>
              <a:t>Выполнила</a:t>
            </a:r>
            <a:r>
              <a:rPr lang="en-US" altLang="zh-CN" sz="2400" b="0">
                <a:latin typeface="Times New Roman" panose="02020603050405020304"/>
                <a:ea typeface="SimSun" panose="02010600030101010101" pitchFamily="2" charset="-122"/>
              </a:rPr>
              <a:t>: 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>
                <a:latin typeface="Times New Roman" panose="02020603050405020304"/>
                <a:ea typeface="SimSun" panose="02010600030101010101" pitchFamily="2" charset="-122"/>
              </a:rPr>
              <a:t>учитель начальных классов МБОУ «Гимназия №7»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>
                <a:latin typeface="Times New Roman" panose="02020603050405020304"/>
                <a:ea typeface="SimSun" panose="02010600030101010101" pitchFamily="2" charset="-122"/>
              </a:rPr>
              <a:t>Павлова Светлана Константиновна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846455" y="874395"/>
            <a:ext cx="10126345" cy="5253355"/>
          </a:xfrm>
        </p:spPr>
        <p:txBody>
          <a:bodyPr/>
          <a:lstStyle/>
          <a:p>
            <a:pPr marL="0" indent="0">
              <a:buNone/>
            </a:pPr>
            <a:r>
              <a:rPr lang="ru-RU" altLang="en-US"/>
              <a:t>2.  </a:t>
            </a:r>
            <a:r>
              <a:rPr lang="en-US" altLang="en-US" b="1"/>
              <a:t>Подчеркнуть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, </a:t>
            </a:r>
            <a:r>
              <a:rPr lang="en-US" altLang="en-US" b="1"/>
              <a:t>обозначающие</a:t>
            </a:r>
            <a:r>
              <a:rPr lang="en-US" altLang="ru-RU" b="1"/>
              <a:t> </a:t>
            </a:r>
            <a:r>
              <a:rPr lang="en-US" altLang="en-US" b="1"/>
              <a:t>названия</a:t>
            </a:r>
            <a:r>
              <a:rPr lang="en-US" altLang="ru-RU" b="1"/>
              <a:t> </a:t>
            </a:r>
            <a:r>
              <a:rPr lang="en-US" altLang="en-US" b="1"/>
              <a:t>предметов</a:t>
            </a:r>
            <a:r>
              <a:rPr lang="en-US" altLang="ru-RU" b="1"/>
              <a:t> </a:t>
            </a:r>
            <a:r>
              <a:rPr lang="en-US" altLang="ru-RU"/>
              <a:t>(</a:t>
            </a:r>
            <a:r>
              <a:rPr lang="en-US" altLang="en-US"/>
              <a:t>средний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</a:t>
            </a:r>
          </a:p>
          <a:p>
            <a:pPr marL="0" indent="0">
              <a:buNone/>
            </a:pPr>
            <a:r>
              <a:rPr lang="en-US" altLang="ru-RU"/>
              <a:t>     </a:t>
            </a:r>
            <a:r>
              <a:rPr lang="en-US" altLang="ru-RU" sz="2800"/>
              <a:t>- </a:t>
            </a:r>
            <a:r>
              <a:rPr lang="en-US" altLang="en-US" sz="2800"/>
              <a:t>правильный</a:t>
            </a:r>
            <a:r>
              <a:rPr lang="en-US" altLang="ru-RU" sz="2800"/>
              <a:t> </a:t>
            </a:r>
            <a:r>
              <a:rPr lang="en-US" altLang="en-US" sz="2800"/>
              <a:t>ответ</a:t>
            </a:r>
            <a:r>
              <a:rPr lang="en-US" altLang="ru-RU" sz="2800"/>
              <a:t> (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небе</a:t>
            </a:r>
            <a:r>
              <a:rPr lang="en-US" altLang="ru-RU" sz="2800"/>
              <a:t>, </a:t>
            </a:r>
            <a:r>
              <a:rPr lang="en-US" altLang="en-US" sz="2800"/>
              <a:t>гром</a:t>
            </a:r>
            <a:r>
              <a:rPr lang="en-US" altLang="ru-RU" sz="2800"/>
              <a:t>, </a:t>
            </a:r>
            <a:r>
              <a:rPr lang="en-US" altLang="en-US" sz="2800"/>
              <a:t>гроза</a:t>
            </a:r>
            <a:r>
              <a:rPr lang="en-US" altLang="ru-RU" sz="2800"/>
              <a:t>, </a:t>
            </a:r>
            <a:r>
              <a:rPr lang="en-US" altLang="en-US" sz="2800"/>
              <a:t>глаза</a:t>
            </a:r>
            <a:r>
              <a:rPr lang="en-US" altLang="ru-RU" sz="2800"/>
              <a:t>, </a:t>
            </a:r>
            <a:r>
              <a:rPr lang="en-US" altLang="en-US" sz="2800"/>
              <a:t>дождь</a:t>
            </a:r>
            <a:r>
              <a:rPr lang="en-US" altLang="ru-RU" sz="2800"/>
              <a:t>, </a:t>
            </a:r>
            <a:r>
              <a:rPr lang="en-US" altLang="en-US" sz="2800"/>
              <a:t>трава</a:t>
            </a:r>
            <a:r>
              <a:rPr lang="en-US" altLang="ru-RU" sz="2800"/>
              <a:t>,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небе</a:t>
            </a:r>
            <a:r>
              <a:rPr lang="en-US" altLang="ru-RU" sz="2800"/>
              <a:t>, </a:t>
            </a:r>
            <a:r>
              <a:rPr lang="en-US" altLang="en-US" sz="2800"/>
              <a:t>радуга</a:t>
            </a:r>
            <a:r>
              <a:rPr lang="en-US" altLang="ru-RU" sz="2800"/>
              <a:t>)</a:t>
            </a:r>
          </a:p>
          <a:p>
            <a:pPr marL="0" indent="0">
              <a:buNone/>
            </a:pPr>
            <a:endParaRPr lang="en-US" altLang="ru-RU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небе</a:t>
            </a:r>
            <a:r>
              <a:rPr lang="en-US" altLang="ru-RU"/>
              <a:t> </a:t>
            </a:r>
            <a:r>
              <a:rPr lang="en-US" altLang="en-US"/>
              <a:t>гром</a:t>
            </a:r>
            <a:r>
              <a:rPr lang="en-US" altLang="ru-RU"/>
              <a:t>, </a:t>
            </a:r>
            <a:r>
              <a:rPr lang="en-US" altLang="en-US"/>
              <a:t>гроза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ru-RU" altLang="en-US"/>
              <a:t>   </a:t>
            </a:r>
            <a:r>
              <a:rPr lang="en-US" altLang="en-US"/>
              <a:t>Закрываем</a:t>
            </a:r>
            <a:r>
              <a:rPr lang="en-US" altLang="ru-RU"/>
              <a:t> </a:t>
            </a:r>
            <a:r>
              <a:rPr lang="en-US" altLang="en-US"/>
              <a:t>глаза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ru-RU" altLang="en-US"/>
              <a:t>   </a:t>
            </a:r>
            <a:r>
              <a:rPr lang="en-US" altLang="en-US"/>
              <a:t>Дождь</a:t>
            </a:r>
            <a:r>
              <a:rPr lang="en-US" altLang="ru-RU"/>
              <a:t> </a:t>
            </a:r>
            <a:r>
              <a:rPr lang="en-US" altLang="en-US"/>
              <a:t>прошёл</a:t>
            </a:r>
            <a:r>
              <a:rPr lang="en-US" altLang="ru-RU"/>
              <a:t>. </a:t>
            </a:r>
            <a:r>
              <a:rPr lang="en-US" altLang="en-US"/>
              <a:t>Трава</a:t>
            </a:r>
            <a:r>
              <a:rPr lang="en-US" altLang="ru-RU"/>
              <a:t> </a:t>
            </a:r>
            <a:r>
              <a:rPr lang="en-US" altLang="en-US"/>
              <a:t>блестит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ru-RU" altLang="en-US"/>
              <a:t>  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небе</a:t>
            </a:r>
            <a:r>
              <a:rPr lang="en-US" altLang="ru-RU"/>
              <a:t> </a:t>
            </a:r>
            <a:r>
              <a:rPr lang="en-US" altLang="en-US"/>
              <a:t>радуга</a:t>
            </a:r>
            <a:r>
              <a:rPr lang="en-US" altLang="ru-RU"/>
              <a:t> </a:t>
            </a:r>
            <a:r>
              <a:rPr lang="en-US" altLang="en-US"/>
              <a:t>стоит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en-US" altLang="ru-RU"/>
              <a:t>                                                  (</a:t>
            </a:r>
            <a:r>
              <a:rPr lang="en-US" altLang="en-US"/>
              <a:t>С</a:t>
            </a:r>
            <a:r>
              <a:rPr lang="en-US" altLang="ru-RU"/>
              <a:t>.</a:t>
            </a:r>
            <a:r>
              <a:rPr lang="en-US" altLang="en-US"/>
              <a:t>Маршак</a:t>
            </a:r>
            <a:r>
              <a:rPr lang="en-US" alt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691515" y="1216025"/>
            <a:ext cx="10281285" cy="4911725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3.</a:t>
            </a:r>
            <a:r>
              <a:rPr lang="ru-RU" altLang="en-US"/>
              <a:t> </a:t>
            </a:r>
            <a:r>
              <a:rPr lang="en-US" altLang="en-US" b="1"/>
              <a:t>Подчеркнуть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, </a:t>
            </a:r>
            <a:r>
              <a:rPr lang="en-US" altLang="en-US" b="1"/>
              <a:t>обозначающие</a:t>
            </a:r>
            <a:r>
              <a:rPr lang="en-US" altLang="ru-RU" b="1"/>
              <a:t> </a:t>
            </a:r>
            <a:r>
              <a:rPr lang="en-US" altLang="en-US" b="1"/>
              <a:t>названия</a:t>
            </a:r>
            <a:r>
              <a:rPr lang="en-US" altLang="ru-RU" b="1"/>
              <a:t> </a:t>
            </a:r>
            <a:r>
              <a:rPr lang="en-US" altLang="en-US" b="1"/>
              <a:t>предметов</a:t>
            </a:r>
            <a:r>
              <a:rPr lang="en-US" altLang="ru-RU"/>
              <a:t> (</a:t>
            </a:r>
            <a:r>
              <a:rPr lang="en-US" altLang="en-US"/>
              <a:t>базовый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</a:t>
            </a:r>
          </a:p>
          <a:p>
            <a:pPr marL="0" indent="0">
              <a:buNone/>
            </a:pPr>
            <a:r>
              <a:rPr lang="en-US" altLang="ru-RU"/>
              <a:t>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Песня</a:t>
            </a:r>
            <a:r>
              <a:rPr lang="en-US" altLang="ru-RU"/>
              <a:t>, </a:t>
            </a:r>
            <a:r>
              <a:rPr lang="en-US" altLang="en-US"/>
              <a:t>льдина</a:t>
            </a:r>
            <a:r>
              <a:rPr lang="en-US" altLang="ru-RU"/>
              <a:t>, </a:t>
            </a:r>
            <a:r>
              <a:rPr lang="en-US" altLang="en-US"/>
              <a:t>пищат</a:t>
            </a:r>
            <a:r>
              <a:rPr lang="en-US" altLang="ru-RU"/>
              <a:t>, </a:t>
            </a:r>
            <a:r>
              <a:rPr lang="en-US" altLang="en-US"/>
              <a:t>солнечный</a:t>
            </a:r>
            <a:r>
              <a:rPr lang="en-US" altLang="ru-RU"/>
              <a:t>, </a:t>
            </a:r>
            <a:r>
              <a:rPr lang="en-US" altLang="en-US"/>
              <a:t>день</a:t>
            </a:r>
            <a:r>
              <a:rPr lang="en-US" altLang="ru-RU"/>
              <a:t>, </a:t>
            </a:r>
            <a:r>
              <a:rPr lang="en-US" altLang="en-US"/>
              <a:t>далёкий</a:t>
            </a:r>
            <a:r>
              <a:rPr lang="en-US" altLang="ru-RU"/>
              <a:t>, </a:t>
            </a:r>
            <a:r>
              <a:rPr lang="en-US" altLang="en-US"/>
              <a:t>смотрит</a:t>
            </a:r>
            <a:r>
              <a:rPr lang="en-US" altLang="ru-RU"/>
              <a:t>, </a:t>
            </a:r>
            <a:r>
              <a:rPr lang="en-US" altLang="en-US"/>
              <a:t>линейка</a:t>
            </a:r>
            <a:r>
              <a:rPr lang="en-US" altLang="ru-RU"/>
              <a:t>, </a:t>
            </a:r>
            <a:r>
              <a:rPr lang="en-US" altLang="en-US"/>
              <a:t>травяной</a:t>
            </a:r>
            <a:r>
              <a:rPr lang="en-US" altLang="ru-RU"/>
              <a:t>, </a:t>
            </a:r>
            <a:r>
              <a:rPr lang="en-US" altLang="en-US"/>
              <a:t>садовник</a:t>
            </a:r>
            <a:r>
              <a:rPr lang="en-US" altLang="ru-RU"/>
              <a:t>, </a:t>
            </a:r>
            <a:r>
              <a:rPr lang="en-US" altLang="en-US"/>
              <a:t>речка</a:t>
            </a:r>
            <a:r>
              <a:rPr lang="en-US" altLang="ru-RU"/>
              <a:t>, </a:t>
            </a:r>
            <a:r>
              <a:rPr lang="en-US" altLang="en-US"/>
              <a:t>пушистый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856615" y="1174750"/>
            <a:ext cx="10116185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4.</a:t>
            </a:r>
            <a:r>
              <a:rPr lang="ru-RU" altLang="en-US"/>
              <a:t> </a:t>
            </a:r>
            <a:r>
              <a:rPr lang="en-US" altLang="en-US" b="1"/>
              <a:t>Подчеркнуть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, </a:t>
            </a:r>
            <a:r>
              <a:rPr lang="en-US" altLang="en-US" b="1"/>
              <a:t>обозначающие</a:t>
            </a:r>
            <a:r>
              <a:rPr lang="en-US" altLang="ru-RU" b="1"/>
              <a:t> </a:t>
            </a:r>
            <a:r>
              <a:rPr lang="en-US" altLang="en-US" b="1"/>
              <a:t>действия</a:t>
            </a:r>
            <a:r>
              <a:rPr lang="en-US" altLang="ru-RU" b="1"/>
              <a:t> </a:t>
            </a:r>
            <a:r>
              <a:rPr lang="en-US" altLang="en-US" b="1"/>
              <a:t>предметов</a:t>
            </a:r>
            <a:r>
              <a:rPr lang="en-US" altLang="ru-RU"/>
              <a:t> (</a:t>
            </a:r>
            <a:r>
              <a:rPr lang="en-US" altLang="en-US"/>
              <a:t>средний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</a:t>
            </a:r>
          </a:p>
          <a:p>
            <a:pPr marL="0" indent="0">
              <a:buNone/>
            </a:pPr>
            <a:r>
              <a:rPr lang="en-US" altLang="ru-RU"/>
              <a:t>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Треск</a:t>
            </a:r>
            <a:r>
              <a:rPr lang="en-US" altLang="ru-RU"/>
              <a:t>, </a:t>
            </a:r>
            <a:r>
              <a:rPr lang="en-US" altLang="en-US"/>
              <a:t>трещат</a:t>
            </a:r>
            <a:r>
              <a:rPr lang="en-US" altLang="ru-RU"/>
              <a:t>, </a:t>
            </a:r>
            <a:r>
              <a:rPr lang="en-US" altLang="en-US"/>
              <a:t>тишина</a:t>
            </a:r>
            <a:r>
              <a:rPr lang="en-US" altLang="ru-RU"/>
              <a:t>, </a:t>
            </a:r>
            <a:r>
              <a:rPr lang="en-US" altLang="en-US"/>
              <a:t>сторож</a:t>
            </a:r>
            <a:r>
              <a:rPr lang="en-US" altLang="ru-RU"/>
              <a:t>, </a:t>
            </a:r>
            <a:r>
              <a:rPr lang="en-US" altLang="en-US"/>
              <a:t>сторожит</a:t>
            </a:r>
            <a:r>
              <a:rPr lang="en-US" altLang="ru-RU"/>
              <a:t>, </a:t>
            </a:r>
            <a:r>
              <a:rPr lang="en-US" altLang="en-US"/>
              <a:t>бег</a:t>
            </a:r>
            <a:r>
              <a:rPr lang="en-US" altLang="ru-RU"/>
              <a:t>, </a:t>
            </a:r>
            <a:r>
              <a:rPr lang="en-US" altLang="en-US"/>
              <a:t>бегали</a:t>
            </a:r>
            <a:r>
              <a:rPr lang="en-US" altLang="ru-RU"/>
              <a:t>, </a:t>
            </a:r>
            <a:r>
              <a:rPr lang="en-US" altLang="en-US"/>
              <a:t>стоит</a:t>
            </a:r>
            <a:r>
              <a:rPr lang="en-US" altLang="ru-RU"/>
              <a:t>, </a:t>
            </a:r>
            <a:r>
              <a:rPr lang="en-US" altLang="en-US"/>
              <a:t>смех</a:t>
            </a:r>
            <a:r>
              <a:rPr lang="en-US" altLang="ru-RU"/>
              <a:t>, </a:t>
            </a:r>
            <a:r>
              <a:rPr lang="en-US" altLang="en-US"/>
              <a:t>смешной</a:t>
            </a:r>
            <a:r>
              <a:rPr lang="en-US" altLang="ru-RU"/>
              <a:t>, </a:t>
            </a:r>
            <a:r>
              <a:rPr lang="en-US" altLang="en-US"/>
              <a:t>смешит</a:t>
            </a:r>
            <a:r>
              <a:rPr lang="en-US" altLang="ru-RU"/>
              <a:t>, </a:t>
            </a:r>
            <a:r>
              <a:rPr lang="en-US" altLang="en-US"/>
              <a:t>рисует</a:t>
            </a:r>
            <a:r>
              <a:rPr lang="en-US" altLang="ru-RU"/>
              <a:t>,</a:t>
            </a:r>
            <a:r>
              <a:rPr lang="en-US" altLang="en-US"/>
              <a:t>рисунок</a:t>
            </a:r>
            <a:r>
              <a:rPr lang="en-US" altLang="ru-RU"/>
              <a:t>, </a:t>
            </a:r>
            <a:r>
              <a:rPr lang="en-US" altLang="en-US"/>
              <a:t>игра</a:t>
            </a:r>
            <a:r>
              <a:rPr lang="en-US" altLang="ru-RU"/>
              <a:t>, </a:t>
            </a:r>
            <a:r>
              <a:rPr lang="en-US" altLang="en-US"/>
              <a:t>играть</a:t>
            </a:r>
            <a:r>
              <a:rPr lang="en-US" altLang="ru-RU"/>
              <a:t>, </a:t>
            </a:r>
            <a:r>
              <a:rPr lang="en-US" altLang="en-US"/>
              <a:t>говорить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02310" y="1155065"/>
            <a:ext cx="10270490" cy="4972685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5. </a:t>
            </a:r>
            <a:r>
              <a:rPr lang="en-US" altLang="en-US" b="1"/>
              <a:t>Вставить</a:t>
            </a:r>
            <a:r>
              <a:rPr lang="en-US" altLang="ru-RU" b="1"/>
              <a:t> </a:t>
            </a:r>
            <a:r>
              <a:rPr lang="en-US" altLang="en-US" b="1"/>
              <a:t>пропущенные</a:t>
            </a:r>
            <a:r>
              <a:rPr lang="en-US" altLang="ru-RU" b="1"/>
              <a:t> </a:t>
            </a:r>
            <a:r>
              <a:rPr lang="en-US" altLang="en-US" b="1"/>
              <a:t>буквы</a:t>
            </a:r>
            <a:r>
              <a:rPr lang="en-US" altLang="ru-RU" b="1"/>
              <a:t>. </a:t>
            </a:r>
            <a:r>
              <a:rPr lang="en-US" altLang="en-US" b="1"/>
              <a:t>Найти</a:t>
            </a:r>
            <a:r>
              <a:rPr lang="en-US" altLang="ru-RU" b="1"/>
              <a:t> </a:t>
            </a:r>
            <a:r>
              <a:rPr lang="en-US" altLang="en-US" b="1"/>
              <a:t>и</a:t>
            </a:r>
            <a:r>
              <a:rPr lang="en-US" altLang="ru-RU" b="1"/>
              <a:t> </a:t>
            </a:r>
            <a:r>
              <a:rPr lang="en-US" altLang="en-US" b="1"/>
              <a:t>подчеркнуть</a:t>
            </a:r>
            <a:r>
              <a:rPr lang="en-US" altLang="ru-RU" b="1"/>
              <a:t> </a:t>
            </a:r>
            <a:r>
              <a:rPr lang="en-US" altLang="en-US" b="1"/>
              <a:t>«лишнее»</a:t>
            </a:r>
            <a:r>
              <a:rPr lang="en-US" altLang="ru-RU" b="1"/>
              <a:t> </a:t>
            </a:r>
            <a:r>
              <a:rPr lang="en-US" altLang="en-US" b="1"/>
              <a:t>слово</a:t>
            </a:r>
            <a:r>
              <a:rPr lang="en-US" altLang="ru-RU"/>
              <a:t> (</a:t>
            </a:r>
            <a:r>
              <a:rPr lang="en-US" altLang="en-US"/>
              <a:t>повышенный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</a:t>
            </a:r>
          </a:p>
          <a:p>
            <a:pPr marL="0" indent="0">
              <a:buNone/>
            </a:pPr>
            <a:endParaRPr lang="en-US" altLang="ru-RU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Верш</a:t>
            </a:r>
            <a:r>
              <a:rPr lang="en-US" altLang="ru-RU"/>
              <a:t>_</a:t>
            </a:r>
            <a:r>
              <a:rPr lang="en-US" altLang="en-US"/>
              <a:t>на</a:t>
            </a:r>
            <a:r>
              <a:rPr lang="en-US" altLang="ru-RU"/>
              <a:t>, </a:t>
            </a:r>
            <a:r>
              <a:rPr lang="en-US" altLang="en-US"/>
              <a:t>душ</a:t>
            </a:r>
            <a:r>
              <a:rPr lang="en-US" altLang="ru-RU"/>
              <a:t>_</a:t>
            </a:r>
            <a:r>
              <a:rPr lang="en-US" altLang="en-US"/>
              <a:t>стый</a:t>
            </a:r>
            <a:r>
              <a:rPr lang="en-US" altLang="ru-RU"/>
              <a:t>, </a:t>
            </a:r>
            <a:r>
              <a:rPr lang="en-US" altLang="en-US"/>
              <a:t>чиж</a:t>
            </a:r>
            <a:r>
              <a:rPr lang="en-US" altLang="ru-RU"/>
              <a:t>_, </a:t>
            </a:r>
            <a:r>
              <a:rPr lang="en-US" altLang="en-US"/>
              <a:t>тиш</a:t>
            </a:r>
            <a:r>
              <a:rPr lang="en-US" altLang="ru-RU"/>
              <a:t>_</a:t>
            </a:r>
            <a:r>
              <a:rPr lang="en-US" altLang="en-US"/>
              <a:t>на</a:t>
            </a:r>
            <a:r>
              <a:rPr lang="en-US" altLang="ru-RU"/>
              <a:t>, </a:t>
            </a:r>
            <a:r>
              <a:rPr lang="en-US" altLang="en-US"/>
              <a:t>малыш</a:t>
            </a:r>
            <a:r>
              <a:rPr lang="en-US" altLang="ru-RU"/>
              <a:t>_,  </a:t>
            </a:r>
            <a:r>
              <a:rPr lang="en-US" altLang="en-US"/>
              <a:t>ж</a:t>
            </a:r>
            <a:r>
              <a:rPr lang="en-US" altLang="ru-RU"/>
              <a:t>_</a:t>
            </a:r>
            <a:r>
              <a:rPr lang="en-US" altLang="en-US"/>
              <a:t>вотное</a:t>
            </a:r>
            <a:r>
              <a:rPr lang="en-US" altLang="ru-RU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Ча</a:t>
            </a:r>
            <a:r>
              <a:rPr lang="en-US" altLang="ru-RU"/>
              <a:t>_</a:t>
            </a:r>
            <a:r>
              <a:rPr lang="en-US" altLang="en-US"/>
              <a:t>ка</a:t>
            </a:r>
            <a:r>
              <a:rPr lang="en-US" altLang="ru-RU"/>
              <a:t>, </a:t>
            </a:r>
            <a:r>
              <a:rPr lang="en-US" altLang="en-US"/>
              <a:t>сторо</a:t>
            </a:r>
            <a:r>
              <a:rPr lang="en-US" altLang="ru-RU"/>
              <a:t>_</a:t>
            </a:r>
            <a:r>
              <a:rPr lang="en-US" altLang="en-US"/>
              <a:t>ка</a:t>
            </a:r>
            <a:r>
              <a:rPr lang="en-US" altLang="ru-RU"/>
              <a:t>,  </a:t>
            </a:r>
            <a:r>
              <a:rPr lang="en-US" altLang="en-US"/>
              <a:t>ло</a:t>
            </a:r>
            <a:r>
              <a:rPr lang="en-US" altLang="ru-RU"/>
              <a:t>_</a:t>
            </a:r>
            <a:r>
              <a:rPr lang="en-US" altLang="en-US"/>
              <a:t>ка</a:t>
            </a:r>
            <a:r>
              <a:rPr lang="en-US" altLang="ru-RU"/>
              <a:t>,  </a:t>
            </a:r>
            <a:r>
              <a:rPr lang="en-US" altLang="en-US"/>
              <a:t>ко</a:t>
            </a:r>
            <a:r>
              <a:rPr lang="en-US" altLang="ru-RU"/>
              <a:t>_</a:t>
            </a:r>
            <a:r>
              <a:rPr lang="en-US" altLang="en-US"/>
              <a:t>ка</a:t>
            </a:r>
            <a:r>
              <a:rPr lang="en-US" altLang="ru-RU"/>
              <a:t>,  </a:t>
            </a:r>
            <a:r>
              <a:rPr lang="en-US" altLang="en-US"/>
              <a:t>варе</a:t>
            </a:r>
            <a:r>
              <a:rPr lang="en-US" altLang="ru-RU"/>
              <a:t>_</a:t>
            </a:r>
            <a:r>
              <a:rPr lang="en-US" altLang="en-US"/>
              <a:t>ка</a:t>
            </a:r>
            <a:r>
              <a:rPr lang="en-US" altLang="ru-RU"/>
              <a:t>,  </a:t>
            </a:r>
            <a:r>
              <a:rPr lang="en-US" altLang="en-US"/>
              <a:t>ре</a:t>
            </a:r>
            <a:r>
              <a:rPr lang="en-US" altLang="ru-RU"/>
              <a:t>_</a:t>
            </a:r>
            <a:r>
              <a:rPr lang="en-US" altLang="en-US"/>
              <a:t>кий</a:t>
            </a:r>
            <a:r>
              <a:rPr lang="en-US" altLang="ru-RU"/>
              <a:t>,  </a:t>
            </a:r>
            <a:r>
              <a:rPr lang="en-US" altLang="en-US"/>
              <a:t>кру</a:t>
            </a:r>
            <a:r>
              <a:rPr lang="en-US" altLang="ru-RU"/>
              <a:t>_</a:t>
            </a:r>
            <a:r>
              <a:rPr lang="en-US" altLang="en-US"/>
              <a:t>ка</a:t>
            </a:r>
            <a:r>
              <a:rPr lang="en-US" altLang="ru-RU"/>
              <a:t>,  </a:t>
            </a:r>
            <a:r>
              <a:rPr lang="en-US" altLang="en-US"/>
              <a:t>сне</a:t>
            </a:r>
            <a:r>
              <a:rPr lang="en-US" altLang="ru-RU"/>
              <a:t>_</a:t>
            </a:r>
            <a:r>
              <a:rPr lang="en-US" altLang="en-US"/>
              <a:t>ки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95655" y="1174750"/>
            <a:ext cx="10177145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6.</a:t>
            </a:r>
            <a:r>
              <a:rPr lang="ru-RU" altLang="en-US"/>
              <a:t> </a:t>
            </a:r>
            <a:r>
              <a:rPr lang="en-US" altLang="en-US" b="1"/>
              <a:t>К</a:t>
            </a:r>
            <a:r>
              <a:rPr lang="en-US" altLang="ru-RU" b="1"/>
              <a:t> </a:t>
            </a:r>
            <a:r>
              <a:rPr lang="en-US" altLang="en-US" b="1"/>
              <a:t>данным</a:t>
            </a:r>
            <a:r>
              <a:rPr lang="en-US" altLang="ru-RU" b="1"/>
              <a:t> </a:t>
            </a:r>
            <a:r>
              <a:rPr lang="en-US" altLang="en-US" b="1"/>
              <a:t>словам</a:t>
            </a:r>
            <a:r>
              <a:rPr lang="en-US" altLang="ru-RU" b="1"/>
              <a:t> </a:t>
            </a:r>
            <a:r>
              <a:rPr lang="en-US" altLang="en-US" b="1"/>
              <a:t>подобрать</a:t>
            </a:r>
            <a:r>
              <a:rPr lang="en-US" altLang="ru-RU" b="1"/>
              <a:t> </a:t>
            </a:r>
            <a:r>
              <a:rPr lang="en-US" altLang="en-US" b="1"/>
              <a:t>подходящие</a:t>
            </a:r>
            <a:r>
              <a:rPr lang="en-US" altLang="ru-RU" b="1"/>
              <a:t> </a:t>
            </a:r>
            <a:r>
              <a:rPr lang="en-US" altLang="en-US" b="1"/>
              <a:t>по</a:t>
            </a:r>
            <a:r>
              <a:rPr lang="en-US" altLang="ru-RU" b="1"/>
              <a:t> </a:t>
            </a:r>
            <a:r>
              <a:rPr lang="en-US" altLang="en-US" b="1"/>
              <a:t>смыслу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, </a:t>
            </a:r>
            <a:r>
              <a:rPr lang="en-US" altLang="en-US" b="1"/>
              <a:t>подчеркнуть</a:t>
            </a:r>
            <a:r>
              <a:rPr lang="en-US" altLang="ru-RU" b="1"/>
              <a:t> </a:t>
            </a:r>
            <a:r>
              <a:rPr lang="en-US" altLang="en-US" b="1"/>
              <a:t>их</a:t>
            </a:r>
            <a:r>
              <a:rPr lang="en-US" altLang="ru-RU" b="1"/>
              <a:t>. </a:t>
            </a:r>
            <a:r>
              <a:rPr lang="en-US" altLang="ru-RU"/>
              <a:t>(</a:t>
            </a:r>
            <a:r>
              <a:rPr lang="en-US" altLang="en-US"/>
              <a:t>базовый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</a:t>
            </a:r>
          </a:p>
          <a:p>
            <a:pPr marL="0" indent="0">
              <a:buNone/>
            </a:pPr>
            <a:endParaRPr lang="en-US" altLang="ru-RU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Туча</a:t>
            </a:r>
            <a:r>
              <a:rPr lang="en-US" altLang="ru-RU"/>
              <a:t> </a:t>
            </a:r>
            <a:r>
              <a:rPr lang="ru-RU" altLang="en-US"/>
              <a:t>---------- </a:t>
            </a:r>
            <a:r>
              <a:rPr lang="en-US" altLang="en-US"/>
              <a:t>звенит</a:t>
            </a:r>
            <a:r>
              <a:rPr lang="en-US" altLang="ru-RU"/>
              <a:t>, </a:t>
            </a:r>
            <a:r>
              <a:rPr lang="en-US" altLang="en-US" u="sng"/>
              <a:t>ползёт</a:t>
            </a:r>
            <a:r>
              <a:rPr lang="en-US" altLang="ru-RU"/>
              <a:t>, </a:t>
            </a:r>
            <a:r>
              <a:rPr lang="en-US" altLang="en-US" u="sng"/>
              <a:t>плывёт</a:t>
            </a:r>
            <a:r>
              <a:rPr lang="en-US" altLang="ru-RU"/>
              <a:t>, </a:t>
            </a:r>
            <a:r>
              <a:rPr lang="en-US" altLang="en-US"/>
              <a:t>играет</a:t>
            </a:r>
            <a:r>
              <a:rPr lang="en-US" altLang="ru-RU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Ветер</a:t>
            </a:r>
            <a:r>
              <a:rPr lang="ru-RU" altLang="en-US"/>
              <a:t> ---------</a:t>
            </a:r>
            <a:r>
              <a:rPr lang="en-US" altLang="ru-RU"/>
              <a:t> </a:t>
            </a:r>
            <a:r>
              <a:rPr lang="en-US" altLang="en-US"/>
              <a:t>журчит</a:t>
            </a:r>
            <a:r>
              <a:rPr lang="en-US" altLang="ru-RU"/>
              <a:t>,</a:t>
            </a:r>
            <a:r>
              <a:rPr lang="en-US" altLang="ru-RU" u="sng"/>
              <a:t> </a:t>
            </a:r>
            <a:r>
              <a:rPr lang="en-US" altLang="en-US" u="sng"/>
              <a:t>кружит</a:t>
            </a:r>
            <a:r>
              <a:rPr lang="en-US" altLang="ru-RU"/>
              <a:t>, </a:t>
            </a:r>
            <a:r>
              <a:rPr lang="en-US" altLang="en-US" u="sng"/>
              <a:t>воет</a:t>
            </a:r>
            <a:r>
              <a:rPr lang="en-US" altLang="ru-RU"/>
              <a:t>, </a:t>
            </a:r>
            <a:r>
              <a:rPr lang="en-US" altLang="en-US" u="sng"/>
              <a:t>шумит</a:t>
            </a:r>
            <a:r>
              <a:rPr lang="en-US" altLang="ru-RU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Солнце</a:t>
            </a:r>
            <a:r>
              <a:rPr lang="ru-RU" altLang="en-US"/>
              <a:t> ---------</a:t>
            </a:r>
            <a:r>
              <a:rPr lang="en-US" altLang="ru-RU"/>
              <a:t> </a:t>
            </a:r>
            <a:r>
              <a:rPr lang="en-US" altLang="en-US"/>
              <a:t>метёт</a:t>
            </a:r>
            <a:r>
              <a:rPr lang="en-US" altLang="ru-RU"/>
              <a:t>, </a:t>
            </a:r>
            <a:r>
              <a:rPr lang="en-US" altLang="en-US"/>
              <a:t>летит</a:t>
            </a:r>
            <a:r>
              <a:rPr lang="en-US" altLang="ru-RU"/>
              <a:t>, </a:t>
            </a:r>
            <a:r>
              <a:rPr lang="en-US" altLang="en-US" u="sng"/>
              <a:t>светит</a:t>
            </a:r>
            <a:r>
              <a:rPr lang="en-US" altLang="ru-RU"/>
              <a:t>, </a:t>
            </a:r>
            <a:r>
              <a:rPr lang="en-US" altLang="en-US"/>
              <a:t>льёт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84860" y="1236345"/>
            <a:ext cx="10187940" cy="4891405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7.</a:t>
            </a:r>
            <a:r>
              <a:rPr lang="ru-RU" altLang="en-US"/>
              <a:t> </a:t>
            </a:r>
            <a:r>
              <a:rPr lang="en-US" altLang="en-US" b="1"/>
              <a:t>Дописать</a:t>
            </a:r>
            <a:r>
              <a:rPr lang="en-US" altLang="ru-RU" b="1"/>
              <a:t> </a:t>
            </a:r>
            <a:r>
              <a:rPr lang="en-US" altLang="en-US" b="1"/>
              <a:t>подходящие</a:t>
            </a:r>
            <a:r>
              <a:rPr lang="en-US" altLang="ru-RU" b="1"/>
              <a:t> </a:t>
            </a:r>
            <a:r>
              <a:rPr lang="en-US" altLang="en-US" b="1"/>
              <a:t>по</a:t>
            </a:r>
            <a:r>
              <a:rPr lang="en-US" altLang="ru-RU" b="1"/>
              <a:t> </a:t>
            </a:r>
            <a:r>
              <a:rPr lang="en-US" altLang="en-US" b="1"/>
              <a:t>смыслу</a:t>
            </a:r>
            <a:r>
              <a:rPr lang="en-US" altLang="ru-RU" b="1"/>
              <a:t> </a:t>
            </a:r>
            <a:r>
              <a:rPr lang="en-US" altLang="en-US" b="1"/>
              <a:t>глаголы</a:t>
            </a:r>
            <a:r>
              <a:rPr lang="en-US" altLang="ru-RU"/>
              <a:t>. (</a:t>
            </a:r>
            <a:r>
              <a:rPr lang="en-US" altLang="en-US"/>
              <a:t>средний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</a:t>
            </a:r>
          </a:p>
          <a:p>
            <a:pPr marL="0" indent="0">
              <a:buNone/>
            </a:pPr>
            <a:r>
              <a:rPr lang="en-US" altLang="ru-RU"/>
              <a:t>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Птицы</a:t>
            </a:r>
            <a:r>
              <a:rPr lang="en-US" altLang="ru-RU"/>
              <a:t>  __________ </a:t>
            </a:r>
            <a:r>
              <a:rPr lang="en-US" altLang="en-US"/>
              <a:t>гнёзда</a:t>
            </a:r>
            <a:r>
              <a:rPr lang="en-US" altLang="ru-RU"/>
              <a:t>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Дети</a:t>
            </a:r>
            <a:r>
              <a:rPr lang="en-US" altLang="ru-RU"/>
              <a:t> _____________</a:t>
            </a:r>
            <a:r>
              <a:rPr lang="en-US" altLang="en-US"/>
              <a:t>молоко</a:t>
            </a:r>
            <a:r>
              <a:rPr lang="en-US" altLang="ru-RU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Вороны</a:t>
            </a:r>
            <a:r>
              <a:rPr lang="en-US" altLang="ru-RU"/>
              <a:t> __________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деревьях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524510" y="802005"/>
            <a:ext cx="9785350" cy="5499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3200"/>
              <a:t>8.</a:t>
            </a:r>
            <a:r>
              <a:rPr lang="ru-RU" altLang="en-US" sz="3200"/>
              <a:t> </a:t>
            </a:r>
            <a:r>
              <a:rPr lang="en-US" altLang="en-US" sz="3200" b="1"/>
              <a:t>К</a:t>
            </a:r>
            <a:r>
              <a:rPr lang="en-US" altLang="ru-RU" sz="3200" b="1"/>
              <a:t> </a:t>
            </a:r>
            <a:r>
              <a:rPr lang="en-US" altLang="en-US" sz="3200" b="1"/>
              <a:t>данным</a:t>
            </a:r>
            <a:r>
              <a:rPr lang="en-US" altLang="ru-RU" sz="3200" b="1"/>
              <a:t> </a:t>
            </a:r>
            <a:r>
              <a:rPr lang="en-US" altLang="en-US" sz="3200" b="1"/>
              <a:t>словам</a:t>
            </a:r>
            <a:r>
              <a:rPr lang="en-US" altLang="ru-RU" sz="3200" b="1"/>
              <a:t> </a:t>
            </a:r>
            <a:r>
              <a:rPr lang="en-US" altLang="en-US" sz="3200" b="1"/>
              <a:t>дописать</a:t>
            </a:r>
            <a:r>
              <a:rPr lang="en-US" altLang="ru-RU" sz="3200" b="1"/>
              <a:t> </a:t>
            </a:r>
            <a:r>
              <a:rPr lang="en-US" altLang="en-US" sz="3200" b="1"/>
              <a:t>слова</a:t>
            </a:r>
            <a:r>
              <a:rPr lang="en-US" altLang="ru-RU" sz="3200" b="1"/>
              <a:t> - </a:t>
            </a:r>
            <a:r>
              <a:rPr lang="en-US" altLang="en-US" sz="3200" b="1"/>
              <a:t>признаки</a:t>
            </a:r>
            <a:r>
              <a:rPr lang="en-US" altLang="ru-RU" sz="3200" b="1"/>
              <a:t>, </a:t>
            </a:r>
            <a:r>
              <a:rPr lang="en-US" altLang="en-US" sz="3200" b="1"/>
              <a:t>записать</a:t>
            </a:r>
            <a:r>
              <a:rPr lang="en-US" altLang="ru-RU" sz="3200" b="1"/>
              <a:t> </a:t>
            </a:r>
            <a:r>
              <a:rPr lang="en-US" altLang="en-US" sz="3200" b="1"/>
              <a:t>вопрос</a:t>
            </a:r>
            <a:r>
              <a:rPr lang="en-US" altLang="ru-RU" sz="3200" b="1"/>
              <a:t>.</a:t>
            </a:r>
            <a:r>
              <a:rPr lang="en-US" altLang="ru-RU" sz="3200"/>
              <a:t>(</a:t>
            </a:r>
            <a:r>
              <a:rPr lang="en-US" altLang="en-US" sz="3200"/>
              <a:t>повышенный</a:t>
            </a:r>
            <a:r>
              <a:rPr lang="en-US" altLang="ru-RU" sz="3200"/>
              <a:t> </a:t>
            </a:r>
            <a:r>
              <a:rPr lang="en-US" altLang="en-US" sz="3200"/>
              <a:t>уровень</a:t>
            </a:r>
            <a:r>
              <a:rPr lang="en-US" altLang="ru-RU" sz="3200"/>
              <a:t>)</a:t>
            </a:r>
          </a:p>
          <a:p>
            <a:endParaRPr lang="en-US" altLang="ru-RU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/>
              <a:t>Лиса</a:t>
            </a:r>
            <a:r>
              <a:rPr lang="en-US" altLang="ru-RU" sz="3200"/>
              <a:t> (........?) 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/>
              <a:t>Ворона</a:t>
            </a:r>
            <a:r>
              <a:rPr lang="en-US" altLang="ru-RU" sz="3200"/>
              <a:t> (........?) 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/>
              <a:t>Заяц</a:t>
            </a:r>
            <a:r>
              <a:rPr lang="en-US" altLang="ru-RU" sz="3200"/>
              <a:t> (.............?) 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/>
              <a:t>Медведь</a:t>
            </a:r>
            <a:r>
              <a:rPr lang="en-US" altLang="ru-RU" sz="3200"/>
              <a:t> (............?) ___________</a:t>
            </a:r>
            <a:endParaRPr lang="ru-RU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  <a:sym typeface="+mn-ea"/>
              </a:rPr>
              <a:t>Задания</a:t>
            </a:r>
            <a:r>
              <a:rPr lang="en-US" altLang="ru-RU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с</a:t>
            </a:r>
            <a:r>
              <a:rPr lang="en-US" altLang="ru-RU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выбором</a:t>
            </a:r>
            <a:r>
              <a:rPr lang="en-US" altLang="ru-RU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ответа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/>
              <a:t>1) </a:t>
            </a:r>
            <a:r>
              <a:rPr lang="en-US" altLang="en-US" b="1"/>
              <a:t>Упражнение</a:t>
            </a:r>
            <a:r>
              <a:rPr lang="en-US" altLang="ru-RU" b="1"/>
              <a:t> </a:t>
            </a:r>
            <a:r>
              <a:rPr lang="en-US" altLang="en-US" b="1"/>
              <a:t>«Выбери</a:t>
            </a:r>
            <a:r>
              <a:rPr lang="en-US" altLang="ru-RU" b="1"/>
              <a:t> </a:t>
            </a:r>
            <a:r>
              <a:rPr lang="en-US" altLang="en-US" b="1"/>
              <a:t>слово»</a:t>
            </a:r>
            <a:r>
              <a:rPr lang="en-US" altLang="ru-RU" b="1"/>
              <a:t> </a:t>
            </a:r>
            <a:r>
              <a:rPr lang="en-US" altLang="ru-RU"/>
              <a:t>(</a:t>
            </a:r>
            <a:r>
              <a:rPr lang="en-US" altLang="en-US"/>
              <a:t>базовый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 </a:t>
            </a:r>
          </a:p>
          <a:p>
            <a:pPr marL="0" indent="0">
              <a:buNone/>
            </a:pPr>
            <a:endParaRPr lang="en-US" altLang="ru-RU"/>
          </a:p>
          <a:p>
            <a:r>
              <a:rPr lang="en-US" altLang="en-US"/>
              <a:t>Предложение</a:t>
            </a:r>
            <a:r>
              <a:rPr lang="en-US" altLang="ru-RU"/>
              <a:t>: "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грядке</a:t>
            </a:r>
            <a:r>
              <a:rPr lang="en-US" altLang="ru-RU"/>
              <a:t> </a:t>
            </a:r>
            <a:r>
              <a:rPr lang="en-US" altLang="en-US"/>
              <a:t>растёт</a:t>
            </a:r>
            <a:r>
              <a:rPr lang="en-US" altLang="ru-RU"/>
              <a:t> </a:t>
            </a:r>
            <a:r>
              <a:rPr lang="en-US" altLang="en-US"/>
              <a:t>большой</a:t>
            </a:r>
            <a:r>
              <a:rPr lang="en-US" altLang="ru-RU"/>
              <a:t> .............. ." </a:t>
            </a:r>
          </a:p>
          <a:p>
            <a:r>
              <a:rPr lang="en-US" altLang="en-US"/>
              <a:t>Варианты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: </a:t>
            </a:r>
            <a:r>
              <a:rPr lang="en-US" altLang="en-US"/>
              <a:t>яблоко</a:t>
            </a:r>
            <a:r>
              <a:rPr lang="en-US" altLang="ru-RU"/>
              <a:t>, </a:t>
            </a:r>
            <a:r>
              <a:rPr lang="en-US" altLang="en-US"/>
              <a:t>морковь</a:t>
            </a:r>
            <a:r>
              <a:rPr lang="en-US" altLang="ru-RU"/>
              <a:t>, </a:t>
            </a:r>
            <a:r>
              <a:rPr lang="en-US" altLang="en-US"/>
              <a:t>огурец</a:t>
            </a:r>
            <a:r>
              <a:rPr lang="en-US" altLang="ru-RU"/>
              <a:t>. </a:t>
            </a:r>
          </a:p>
          <a:p>
            <a:r>
              <a:rPr lang="en-US" altLang="en-US"/>
              <a:t>Задача</a:t>
            </a:r>
            <a:r>
              <a:rPr lang="en-US" altLang="ru-RU"/>
              <a:t>: </a:t>
            </a:r>
            <a:r>
              <a:rPr lang="en-US" altLang="en-US"/>
              <a:t>Вставь</a:t>
            </a:r>
            <a:r>
              <a:rPr lang="en-US" altLang="ru-RU"/>
              <a:t> </a:t>
            </a:r>
            <a:r>
              <a:rPr lang="en-US" altLang="en-US"/>
              <a:t>существительное</a:t>
            </a:r>
            <a:r>
              <a:rPr lang="en-US" altLang="ru-RU"/>
              <a:t>. </a:t>
            </a:r>
            <a:r>
              <a:rPr lang="en-US" altLang="en-US"/>
              <a:t>Правильный</a:t>
            </a:r>
            <a:r>
              <a:rPr lang="en-US" altLang="ru-RU"/>
              <a:t> </a:t>
            </a:r>
            <a:r>
              <a:rPr lang="en-US" altLang="en-US"/>
              <a:t>ответ</a:t>
            </a:r>
            <a:r>
              <a:rPr lang="en-US" altLang="ru-RU"/>
              <a:t>: </a:t>
            </a:r>
            <a:r>
              <a:rPr lang="en-US" altLang="en-US"/>
              <a:t>огурец</a:t>
            </a:r>
            <a:r>
              <a:rPr lang="en-US" altLang="ru-RU"/>
              <a:t>. </a:t>
            </a:r>
          </a:p>
          <a:p>
            <a:r>
              <a:rPr lang="en-US" altLang="en-US"/>
              <a:t>Критерий</a:t>
            </a:r>
            <a:r>
              <a:rPr lang="en-US" altLang="ru-RU"/>
              <a:t>: </a:t>
            </a:r>
            <a:r>
              <a:rPr lang="en-US" altLang="en-US"/>
              <a:t>ученик</a:t>
            </a:r>
            <a:r>
              <a:rPr lang="en-US" altLang="ru-RU"/>
              <a:t> </a:t>
            </a:r>
            <a:r>
              <a:rPr lang="en-US" altLang="en-US"/>
              <a:t>выбирает</a:t>
            </a:r>
            <a:r>
              <a:rPr lang="en-US" altLang="ru-RU"/>
              <a:t> </a:t>
            </a:r>
            <a:r>
              <a:rPr lang="en-US" altLang="en-US"/>
              <a:t>существительное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говорит</a:t>
            </a:r>
            <a:r>
              <a:rPr lang="en-US" altLang="ru-RU"/>
              <a:t>, </a:t>
            </a:r>
            <a:r>
              <a:rPr lang="en-US" altLang="en-US"/>
              <a:t>почему</a:t>
            </a:r>
            <a:r>
              <a:rPr lang="en-US" altLang="ru-RU"/>
              <a:t>.(</a:t>
            </a:r>
            <a:r>
              <a:rPr lang="en-US" altLang="en-US"/>
              <a:t>м</a:t>
            </a:r>
            <a:r>
              <a:rPr lang="en-US" altLang="ru-RU"/>
              <a:t>.</a:t>
            </a:r>
            <a:r>
              <a:rPr lang="en-US" altLang="en-US"/>
              <a:t>р</a:t>
            </a:r>
            <a:r>
              <a:rPr lang="en-US" altLang="ru-RU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598170" y="1071880"/>
            <a:ext cx="10374630" cy="505587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2) </a:t>
            </a:r>
            <a:r>
              <a:rPr lang="en-US" altLang="en-US" b="1"/>
              <a:t>Выбери</a:t>
            </a:r>
            <a:r>
              <a:rPr lang="en-US" altLang="ru-RU" b="1"/>
              <a:t> </a:t>
            </a:r>
            <a:r>
              <a:rPr lang="en-US" altLang="en-US" b="1"/>
              <a:t>слово</a:t>
            </a:r>
            <a:r>
              <a:rPr lang="en-US" altLang="ru-RU" b="1"/>
              <a:t>, </a:t>
            </a:r>
            <a:r>
              <a:rPr lang="en-US" altLang="en-US" b="1"/>
              <a:t>отвечающее</a:t>
            </a:r>
            <a:r>
              <a:rPr lang="en-US" altLang="ru-RU" b="1"/>
              <a:t> </a:t>
            </a:r>
            <a:r>
              <a:rPr lang="en-US" altLang="en-US" b="1"/>
              <a:t>на</a:t>
            </a:r>
            <a:r>
              <a:rPr lang="en-US" altLang="ru-RU" b="1"/>
              <a:t> </a:t>
            </a:r>
            <a:r>
              <a:rPr lang="en-US" altLang="en-US" b="1"/>
              <a:t>вопрос</a:t>
            </a:r>
            <a:r>
              <a:rPr lang="en-US" altLang="ru-RU" b="1"/>
              <a:t> </a:t>
            </a:r>
            <a:r>
              <a:rPr lang="en-US" altLang="en-US" b="1"/>
              <a:t>«что</a:t>
            </a:r>
            <a:r>
              <a:rPr lang="en-US" altLang="ru-RU" b="1"/>
              <a:t> </a:t>
            </a:r>
            <a:r>
              <a:rPr lang="en-US" altLang="en-US" b="1"/>
              <a:t>делает</a:t>
            </a:r>
            <a:r>
              <a:rPr lang="en-US" altLang="ru-RU" b="1"/>
              <a:t>?</a:t>
            </a:r>
            <a:r>
              <a:rPr lang="en-US" altLang="en-US" b="1"/>
              <a:t>»</a:t>
            </a:r>
            <a:r>
              <a:rPr lang="en-US" altLang="ru-RU" b="1"/>
              <a:t> </a:t>
            </a:r>
            <a:r>
              <a:rPr lang="en-US" altLang="ru-RU"/>
              <a:t>(</a:t>
            </a:r>
            <a:r>
              <a:rPr lang="en-US" altLang="en-US"/>
              <a:t>средний</a:t>
            </a:r>
            <a:r>
              <a:rPr lang="en-US" altLang="ru-RU"/>
              <a:t> </a:t>
            </a:r>
            <a:r>
              <a:rPr lang="en-US" altLang="en-US"/>
              <a:t>уровень</a:t>
            </a:r>
            <a:r>
              <a:rPr lang="en-US" altLang="ru-RU"/>
              <a:t>) </a:t>
            </a:r>
          </a:p>
          <a:p>
            <a:endParaRPr lang="en-US" altLang="ru-RU"/>
          </a:p>
          <a:p>
            <a:r>
              <a:rPr lang="en-US" altLang="en-US"/>
              <a:t>Предложение</a:t>
            </a:r>
            <a:r>
              <a:rPr lang="en-US" altLang="ru-RU"/>
              <a:t>: "</a:t>
            </a:r>
            <a:r>
              <a:rPr lang="en-US" altLang="en-US"/>
              <a:t>Собака</a:t>
            </a:r>
            <a:r>
              <a:rPr lang="en-US" altLang="ru-RU"/>
              <a:t> </a:t>
            </a:r>
            <a:r>
              <a:rPr lang="en-US" altLang="en-US"/>
              <a:t>радостно</a:t>
            </a:r>
            <a:r>
              <a:rPr lang="en-US" altLang="ru-RU"/>
              <a:t> .......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хозяину</a:t>
            </a:r>
            <a:r>
              <a:rPr lang="en-US" altLang="ru-RU"/>
              <a:t>." </a:t>
            </a:r>
          </a:p>
          <a:p>
            <a:r>
              <a:rPr lang="en-US" altLang="en-US"/>
              <a:t>Варианты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: </a:t>
            </a:r>
            <a:r>
              <a:rPr lang="en-US" altLang="en-US"/>
              <a:t>лает</a:t>
            </a:r>
            <a:r>
              <a:rPr lang="en-US" altLang="ru-RU"/>
              <a:t>, </a:t>
            </a:r>
            <a:r>
              <a:rPr lang="en-US" altLang="en-US"/>
              <a:t>виляет</a:t>
            </a:r>
            <a:r>
              <a:rPr lang="en-US" altLang="ru-RU"/>
              <a:t>, </a:t>
            </a:r>
            <a:r>
              <a:rPr lang="en-US" altLang="en-US"/>
              <a:t>бежит</a:t>
            </a:r>
            <a:r>
              <a:rPr lang="en-US" altLang="ru-RU"/>
              <a:t>.</a:t>
            </a:r>
          </a:p>
          <a:p>
            <a:r>
              <a:rPr lang="en-US" altLang="en-US"/>
              <a:t>Ожидаемый</a:t>
            </a:r>
            <a:r>
              <a:rPr lang="en-US" altLang="ru-RU"/>
              <a:t> </a:t>
            </a:r>
            <a:r>
              <a:rPr lang="en-US" altLang="en-US"/>
              <a:t>ответ</a:t>
            </a:r>
            <a:r>
              <a:rPr lang="en-US" altLang="ru-RU"/>
              <a:t>: </a:t>
            </a:r>
            <a:r>
              <a:rPr lang="en-US" altLang="en-US"/>
              <a:t>бежит</a:t>
            </a:r>
            <a:r>
              <a:rPr lang="en-US" altLang="ru-RU"/>
              <a:t> (</a:t>
            </a:r>
            <a:r>
              <a:rPr lang="en-US" altLang="en-US"/>
              <a:t>подчёркнуто</a:t>
            </a:r>
            <a:r>
              <a:rPr lang="en-US" altLang="ru-RU"/>
              <a:t>). </a:t>
            </a:r>
          </a:p>
          <a:p>
            <a:r>
              <a:rPr lang="en-US" altLang="en-US"/>
              <a:t>Критерий</a:t>
            </a:r>
            <a:r>
              <a:rPr lang="en-US" altLang="ru-RU"/>
              <a:t>: </a:t>
            </a:r>
            <a:r>
              <a:rPr lang="en-US" altLang="en-US"/>
              <a:t>верно</a:t>
            </a:r>
            <a:r>
              <a:rPr lang="en-US" altLang="ru-RU"/>
              <a:t> </a:t>
            </a:r>
            <a:r>
              <a:rPr lang="en-US" altLang="en-US"/>
              <a:t>подмечено</a:t>
            </a:r>
            <a:r>
              <a:rPr lang="en-US" altLang="ru-RU"/>
              <a:t> </a:t>
            </a:r>
            <a:r>
              <a:rPr lang="en-US" altLang="en-US"/>
              <a:t>действие</a:t>
            </a:r>
            <a:r>
              <a:rPr lang="en-US" altLang="ru-RU"/>
              <a:t>, </a:t>
            </a:r>
            <a:r>
              <a:rPr lang="en-US" altLang="en-US"/>
              <a:t>ученик</a:t>
            </a:r>
            <a:r>
              <a:rPr lang="en-US" altLang="ru-RU"/>
              <a:t> </a:t>
            </a:r>
            <a:r>
              <a:rPr lang="en-US" altLang="en-US"/>
              <a:t>может</a:t>
            </a:r>
            <a:r>
              <a:rPr lang="en-US" altLang="ru-RU"/>
              <a:t> </a:t>
            </a:r>
            <a:r>
              <a:rPr lang="en-US" altLang="en-US"/>
              <a:t>назвать</a:t>
            </a:r>
            <a:r>
              <a:rPr lang="en-US" altLang="ru-RU"/>
              <a:t> </a:t>
            </a:r>
            <a:r>
              <a:rPr lang="en-US" altLang="en-US"/>
              <a:t>вопрос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мещающее содержимое 3"/>
          <p:cNvSpPr>
            <a:spLocks noGrp="1"/>
          </p:cNvSpPr>
          <p:nvPr>
            <p:ph idx="4294967295"/>
          </p:nvPr>
        </p:nvSpPr>
        <p:spPr>
          <a:xfrm>
            <a:off x="594360" y="1053465"/>
            <a:ext cx="10378440" cy="5074285"/>
          </a:xfrm>
        </p:spPr>
        <p:txBody>
          <a:bodyPr/>
          <a:lstStyle/>
          <a:p>
            <a:r>
              <a:rPr lang="en-US" altLang="ru-RU"/>
              <a:t>3)</a:t>
            </a:r>
            <a:r>
              <a:rPr lang="ru-RU" altLang="en-US"/>
              <a:t> </a:t>
            </a:r>
            <a:r>
              <a:rPr lang="en-US" altLang="en-US" b="1"/>
              <a:t>Упражнение</a:t>
            </a:r>
            <a:r>
              <a:rPr lang="en-US" altLang="ru-RU" b="1"/>
              <a:t> </a:t>
            </a:r>
            <a:r>
              <a:rPr lang="en-US" altLang="en-US" b="1"/>
              <a:t>на</a:t>
            </a:r>
            <a:r>
              <a:rPr lang="en-US" altLang="ru-RU" b="1"/>
              <a:t> </a:t>
            </a:r>
            <a:r>
              <a:rPr lang="en-US" altLang="en-US" b="1"/>
              <a:t>вставку</a:t>
            </a:r>
            <a:r>
              <a:rPr lang="en-US" altLang="ru-RU" b="1"/>
              <a:t> </a:t>
            </a:r>
            <a:r>
              <a:rPr lang="en-US" altLang="en-US" b="1"/>
              <a:t>по</a:t>
            </a:r>
            <a:r>
              <a:rPr lang="en-US" altLang="ru-RU" b="1"/>
              <a:t> </a:t>
            </a:r>
            <a:r>
              <a:rPr lang="en-US" altLang="en-US" b="1"/>
              <a:t>смыслу</a:t>
            </a:r>
            <a:r>
              <a:rPr lang="en-US" altLang="ru-RU" b="1"/>
              <a:t> </a:t>
            </a:r>
            <a:r>
              <a:rPr lang="en-US" altLang="en-US" b="1"/>
              <a:t>и</a:t>
            </a:r>
            <a:r>
              <a:rPr lang="en-US" altLang="ru-RU" b="1"/>
              <a:t> </a:t>
            </a:r>
            <a:r>
              <a:rPr lang="en-US" altLang="en-US" b="1"/>
              <a:t>по</a:t>
            </a:r>
            <a:r>
              <a:rPr lang="en-US" altLang="ru-RU" b="1"/>
              <a:t> </a:t>
            </a:r>
            <a:r>
              <a:rPr lang="en-US" altLang="en-US" b="1"/>
              <a:t>части</a:t>
            </a:r>
            <a:r>
              <a:rPr lang="en-US" altLang="ru-RU" b="1"/>
              <a:t> </a:t>
            </a:r>
            <a:r>
              <a:rPr lang="en-US" altLang="en-US" b="1"/>
              <a:t>речи</a:t>
            </a:r>
            <a:r>
              <a:rPr lang="en-US" altLang="ru-RU"/>
              <a:t> (</a:t>
            </a:r>
            <a:r>
              <a:rPr lang="en-US" altLang="en-US"/>
              <a:t>дифференцированное</a:t>
            </a:r>
            <a:r>
              <a:rPr lang="en-US" altLang="ru-RU"/>
              <a:t>)        </a:t>
            </a:r>
          </a:p>
          <a:p>
            <a:endParaRPr lang="en-US" altLang="ru-RU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Предложение</a:t>
            </a:r>
            <a:r>
              <a:rPr lang="en-US" altLang="ru-RU"/>
              <a:t>: "</a:t>
            </a:r>
            <a:r>
              <a:rPr lang="en-US" altLang="en-US"/>
              <a:t>Мама</a:t>
            </a:r>
            <a:r>
              <a:rPr lang="en-US" altLang="ru-RU"/>
              <a:t> ____ (</a:t>
            </a:r>
            <a:r>
              <a:rPr lang="en-US" altLang="en-US"/>
              <a:t>печь</a:t>
            </a:r>
            <a:r>
              <a:rPr lang="en-US" altLang="ru-RU"/>
              <a:t>) </a:t>
            </a:r>
            <a:r>
              <a:rPr lang="en-US" altLang="en-US"/>
              <a:t>вкусный</a:t>
            </a:r>
            <a:r>
              <a:rPr lang="en-US" altLang="ru-RU"/>
              <a:t> </a:t>
            </a:r>
            <a:r>
              <a:rPr lang="en-US" altLang="en-US"/>
              <a:t>пирог</a:t>
            </a:r>
            <a:r>
              <a:rPr lang="en-US" altLang="ru-RU"/>
              <a:t>."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Задача</a:t>
            </a:r>
            <a:r>
              <a:rPr lang="en-US" altLang="ru-RU">
                <a:sym typeface="+mn-ea"/>
              </a:rPr>
              <a:t>: </a:t>
            </a:r>
            <a:r>
              <a:rPr lang="en-US" altLang="en-US">
                <a:sym typeface="+mn-ea"/>
              </a:rPr>
              <a:t>Вставь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слово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которое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является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глаголом</a:t>
            </a:r>
            <a:r>
              <a:rPr lang="en-US" altLang="ru-RU">
                <a:sym typeface="+mn-ea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Слова для справок</a:t>
            </a:r>
            <a:r>
              <a:rPr lang="en-US" altLang="ru-RU"/>
              <a:t>: </a:t>
            </a:r>
            <a:r>
              <a:rPr lang="en-US" altLang="en-US"/>
              <a:t>рисует</a:t>
            </a:r>
            <a:r>
              <a:rPr lang="en-US" altLang="ru-RU"/>
              <a:t>, </a:t>
            </a:r>
            <a:r>
              <a:rPr lang="en-US" altLang="en-US"/>
              <a:t>горячий</a:t>
            </a:r>
            <a:r>
              <a:rPr lang="en-US" altLang="ru-RU"/>
              <a:t>. </a:t>
            </a:r>
            <a:r>
              <a:rPr lang="en-US" altLang="en-US"/>
              <a:t>печёт</a:t>
            </a:r>
            <a:r>
              <a:rPr lang="en-US" altLang="ru-RU"/>
              <a:t>. </a:t>
            </a:r>
            <a:r>
              <a:rPr lang="ru-RU" altLang="en-US"/>
              <a:t> </a:t>
            </a:r>
            <a:r>
              <a:rPr lang="en-US" altLang="ru-RU"/>
              <a:t>                                                     </a:t>
            </a:r>
            <a:r>
              <a:rPr lang="ru-RU" altLang="en-US"/>
              <a:t> </a:t>
            </a:r>
          </a:p>
          <a:p>
            <a:r>
              <a:rPr lang="en-US" altLang="en-US"/>
              <a:t>Правильный</a:t>
            </a:r>
            <a:r>
              <a:rPr lang="en-US" altLang="ru-RU"/>
              <a:t> </a:t>
            </a:r>
            <a:r>
              <a:rPr lang="en-US" altLang="en-US"/>
              <a:t>ответ</a:t>
            </a:r>
            <a:r>
              <a:rPr lang="en-US" altLang="ru-RU"/>
              <a:t>: </a:t>
            </a:r>
            <a:r>
              <a:rPr lang="en-US" altLang="en-US"/>
              <a:t>печёт</a:t>
            </a:r>
            <a:r>
              <a:rPr lang="en-US" altLang="ru-RU"/>
              <a:t>.                                                                                                 </a:t>
            </a:r>
          </a:p>
          <a:p>
            <a:r>
              <a:rPr lang="en-US" altLang="en-US"/>
              <a:t>Критерий</a:t>
            </a:r>
            <a:r>
              <a:rPr lang="en-US" altLang="ru-RU"/>
              <a:t>: </a:t>
            </a:r>
            <a:r>
              <a:rPr lang="en-US" altLang="en-US"/>
              <a:t>слово</a:t>
            </a:r>
            <a:r>
              <a:rPr lang="en-US" altLang="ru-RU"/>
              <a:t> </a:t>
            </a:r>
            <a:r>
              <a:rPr lang="en-US" altLang="en-US"/>
              <a:t>отвечает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вопрос</a:t>
            </a:r>
            <a:r>
              <a:rPr lang="en-US" altLang="ru-RU"/>
              <a:t>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делает</a:t>
            </a:r>
            <a:r>
              <a:rPr lang="en-US" altLang="ru-RU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Этапы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пропедевтической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подготовки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/>
              <a:t>1</a:t>
            </a:r>
            <a:r>
              <a:rPr lang="en-US" altLang="ru-RU" b="1"/>
              <a:t>.</a:t>
            </a:r>
            <a:r>
              <a:rPr lang="ru-RU" altLang="en-US" b="1"/>
              <a:t> </a:t>
            </a:r>
            <a:r>
              <a:rPr lang="en-US" altLang="en-US" b="1"/>
              <a:t>Построение</a:t>
            </a:r>
            <a:r>
              <a:rPr lang="en-US" altLang="ru-RU" b="1"/>
              <a:t> </a:t>
            </a:r>
            <a:r>
              <a:rPr lang="en-US" altLang="en-US" b="1"/>
              <a:t>«фундамента»</a:t>
            </a:r>
            <a:r>
              <a:rPr lang="en-US" altLang="ru-RU" b="1"/>
              <a:t> </a:t>
            </a:r>
            <a:r>
              <a:rPr lang="en-US" altLang="en-US" b="1"/>
              <a:t>знаний</a:t>
            </a:r>
            <a:endParaRPr lang="en-US" altLang="en-US"/>
          </a:p>
          <a:p>
            <a:r>
              <a:rPr lang="en-US" altLang="en-US"/>
              <a:t>Регулярное</a:t>
            </a:r>
            <a:r>
              <a:rPr lang="en-US" altLang="ru-RU"/>
              <a:t> </a:t>
            </a:r>
            <a:r>
              <a:rPr lang="en-US" altLang="en-US"/>
              <a:t>повторение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закрепление</a:t>
            </a:r>
            <a:r>
              <a:rPr lang="en-US" altLang="ru-RU"/>
              <a:t> </a:t>
            </a:r>
            <a:r>
              <a:rPr lang="en-US" altLang="en-US"/>
              <a:t>материала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всем</a:t>
            </a:r>
            <a:r>
              <a:rPr lang="en-US" altLang="ru-RU"/>
              <a:t> </a:t>
            </a:r>
            <a:r>
              <a:rPr lang="en-US" altLang="en-US"/>
              <a:t>темам</a:t>
            </a:r>
            <a:r>
              <a:rPr lang="en-US" altLang="ru-RU"/>
              <a:t>.</a:t>
            </a:r>
          </a:p>
          <a:p>
            <a:r>
              <a:rPr lang="en-US" altLang="en-US"/>
              <a:t>Использование</a:t>
            </a:r>
            <a:r>
              <a:rPr lang="en-US" altLang="ru-RU"/>
              <a:t> </a:t>
            </a:r>
            <a:r>
              <a:rPr lang="en-US" altLang="en-US"/>
              <a:t>разнообразных</a:t>
            </a:r>
            <a:r>
              <a:rPr lang="en-US" altLang="ru-RU"/>
              <a:t> </a:t>
            </a:r>
            <a:r>
              <a:rPr lang="en-US" altLang="en-US"/>
              <a:t>педагогических</a:t>
            </a:r>
            <a:r>
              <a:rPr lang="en-US" altLang="ru-RU"/>
              <a:t> </a:t>
            </a:r>
            <a:r>
              <a:rPr lang="en-US" altLang="en-US"/>
              <a:t>технологий</a:t>
            </a:r>
            <a:r>
              <a:rPr lang="en-US" altLang="ru-RU"/>
              <a:t>, </a:t>
            </a:r>
            <a:r>
              <a:rPr lang="en-US" altLang="en-US"/>
              <a:t>методов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приёмов</a:t>
            </a:r>
            <a:r>
              <a:rPr lang="en-US" altLang="ru-RU"/>
              <a:t> </a:t>
            </a:r>
            <a:r>
              <a:rPr lang="en-US" altLang="en-US"/>
              <a:t>при</a:t>
            </a:r>
            <a:r>
              <a:rPr lang="en-US" altLang="ru-RU"/>
              <a:t> </a:t>
            </a:r>
            <a:r>
              <a:rPr lang="en-US" altLang="en-US"/>
              <a:t>изучении</a:t>
            </a:r>
            <a:r>
              <a:rPr lang="en-US" altLang="ru-RU"/>
              <a:t> </a:t>
            </a:r>
            <a:r>
              <a:rPr lang="en-US" altLang="en-US"/>
              <a:t>тем</a:t>
            </a:r>
            <a:r>
              <a:rPr lang="en-US" altLang="ru-RU"/>
              <a:t>.</a:t>
            </a:r>
          </a:p>
          <a:p>
            <a:r>
              <a:rPr lang="en-US" altLang="en-US"/>
              <a:t>Фокус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глубоком</a:t>
            </a:r>
            <a:r>
              <a:rPr lang="en-US" altLang="ru-RU"/>
              <a:t> </a:t>
            </a:r>
            <a:r>
              <a:rPr lang="en-US" altLang="en-US"/>
              <a:t>усвоении</a:t>
            </a:r>
            <a:r>
              <a:rPr lang="en-US" altLang="ru-RU"/>
              <a:t> </a:t>
            </a:r>
            <a:r>
              <a:rPr lang="en-US" altLang="en-US"/>
              <a:t>материала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поверхностном</a:t>
            </a:r>
            <a:r>
              <a:rPr lang="en-US" altLang="ru-RU"/>
              <a:t> </a:t>
            </a:r>
            <a:r>
              <a:rPr lang="en-US" altLang="en-US"/>
              <a:t>запоминании</a:t>
            </a:r>
            <a:r>
              <a:rPr lang="en-US" altLang="ru-RU"/>
              <a:t>.</a:t>
            </a:r>
          </a:p>
          <a:p>
            <a:r>
              <a:rPr lang="en-US" altLang="en-US"/>
              <a:t>Участие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предметных</a:t>
            </a:r>
            <a:r>
              <a:rPr lang="en-US" altLang="ru-RU"/>
              <a:t> </a:t>
            </a:r>
            <a:r>
              <a:rPr lang="en-US" altLang="en-US"/>
              <a:t>олимпиадах</a:t>
            </a:r>
            <a:r>
              <a:rPr lang="en-US" altLang="ru-RU"/>
              <a:t>, </a:t>
            </a:r>
            <a:r>
              <a:rPr lang="en-US" altLang="en-US"/>
              <a:t>метапредметных</a:t>
            </a:r>
            <a:r>
              <a:rPr lang="en-US" altLang="ru-RU"/>
              <a:t> </a:t>
            </a:r>
            <a:r>
              <a:rPr lang="en-US" altLang="en-US"/>
              <a:t>конкурсах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Упражнения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формата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ВПР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/>
              <a:t>1) </a:t>
            </a:r>
            <a:r>
              <a:rPr lang="en-US" altLang="en-US" b="1"/>
              <a:t>Отметь</a:t>
            </a:r>
            <a:r>
              <a:rPr lang="en-US" altLang="ru-RU" b="1"/>
              <a:t>  </a:t>
            </a:r>
            <a:r>
              <a:rPr lang="en-US" altLang="en-US" b="1"/>
              <a:t>все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 - </a:t>
            </a:r>
            <a:r>
              <a:rPr lang="en-US" altLang="en-US" b="1"/>
              <a:t>имена</a:t>
            </a:r>
            <a:r>
              <a:rPr lang="en-US" altLang="ru-RU" b="1"/>
              <a:t> </a:t>
            </a:r>
            <a:r>
              <a:rPr lang="en-US" altLang="en-US" b="1"/>
              <a:t>прилагательные</a:t>
            </a:r>
            <a:r>
              <a:rPr lang="en-US" altLang="ru-RU" b="1"/>
              <a:t>.</a:t>
            </a:r>
          </a:p>
          <a:p>
            <a:pPr marL="0" indent="0">
              <a:buNone/>
            </a:pPr>
            <a:endParaRPr lang="en-US" altLang="ru-RU" b="1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Тихо</a:t>
            </a:r>
            <a:r>
              <a:rPr lang="en-US" altLang="ru-RU"/>
              <a:t>               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Зелёный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петь</a:t>
            </a:r>
            <a:r>
              <a:rPr lang="en-US" altLang="ru-RU"/>
              <a:t> 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тихая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619125" y="1247140"/>
            <a:ext cx="10353675" cy="488061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2)</a:t>
            </a:r>
            <a:r>
              <a:rPr lang="ru-RU" altLang="en-US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все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 - </a:t>
            </a:r>
            <a:r>
              <a:rPr lang="en-US" altLang="en-US" b="1"/>
              <a:t>имена</a:t>
            </a:r>
            <a:r>
              <a:rPr lang="en-US" altLang="ru-RU" b="1"/>
              <a:t> </a:t>
            </a:r>
            <a:r>
              <a:rPr lang="en-US" altLang="en-US" b="1"/>
              <a:t>существительные</a:t>
            </a:r>
            <a:r>
              <a:rPr lang="en-US" altLang="ru-RU" b="1"/>
              <a:t>.</a:t>
            </a:r>
            <a:endParaRPr lang="en-US" altLang="ru-RU"/>
          </a:p>
          <a:p>
            <a:pPr marL="0" indent="0">
              <a:buNone/>
            </a:pPr>
            <a:endParaRPr lang="en-US" altLang="ru-RU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Дружба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Дружный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Дружить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Подружка</a:t>
            </a:r>
            <a:r>
              <a:rPr lang="en-US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836295" y="1154430"/>
            <a:ext cx="10136505" cy="497332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3)</a:t>
            </a:r>
            <a:r>
              <a:rPr lang="ru-RU" altLang="en-US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все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 </a:t>
            </a:r>
            <a:r>
              <a:rPr lang="ru-RU" altLang="en-US" b="1"/>
              <a:t>- </a:t>
            </a:r>
            <a:r>
              <a:rPr lang="en-US" altLang="en-US" b="1"/>
              <a:t>глаголы</a:t>
            </a:r>
            <a:r>
              <a:rPr lang="en-US" altLang="ru-RU" b="1"/>
              <a:t>.</a:t>
            </a:r>
          </a:p>
          <a:p>
            <a:endParaRPr lang="en-US" altLang="ru-RU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Больница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Болит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Боль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Заболел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Больно</a:t>
            </a:r>
            <a:r>
              <a:rPr lang="en-US" altLang="ru-RU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21995" y="1144270"/>
            <a:ext cx="10250805" cy="498348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4)</a:t>
            </a:r>
            <a:r>
              <a:rPr lang="ru-RU" altLang="en-US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строчку</a:t>
            </a:r>
            <a:r>
              <a:rPr lang="en-US" altLang="ru-RU" b="1"/>
              <a:t>,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которой</a:t>
            </a:r>
            <a:r>
              <a:rPr lang="en-US" altLang="ru-RU" b="1"/>
              <a:t> </a:t>
            </a:r>
            <a:r>
              <a:rPr lang="en-US" altLang="en-US" b="1"/>
              <a:t>все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 </a:t>
            </a:r>
            <a:r>
              <a:rPr lang="en-US" altLang="en-US" b="1"/>
              <a:t>являются</a:t>
            </a:r>
            <a:r>
              <a:rPr lang="en-US" altLang="ru-RU" b="1"/>
              <a:t> </a:t>
            </a:r>
            <a:r>
              <a:rPr lang="en-US" altLang="en-US" b="1" u="sng"/>
              <a:t>именами</a:t>
            </a:r>
            <a:r>
              <a:rPr lang="en-US" altLang="ru-RU" b="1" u="sng"/>
              <a:t> </a:t>
            </a:r>
            <a:r>
              <a:rPr lang="en-US" altLang="en-US" b="1" u="sng"/>
              <a:t>существительными</a:t>
            </a:r>
            <a:r>
              <a:rPr lang="en-US" altLang="ru-RU" u="sng"/>
              <a:t>.</a:t>
            </a:r>
            <a:endParaRPr lang="en-US" altLang="ru-RU"/>
          </a:p>
          <a:p>
            <a:pPr marL="0" indent="0">
              <a:buNone/>
            </a:pPr>
            <a:endParaRPr lang="en-US" altLang="ru-RU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Клюшка</a:t>
            </a:r>
            <a:r>
              <a:rPr lang="en-US" altLang="ru-RU"/>
              <a:t>, </a:t>
            </a:r>
            <a:r>
              <a:rPr lang="en-US" altLang="en-US"/>
              <a:t>чудовище</a:t>
            </a:r>
            <a:r>
              <a:rPr lang="en-US" altLang="ru-RU"/>
              <a:t>, </a:t>
            </a:r>
            <a:r>
              <a:rPr lang="en-US" altLang="en-US"/>
              <a:t>молчать</a:t>
            </a:r>
            <a:r>
              <a:rPr lang="en-US" altLang="ru-RU"/>
              <a:t>, </a:t>
            </a:r>
            <a:r>
              <a:rPr lang="en-US" altLang="en-US"/>
              <a:t>читатель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Собачка</a:t>
            </a:r>
            <a:r>
              <a:rPr lang="en-US" altLang="ru-RU"/>
              <a:t>, </a:t>
            </a:r>
            <a:r>
              <a:rPr lang="en-US" altLang="en-US"/>
              <a:t>пузырьки</a:t>
            </a:r>
            <a:r>
              <a:rPr lang="en-US" altLang="ru-RU"/>
              <a:t>, </a:t>
            </a:r>
            <a:r>
              <a:rPr lang="en-US" altLang="en-US"/>
              <a:t>кличка</a:t>
            </a:r>
            <a:r>
              <a:rPr lang="en-US" altLang="ru-RU"/>
              <a:t>, </a:t>
            </a:r>
            <a:r>
              <a:rPr lang="en-US" altLang="en-US"/>
              <a:t>крыльцо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Облако</a:t>
            </a:r>
            <a:r>
              <a:rPr lang="en-US" altLang="ru-RU"/>
              <a:t>, </a:t>
            </a:r>
            <a:r>
              <a:rPr lang="en-US" altLang="en-US"/>
              <a:t>дощечка</a:t>
            </a:r>
            <a:r>
              <a:rPr lang="en-US" altLang="ru-RU"/>
              <a:t>, </a:t>
            </a:r>
            <a:r>
              <a:rPr lang="en-US" altLang="en-US"/>
              <a:t>срочный</a:t>
            </a:r>
            <a:r>
              <a:rPr lang="en-US" altLang="ru-RU"/>
              <a:t>, </a:t>
            </a:r>
            <a:r>
              <a:rPr lang="en-US" altLang="en-US"/>
              <a:t>солнце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74065" y="1153795"/>
            <a:ext cx="10559415" cy="4973955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5</a:t>
            </a:r>
            <a:r>
              <a:rPr lang="en-US" altLang="ru-RU" b="1"/>
              <a:t>)</a:t>
            </a:r>
            <a:r>
              <a:rPr lang="ru-RU" altLang="en-US" b="1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строчку</a:t>
            </a:r>
            <a:r>
              <a:rPr lang="en-US" altLang="ru-RU" b="1"/>
              <a:t>,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которой</a:t>
            </a:r>
            <a:r>
              <a:rPr lang="en-US" altLang="ru-RU" b="1"/>
              <a:t> </a:t>
            </a:r>
            <a:r>
              <a:rPr lang="en-US" altLang="en-US" b="1"/>
              <a:t>все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 </a:t>
            </a:r>
            <a:r>
              <a:rPr lang="en-US" altLang="en-US" b="1"/>
              <a:t>являются</a:t>
            </a:r>
            <a:r>
              <a:rPr lang="en-US" altLang="ru-RU" b="1"/>
              <a:t> </a:t>
            </a:r>
            <a:r>
              <a:rPr lang="ru-RU" altLang="en-US" b="1"/>
              <a:t>      </a:t>
            </a:r>
          </a:p>
          <a:p>
            <a:pPr marL="0" indent="0">
              <a:buNone/>
            </a:pPr>
            <a:r>
              <a:rPr lang="ru-RU" altLang="en-US" b="1"/>
              <a:t>     </a:t>
            </a:r>
            <a:r>
              <a:rPr lang="en-US" altLang="en-US" b="1" u="sng"/>
              <a:t>глаголами</a:t>
            </a:r>
            <a:r>
              <a:rPr lang="en-US" altLang="ru-RU" b="1" u="sng"/>
              <a:t>.</a:t>
            </a:r>
            <a:endParaRPr lang="en-US" altLang="ru-RU" u="sng"/>
          </a:p>
          <a:p>
            <a:pPr marL="0" indent="0">
              <a:buNone/>
            </a:pPr>
            <a:endParaRPr lang="en-US" altLang="ru-RU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Горевать</a:t>
            </a:r>
            <a:r>
              <a:rPr lang="en-US" altLang="ru-RU"/>
              <a:t>, </a:t>
            </a:r>
            <a:r>
              <a:rPr lang="en-US" altLang="en-US"/>
              <a:t>смеяться</a:t>
            </a:r>
            <a:r>
              <a:rPr lang="en-US" altLang="ru-RU"/>
              <a:t>, </a:t>
            </a:r>
            <a:r>
              <a:rPr lang="en-US" altLang="en-US"/>
              <a:t>учитель</a:t>
            </a:r>
            <a:r>
              <a:rPr lang="en-US" altLang="ru-RU"/>
              <a:t>, </a:t>
            </a:r>
            <a:r>
              <a:rPr lang="en-US" altLang="en-US"/>
              <a:t>говорить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Звенит</a:t>
            </a:r>
            <a:r>
              <a:rPr lang="en-US" altLang="ru-RU"/>
              <a:t>, </a:t>
            </a:r>
            <a:r>
              <a:rPr lang="en-US" altLang="en-US"/>
              <a:t>ползёт</a:t>
            </a:r>
            <a:r>
              <a:rPr lang="en-US" altLang="ru-RU"/>
              <a:t>, </a:t>
            </a:r>
            <a:r>
              <a:rPr lang="en-US" altLang="en-US"/>
              <a:t>играет</a:t>
            </a:r>
            <a:r>
              <a:rPr lang="en-US" altLang="ru-RU"/>
              <a:t>, </a:t>
            </a:r>
            <a:r>
              <a:rPr lang="en-US" altLang="en-US"/>
              <a:t>плывёт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Поёт</a:t>
            </a:r>
            <a:r>
              <a:rPr lang="en-US" altLang="ru-RU"/>
              <a:t>, </a:t>
            </a:r>
            <a:r>
              <a:rPr lang="en-US" altLang="en-US"/>
              <a:t>светлый</a:t>
            </a:r>
            <a:r>
              <a:rPr lang="en-US" altLang="ru-RU"/>
              <a:t>, </a:t>
            </a:r>
            <a:r>
              <a:rPr lang="en-US" altLang="en-US"/>
              <a:t>льёт</a:t>
            </a:r>
            <a:r>
              <a:rPr lang="en-US" altLang="ru-RU"/>
              <a:t>, </a:t>
            </a:r>
            <a:r>
              <a:rPr lang="en-US" altLang="en-US"/>
              <a:t>учится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32790" y="1205230"/>
            <a:ext cx="10240010" cy="492252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6)</a:t>
            </a:r>
            <a:r>
              <a:rPr lang="ru-RU" altLang="en-US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строчку</a:t>
            </a:r>
            <a:r>
              <a:rPr lang="en-US" altLang="ru-RU" b="1"/>
              <a:t>,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которой</a:t>
            </a:r>
            <a:r>
              <a:rPr lang="en-US" altLang="ru-RU" b="1"/>
              <a:t> </a:t>
            </a:r>
            <a:r>
              <a:rPr lang="en-US" altLang="en-US" b="1"/>
              <a:t>все</a:t>
            </a:r>
            <a:r>
              <a:rPr lang="en-US" altLang="ru-RU" b="1"/>
              <a:t> </a:t>
            </a:r>
            <a:r>
              <a:rPr lang="en-US" altLang="en-US" b="1"/>
              <a:t>слова</a:t>
            </a:r>
            <a:r>
              <a:rPr lang="en-US" altLang="ru-RU" b="1"/>
              <a:t> </a:t>
            </a:r>
            <a:r>
              <a:rPr lang="en-US" altLang="en-US" b="1"/>
              <a:t>являются</a:t>
            </a:r>
            <a:r>
              <a:rPr lang="en-US" altLang="ru-RU" b="1"/>
              <a:t> </a:t>
            </a:r>
            <a:r>
              <a:rPr lang="ru-RU" altLang="en-US" b="1" u="sng"/>
              <a:t>именами </a:t>
            </a:r>
            <a:r>
              <a:rPr lang="en-US" altLang="en-US" b="1" u="sng"/>
              <a:t>прилагательными</a:t>
            </a:r>
            <a:r>
              <a:rPr lang="en-US" altLang="ru-RU" b="1" u="sng"/>
              <a:t>.</a:t>
            </a:r>
            <a:endParaRPr lang="en-US" altLang="ru-RU"/>
          </a:p>
          <a:p>
            <a:pPr marL="0" indent="0">
              <a:buNone/>
            </a:pPr>
            <a:endParaRPr lang="en-US" altLang="ru-RU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Деловой</a:t>
            </a:r>
            <a:r>
              <a:rPr lang="en-US" altLang="ru-RU"/>
              <a:t>, </a:t>
            </a:r>
            <a:r>
              <a:rPr lang="en-US" altLang="en-US"/>
              <a:t>стараться</a:t>
            </a:r>
            <a:r>
              <a:rPr lang="en-US" altLang="ru-RU"/>
              <a:t>, </a:t>
            </a:r>
            <a:r>
              <a:rPr lang="en-US" altLang="en-US"/>
              <a:t>отважный</a:t>
            </a:r>
            <a:r>
              <a:rPr lang="en-US" altLang="ru-RU"/>
              <a:t>, </a:t>
            </a:r>
            <a:r>
              <a:rPr lang="en-US" altLang="en-US"/>
              <a:t>добрый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Послушный</a:t>
            </a:r>
            <a:r>
              <a:rPr lang="en-US" altLang="ru-RU"/>
              <a:t>, </a:t>
            </a:r>
            <a:r>
              <a:rPr lang="en-US" altLang="en-US"/>
              <a:t>ловкий</a:t>
            </a:r>
            <a:r>
              <a:rPr lang="en-US" altLang="ru-RU"/>
              <a:t>, </a:t>
            </a:r>
            <a:r>
              <a:rPr lang="en-US" altLang="en-US"/>
              <a:t>аккуратный</a:t>
            </a:r>
            <a:r>
              <a:rPr lang="en-US" altLang="ru-RU"/>
              <a:t>, </a:t>
            </a:r>
            <a:r>
              <a:rPr lang="en-US" altLang="en-US"/>
              <a:t>смышлёный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Аккуратный</a:t>
            </a:r>
            <a:r>
              <a:rPr lang="en-US" altLang="ru-RU"/>
              <a:t>, </a:t>
            </a:r>
            <a:r>
              <a:rPr lang="en-US" altLang="en-US"/>
              <a:t>прилежный</a:t>
            </a:r>
            <a:r>
              <a:rPr lang="en-US" altLang="ru-RU"/>
              <a:t>, </a:t>
            </a:r>
            <a:r>
              <a:rPr lang="en-US" altLang="en-US"/>
              <a:t>ученик</a:t>
            </a:r>
            <a:r>
              <a:rPr lang="en-US" altLang="ru-RU"/>
              <a:t>, </a:t>
            </a:r>
            <a:r>
              <a:rPr lang="en-US" altLang="en-US"/>
              <a:t>умный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84225" y="1205230"/>
            <a:ext cx="10188575" cy="492252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7)</a:t>
            </a:r>
            <a:r>
              <a:rPr lang="ru-RU" altLang="en-US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предложение</a:t>
            </a:r>
            <a:r>
              <a:rPr lang="en-US" altLang="ru-RU" b="1"/>
              <a:t>,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котором</a:t>
            </a:r>
            <a:r>
              <a:rPr lang="en-US" altLang="ru-RU" b="1"/>
              <a:t> </a:t>
            </a:r>
            <a:r>
              <a:rPr lang="en-US" altLang="en-US" b="1"/>
              <a:t>выделенное</a:t>
            </a:r>
            <a:r>
              <a:rPr lang="en-US" altLang="ru-RU" b="1"/>
              <a:t> </a:t>
            </a:r>
            <a:r>
              <a:rPr lang="en-US" altLang="en-US" b="1"/>
              <a:t>слово</a:t>
            </a:r>
            <a:r>
              <a:rPr lang="en-US" altLang="ru-RU" b="1"/>
              <a:t> </a:t>
            </a:r>
            <a:r>
              <a:rPr lang="en-US" altLang="en-US" b="1"/>
              <a:t>является</a:t>
            </a:r>
            <a:r>
              <a:rPr lang="en-US" altLang="ru-RU" b="1"/>
              <a:t> </a:t>
            </a:r>
            <a:r>
              <a:rPr lang="en-US" altLang="en-US" b="1" u="sng"/>
              <a:t>именем</a:t>
            </a:r>
            <a:r>
              <a:rPr lang="en-US" altLang="ru-RU" b="1" u="sng"/>
              <a:t> </a:t>
            </a:r>
            <a:r>
              <a:rPr lang="en-US" altLang="en-US" b="1" u="sng"/>
              <a:t>существительным</a:t>
            </a:r>
            <a:r>
              <a:rPr lang="en-US" altLang="ru-RU" b="1" u="sng"/>
              <a:t>.</a:t>
            </a:r>
            <a:endParaRPr lang="en-US" altLang="ru-RU"/>
          </a:p>
          <a:p>
            <a:pPr marL="0" indent="0">
              <a:buNone/>
            </a:pPr>
            <a:endParaRPr lang="en-US" altLang="ru-RU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На</a:t>
            </a:r>
            <a:r>
              <a:rPr lang="en-US" altLang="ru-RU"/>
              <a:t> </a:t>
            </a:r>
            <a:r>
              <a:rPr lang="en-US" altLang="en-US"/>
              <a:t>лесной</a:t>
            </a:r>
            <a:r>
              <a:rPr lang="en-US" altLang="ru-RU"/>
              <a:t> </a:t>
            </a:r>
            <a:r>
              <a:rPr lang="en-US" altLang="en-US"/>
              <a:t>поляне</a:t>
            </a:r>
            <a:r>
              <a:rPr lang="en-US" altLang="ru-RU"/>
              <a:t> </a:t>
            </a:r>
            <a:r>
              <a:rPr lang="en-US" altLang="en-US"/>
              <a:t>стоит</a:t>
            </a:r>
            <a:r>
              <a:rPr lang="en-US" altLang="ru-RU"/>
              <a:t> </a:t>
            </a:r>
            <a:r>
              <a:rPr lang="en-US" altLang="en-US"/>
              <a:t>высокий</a:t>
            </a:r>
            <a:r>
              <a:rPr lang="en-US" altLang="ru-RU"/>
              <a:t> </a:t>
            </a:r>
            <a:r>
              <a:rPr lang="en-US" altLang="en-US"/>
              <a:t>дуб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На</a:t>
            </a:r>
            <a:r>
              <a:rPr lang="en-US" altLang="ru-RU"/>
              <a:t> </a:t>
            </a:r>
            <a:r>
              <a:rPr lang="en-US" altLang="en-US"/>
              <a:t>лесной</a:t>
            </a:r>
            <a:r>
              <a:rPr lang="en-US" altLang="ru-RU"/>
              <a:t> </a:t>
            </a:r>
            <a:r>
              <a:rPr lang="en-US" altLang="en-US"/>
              <a:t>поляне</a:t>
            </a:r>
            <a:r>
              <a:rPr lang="en-US" altLang="ru-RU"/>
              <a:t>  </a:t>
            </a:r>
            <a:r>
              <a:rPr lang="en-US" altLang="en-US"/>
              <a:t>стоит</a:t>
            </a:r>
            <a:r>
              <a:rPr lang="en-US" altLang="ru-RU"/>
              <a:t> </a:t>
            </a:r>
            <a:r>
              <a:rPr lang="en-US" altLang="en-US"/>
              <a:t>высокий</a:t>
            </a:r>
            <a:r>
              <a:rPr lang="en-US" altLang="ru-RU"/>
              <a:t> </a:t>
            </a:r>
            <a:r>
              <a:rPr lang="en-US" altLang="en-US"/>
              <a:t>дуб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На</a:t>
            </a:r>
            <a:r>
              <a:rPr lang="en-US" altLang="ru-RU"/>
              <a:t> </a:t>
            </a:r>
            <a:r>
              <a:rPr lang="en-US" altLang="en-US"/>
              <a:t>лесной</a:t>
            </a:r>
            <a:r>
              <a:rPr lang="en-US" altLang="ru-RU"/>
              <a:t> </a:t>
            </a:r>
            <a:r>
              <a:rPr lang="en-US" altLang="en-US"/>
              <a:t>поляне</a:t>
            </a:r>
            <a:r>
              <a:rPr lang="en-US" altLang="ru-RU"/>
              <a:t>  </a:t>
            </a:r>
            <a:r>
              <a:rPr lang="en-US" altLang="en-US"/>
              <a:t>стоит</a:t>
            </a:r>
            <a:r>
              <a:rPr lang="en-US" altLang="ru-RU"/>
              <a:t> </a:t>
            </a:r>
            <a:r>
              <a:rPr lang="en-US" altLang="en-US"/>
              <a:t>высокий</a:t>
            </a:r>
            <a:r>
              <a:rPr lang="en-US" altLang="ru-RU"/>
              <a:t> </a:t>
            </a:r>
            <a:r>
              <a:rPr lang="en-US" altLang="en-US"/>
              <a:t>дуб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На</a:t>
            </a:r>
            <a:r>
              <a:rPr lang="en-US" altLang="ru-RU"/>
              <a:t> </a:t>
            </a:r>
            <a:r>
              <a:rPr lang="en-US" altLang="en-US"/>
              <a:t>лесной</a:t>
            </a:r>
            <a:r>
              <a:rPr lang="en-US" altLang="ru-RU"/>
              <a:t> </a:t>
            </a:r>
            <a:r>
              <a:rPr lang="en-US" altLang="en-US"/>
              <a:t>поляне</a:t>
            </a:r>
            <a:r>
              <a:rPr lang="en-US" altLang="ru-RU"/>
              <a:t>  </a:t>
            </a:r>
            <a:r>
              <a:rPr lang="en-US" altLang="en-US"/>
              <a:t>стоит</a:t>
            </a:r>
            <a:r>
              <a:rPr lang="en-US" altLang="ru-RU"/>
              <a:t> </a:t>
            </a:r>
            <a:r>
              <a:rPr lang="en-US" altLang="en-US"/>
              <a:t>высокий</a:t>
            </a:r>
            <a:r>
              <a:rPr lang="en-US" altLang="ru-RU"/>
              <a:t> </a:t>
            </a:r>
            <a:r>
              <a:rPr lang="en-US" altLang="en-US"/>
              <a:t>дуб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84860" y="1184910"/>
            <a:ext cx="10486390" cy="494284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8)</a:t>
            </a:r>
            <a:r>
              <a:rPr lang="ru-RU" altLang="en-US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предложение</a:t>
            </a:r>
            <a:r>
              <a:rPr lang="en-US" altLang="ru-RU" b="1"/>
              <a:t>,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котором</a:t>
            </a:r>
            <a:r>
              <a:rPr lang="en-US" altLang="ru-RU" b="1"/>
              <a:t> </a:t>
            </a:r>
            <a:r>
              <a:rPr lang="en-US" altLang="en-US" b="1"/>
              <a:t>выделенное</a:t>
            </a:r>
            <a:r>
              <a:rPr lang="en-US" altLang="ru-RU" b="1"/>
              <a:t> </a:t>
            </a:r>
            <a:r>
              <a:rPr lang="en-US" altLang="en-US" b="1"/>
              <a:t>слово</a:t>
            </a:r>
            <a:r>
              <a:rPr lang="en-US" altLang="ru-RU" b="1"/>
              <a:t> </a:t>
            </a:r>
            <a:r>
              <a:rPr lang="en-US" altLang="en-US" b="1"/>
              <a:t>является</a:t>
            </a:r>
            <a:r>
              <a:rPr lang="en-US" altLang="ru-RU" b="1"/>
              <a:t> </a:t>
            </a:r>
            <a:r>
              <a:rPr lang="en-US" altLang="en-US" b="1" u="sng"/>
              <a:t>глаголом</a:t>
            </a:r>
            <a:r>
              <a:rPr lang="en-US" altLang="ru-RU" b="1" u="sng"/>
              <a:t>.</a:t>
            </a:r>
          </a:p>
          <a:p>
            <a:pPr marL="0" indent="0">
              <a:buNone/>
            </a:pPr>
            <a:endParaRPr lang="en-US" altLang="ru-RU" b="1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Лодка</a:t>
            </a:r>
            <a:r>
              <a:rPr lang="en-US" altLang="ru-RU"/>
              <a:t> </a:t>
            </a:r>
            <a:r>
              <a:rPr lang="en-US" altLang="en-US"/>
              <a:t>налетела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подводные</a:t>
            </a:r>
            <a:r>
              <a:rPr lang="en-US" altLang="ru-RU"/>
              <a:t> </a:t>
            </a:r>
            <a:r>
              <a:rPr lang="en-US" altLang="en-US"/>
              <a:t>рифы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дала</a:t>
            </a:r>
            <a:r>
              <a:rPr lang="en-US" altLang="ru-RU"/>
              <a:t> </a:t>
            </a:r>
            <a:r>
              <a:rPr lang="en-US" altLang="en-US"/>
              <a:t>течь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Матросы</a:t>
            </a:r>
            <a:r>
              <a:rPr lang="en-US" altLang="ru-RU"/>
              <a:t> </a:t>
            </a:r>
            <a:r>
              <a:rPr lang="en-US" altLang="en-US"/>
              <a:t>заделали</a:t>
            </a:r>
            <a:r>
              <a:rPr lang="en-US" altLang="ru-RU"/>
              <a:t> </a:t>
            </a:r>
            <a:r>
              <a:rPr lang="en-US" altLang="en-US"/>
              <a:t>течь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дне</a:t>
            </a:r>
            <a:r>
              <a:rPr lang="en-US" altLang="ru-RU"/>
              <a:t> </a:t>
            </a:r>
            <a:r>
              <a:rPr lang="en-US" altLang="en-US"/>
              <a:t>лодки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Вода</a:t>
            </a:r>
            <a:r>
              <a:rPr lang="en-US" altLang="ru-RU"/>
              <a:t> </a:t>
            </a:r>
            <a:r>
              <a:rPr lang="en-US" altLang="en-US"/>
              <a:t>продолжала</a:t>
            </a:r>
            <a:r>
              <a:rPr lang="en-US" altLang="ru-RU"/>
              <a:t> </a:t>
            </a:r>
            <a:r>
              <a:rPr lang="en-US" altLang="en-US"/>
              <a:t>течь</a:t>
            </a:r>
            <a:r>
              <a:rPr lang="en-US" altLang="ru-RU"/>
              <a:t> </a:t>
            </a:r>
            <a:r>
              <a:rPr lang="en-US" altLang="en-US"/>
              <a:t>из</a:t>
            </a:r>
            <a:r>
              <a:rPr lang="en-US" altLang="ru-RU"/>
              <a:t> </a:t>
            </a:r>
            <a:r>
              <a:rPr lang="en-US" altLang="en-US"/>
              <a:t>крана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В</a:t>
            </a:r>
            <a:r>
              <a:rPr lang="en-US" altLang="ru-RU"/>
              <a:t> </a:t>
            </a:r>
            <a:r>
              <a:rPr lang="en-US" altLang="en-US"/>
              <a:t>трюме</a:t>
            </a:r>
            <a:r>
              <a:rPr lang="en-US" altLang="ru-RU"/>
              <a:t> </a:t>
            </a:r>
            <a:r>
              <a:rPr lang="en-US" altLang="en-US"/>
              <a:t>корабля</a:t>
            </a:r>
            <a:r>
              <a:rPr lang="en-US" altLang="ru-RU"/>
              <a:t> </a:t>
            </a:r>
            <a:r>
              <a:rPr lang="en-US" altLang="en-US"/>
              <a:t>появилась</a:t>
            </a:r>
            <a:r>
              <a:rPr lang="en-US" altLang="ru-RU"/>
              <a:t> </a:t>
            </a:r>
            <a:r>
              <a:rPr lang="en-US" altLang="en-US"/>
              <a:t>течь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815340" y="1216025"/>
            <a:ext cx="10157460" cy="4911725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9)</a:t>
            </a:r>
            <a:r>
              <a:rPr lang="ru-RU" altLang="en-US"/>
              <a:t> </a:t>
            </a:r>
            <a:r>
              <a:rPr lang="en-US" altLang="en-US" b="1"/>
              <a:t>Отметь</a:t>
            </a:r>
            <a:r>
              <a:rPr lang="en-US" altLang="ru-RU" b="1"/>
              <a:t> </a:t>
            </a:r>
            <a:r>
              <a:rPr lang="en-US" altLang="en-US" b="1"/>
              <a:t>предложение</a:t>
            </a:r>
            <a:r>
              <a:rPr lang="en-US" altLang="ru-RU" b="1"/>
              <a:t>,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котором</a:t>
            </a:r>
            <a:r>
              <a:rPr lang="en-US" altLang="ru-RU" b="1"/>
              <a:t> </a:t>
            </a:r>
            <a:r>
              <a:rPr lang="en-US" altLang="en-US" b="1"/>
              <a:t>выделенное</a:t>
            </a:r>
            <a:r>
              <a:rPr lang="en-US" altLang="ru-RU" b="1"/>
              <a:t> </a:t>
            </a:r>
            <a:r>
              <a:rPr lang="en-US" altLang="en-US" b="1"/>
              <a:t>слово</a:t>
            </a:r>
            <a:r>
              <a:rPr lang="en-US" altLang="ru-RU" b="1"/>
              <a:t> </a:t>
            </a:r>
            <a:r>
              <a:rPr lang="en-US" altLang="en-US" b="1"/>
              <a:t>является</a:t>
            </a:r>
            <a:r>
              <a:rPr lang="en-US" altLang="ru-RU" b="1"/>
              <a:t> </a:t>
            </a:r>
            <a:r>
              <a:rPr lang="en-US" altLang="en-US" b="1" u="sng"/>
              <a:t>именем</a:t>
            </a:r>
            <a:r>
              <a:rPr lang="en-US" altLang="ru-RU" b="1" u="sng"/>
              <a:t> </a:t>
            </a:r>
            <a:r>
              <a:rPr lang="en-US" altLang="en-US" b="1" u="sng"/>
              <a:t>прилагательным</a:t>
            </a:r>
            <a:r>
              <a:rPr lang="en-US" altLang="ru-RU" b="1" u="sng"/>
              <a:t>.</a:t>
            </a:r>
          </a:p>
          <a:p>
            <a:pPr marL="0" indent="0">
              <a:buNone/>
            </a:pPr>
            <a:endParaRPr lang="en-US" altLang="ru-RU" b="1" u="sng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Снежная</a:t>
            </a:r>
            <a:r>
              <a:rPr lang="en-US" altLang="ru-RU"/>
              <a:t> </a:t>
            </a:r>
            <a:r>
              <a:rPr lang="en-US" altLang="en-US"/>
              <a:t>шуба</a:t>
            </a:r>
            <a:r>
              <a:rPr lang="en-US" altLang="ru-RU"/>
              <a:t> </a:t>
            </a:r>
            <a:r>
              <a:rPr lang="en-US" altLang="en-US"/>
              <a:t>покрывает</a:t>
            </a:r>
            <a:r>
              <a:rPr lang="en-US" altLang="ru-RU"/>
              <a:t> </a:t>
            </a:r>
            <a:r>
              <a:rPr lang="en-US" altLang="en-US"/>
              <a:t>ветки</a:t>
            </a:r>
            <a:r>
              <a:rPr lang="en-US" altLang="ru-RU"/>
              <a:t> </a:t>
            </a:r>
            <a:r>
              <a:rPr lang="en-US" altLang="en-US"/>
              <a:t>ели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Снежная</a:t>
            </a:r>
            <a:r>
              <a:rPr lang="en-US" altLang="ru-RU"/>
              <a:t> </a:t>
            </a:r>
            <a:r>
              <a:rPr lang="en-US" altLang="en-US"/>
              <a:t>шуба</a:t>
            </a:r>
            <a:r>
              <a:rPr lang="en-US" altLang="ru-RU"/>
              <a:t> </a:t>
            </a:r>
            <a:r>
              <a:rPr lang="en-US" altLang="en-US"/>
              <a:t>покрывает</a:t>
            </a:r>
            <a:r>
              <a:rPr lang="en-US" altLang="ru-RU"/>
              <a:t> </a:t>
            </a:r>
            <a:r>
              <a:rPr lang="en-US" altLang="en-US"/>
              <a:t>ветки</a:t>
            </a:r>
            <a:r>
              <a:rPr lang="en-US" altLang="ru-RU"/>
              <a:t> </a:t>
            </a:r>
            <a:r>
              <a:rPr lang="en-US" altLang="en-US"/>
              <a:t>ели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Снежная</a:t>
            </a:r>
            <a:r>
              <a:rPr lang="en-US" altLang="ru-RU"/>
              <a:t> </a:t>
            </a:r>
            <a:r>
              <a:rPr lang="en-US" altLang="en-US"/>
              <a:t>шуба</a:t>
            </a:r>
            <a:r>
              <a:rPr lang="en-US" altLang="ru-RU"/>
              <a:t> </a:t>
            </a:r>
            <a:r>
              <a:rPr lang="en-US" altLang="en-US"/>
              <a:t>покрывает</a:t>
            </a:r>
            <a:r>
              <a:rPr lang="en-US" altLang="ru-RU"/>
              <a:t> </a:t>
            </a:r>
            <a:r>
              <a:rPr lang="en-US" altLang="en-US"/>
              <a:t>ветки</a:t>
            </a:r>
            <a:r>
              <a:rPr lang="en-US" altLang="ru-RU"/>
              <a:t> </a:t>
            </a:r>
            <a:r>
              <a:rPr lang="en-US" altLang="en-US"/>
              <a:t>ели</a:t>
            </a:r>
            <a:r>
              <a:rPr lang="en-US" altLang="ru-RU"/>
              <a:t>.</a:t>
            </a:r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Снежная</a:t>
            </a:r>
            <a:r>
              <a:rPr lang="en-US" altLang="ru-RU"/>
              <a:t> </a:t>
            </a:r>
            <a:r>
              <a:rPr lang="en-US" altLang="en-US"/>
              <a:t>шуба</a:t>
            </a:r>
            <a:r>
              <a:rPr lang="en-US" altLang="ru-RU"/>
              <a:t> </a:t>
            </a:r>
            <a:r>
              <a:rPr lang="en-US" altLang="en-US"/>
              <a:t>покрывает</a:t>
            </a:r>
            <a:r>
              <a:rPr lang="en-US" altLang="ru-RU"/>
              <a:t> </a:t>
            </a:r>
            <a:r>
              <a:rPr lang="en-US" altLang="en-US"/>
              <a:t>ветки</a:t>
            </a:r>
            <a:r>
              <a:rPr lang="en-US" altLang="ru-RU"/>
              <a:t> </a:t>
            </a:r>
            <a:r>
              <a:rPr lang="en-US" altLang="en-US"/>
              <a:t>ели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Примеры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заданий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для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тренировки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аргументации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22400"/>
            <a:ext cx="11095990" cy="4705350"/>
          </a:xfrm>
        </p:spPr>
        <p:txBody>
          <a:bodyPr/>
          <a:lstStyle/>
          <a:p>
            <a:r>
              <a:rPr lang="en-US" altLang="ru-RU"/>
              <a:t>1)</a:t>
            </a:r>
            <a:r>
              <a:rPr lang="ru-RU" altLang="en-US" b="1"/>
              <a:t> </a:t>
            </a:r>
            <a:r>
              <a:rPr lang="en-US" altLang="ru-RU" b="1"/>
              <a:t>"</a:t>
            </a:r>
            <a:r>
              <a:rPr lang="en-US" altLang="en-US" b="1"/>
              <a:t>Почему</a:t>
            </a:r>
            <a:r>
              <a:rPr lang="en-US" altLang="ru-RU" b="1"/>
              <a:t> </a:t>
            </a:r>
            <a:r>
              <a:rPr lang="en-US" altLang="en-US" b="1"/>
              <a:t>слово</a:t>
            </a:r>
            <a:r>
              <a:rPr lang="en-US" altLang="ru-RU" b="1"/>
              <a:t> </a:t>
            </a:r>
            <a:r>
              <a:rPr lang="ru-RU" altLang="en-US" b="1"/>
              <a:t>«</a:t>
            </a:r>
            <a:r>
              <a:rPr lang="en-US" altLang="en-US" b="1"/>
              <a:t>тихий</a:t>
            </a:r>
            <a:r>
              <a:rPr lang="ru-RU" altLang="en-US" b="1"/>
              <a:t>»</a:t>
            </a:r>
            <a:r>
              <a:rPr lang="en-US" altLang="ru-RU" b="1"/>
              <a:t> — </a:t>
            </a:r>
            <a:r>
              <a:rPr lang="ru-RU" altLang="en-US" b="1"/>
              <a:t>имя </a:t>
            </a:r>
            <a:r>
              <a:rPr lang="en-US" altLang="en-US" b="1"/>
              <a:t>прилагательное</a:t>
            </a:r>
            <a:r>
              <a:rPr lang="en-US" altLang="ru-RU" b="1"/>
              <a:t>?" </a:t>
            </a:r>
          </a:p>
          <a:p>
            <a:endParaRPr lang="en-US" altLang="ru-RU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Ожидаемый</a:t>
            </a:r>
            <a:r>
              <a:rPr lang="en-US" altLang="ru-RU"/>
              <a:t> </a:t>
            </a:r>
            <a:r>
              <a:rPr lang="en-US" altLang="en-US"/>
              <a:t>ответ</a:t>
            </a:r>
            <a:r>
              <a:rPr lang="en-US" altLang="ru-RU"/>
              <a:t>: </a:t>
            </a:r>
          </a:p>
          <a:p>
            <a:r>
              <a:rPr lang="en-US" altLang="en-US"/>
              <a:t>потому</a:t>
            </a:r>
            <a:r>
              <a:rPr lang="en-US" altLang="ru-RU"/>
              <a:t>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оно</a:t>
            </a:r>
            <a:r>
              <a:rPr lang="en-US" altLang="ru-RU"/>
              <a:t> </a:t>
            </a:r>
            <a:r>
              <a:rPr lang="en-US" altLang="en-US"/>
              <a:t>отвечает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вопрос</a:t>
            </a:r>
            <a:r>
              <a:rPr lang="en-US" altLang="ru-RU"/>
              <a:t> -</a:t>
            </a:r>
            <a:r>
              <a:rPr lang="en-US" altLang="en-US"/>
              <a:t>какой</a:t>
            </a:r>
            <a:r>
              <a:rPr lang="en-US" altLang="ru-RU"/>
              <a:t>?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обозначает</a:t>
            </a:r>
            <a:r>
              <a:rPr lang="en-US" altLang="ru-RU"/>
              <a:t> </a:t>
            </a:r>
            <a:r>
              <a:rPr lang="en-US" altLang="en-US"/>
              <a:t>признак</a:t>
            </a:r>
            <a:r>
              <a:rPr lang="en-US" altLang="ru-RU"/>
              <a:t> </a:t>
            </a:r>
            <a:r>
              <a:rPr lang="en-US" altLang="en-US"/>
              <a:t>предмета</a:t>
            </a:r>
            <a:r>
              <a:rPr lang="en-US" altLang="ru-RU"/>
              <a:t> (</a:t>
            </a:r>
            <a:r>
              <a:rPr lang="en-US" altLang="en-US"/>
              <a:t>описывает</a:t>
            </a:r>
            <a:r>
              <a:rPr lang="en-US" altLang="ru-RU"/>
              <a:t> </a:t>
            </a:r>
            <a:r>
              <a:rPr lang="en-US" altLang="en-US"/>
              <a:t>предмет</a:t>
            </a:r>
            <a:r>
              <a:rPr lang="en-US" altLang="ru-RU"/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>
                <a:solidFill>
                  <a:schemeClr val="accent1"/>
                </a:solidFill>
              </a:rPr>
              <a:t>2.</a:t>
            </a:r>
            <a:r>
              <a:rPr lang="ru-RU" altLang="en-US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Формирование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навыков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выполнения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заданий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948055"/>
            <a:ext cx="10972800" cy="5179695"/>
          </a:xfrm>
        </p:spPr>
        <p:txBody>
          <a:bodyPr/>
          <a:lstStyle/>
          <a:p>
            <a:r>
              <a:rPr lang="en-US" altLang="en-US"/>
              <a:t>Постепенное</a:t>
            </a:r>
            <a:r>
              <a:rPr lang="en-US" altLang="ru-RU"/>
              <a:t> </a:t>
            </a:r>
            <a:r>
              <a:rPr lang="en-US" altLang="en-US"/>
              <a:t>знакомство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элементами</a:t>
            </a:r>
            <a:r>
              <a:rPr lang="en-US" altLang="ru-RU"/>
              <a:t> </a:t>
            </a:r>
            <a:r>
              <a:rPr lang="en-US" altLang="en-US"/>
              <a:t>формата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, </a:t>
            </a:r>
            <a:r>
              <a:rPr lang="en-US" altLang="en-US"/>
              <a:t>например</a:t>
            </a:r>
            <a:r>
              <a:rPr lang="en-US" altLang="ru-RU"/>
              <a:t>,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типами</a:t>
            </a:r>
            <a:r>
              <a:rPr lang="en-US" altLang="ru-RU"/>
              <a:t> </a:t>
            </a:r>
            <a:r>
              <a:rPr lang="en-US" altLang="en-US"/>
              <a:t>заданий</a:t>
            </a:r>
            <a:r>
              <a:rPr lang="en-US" altLang="ru-RU"/>
              <a:t>, </a:t>
            </a:r>
            <a:r>
              <a:rPr lang="en-US" altLang="en-US"/>
              <a:t>их</a:t>
            </a:r>
            <a:r>
              <a:rPr lang="en-US" altLang="ru-RU"/>
              <a:t> </a:t>
            </a:r>
            <a:r>
              <a:rPr lang="en-US" altLang="en-US"/>
              <a:t>структурой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сложностью</a:t>
            </a:r>
            <a:r>
              <a:rPr lang="en-US" altLang="ru-RU"/>
              <a:t>.</a:t>
            </a:r>
          </a:p>
          <a:p>
            <a:r>
              <a:rPr lang="en-US" altLang="en-US"/>
              <a:t>Использование</a:t>
            </a:r>
            <a:r>
              <a:rPr lang="en-US" altLang="ru-RU"/>
              <a:t> </a:t>
            </a:r>
            <a:r>
              <a:rPr lang="en-US" altLang="en-US"/>
              <a:t>различных</a:t>
            </a:r>
            <a:r>
              <a:rPr lang="en-US" altLang="ru-RU"/>
              <a:t> </a:t>
            </a:r>
            <a:r>
              <a:rPr lang="en-US" altLang="en-US"/>
              <a:t>форм</a:t>
            </a:r>
            <a:r>
              <a:rPr lang="en-US" altLang="ru-RU"/>
              <a:t> </a:t>
            </a:r>
            <a:r>
              <a:rPr lang="en-US" altLang="en-US"/>
              <a:t>работы</a:t>
            </a:r>
            <a:r>
              <a:rPr lang="en-US" altLang="ru-RU"/>
              <a:t>: </a:t>
            </a:r>
            <a:r>
              <a:rPr lang="en-US" altLang="en-US"/>
              <a:t>дидактические</a:t>
            </a:r>
            <a:r>
              <a:rPr lang="en-US" altLang="ru-RU"/>
              <a:t>, </a:t>
            </a:r>
            <a:r>
              <a:rPr lang="en-US" altLang="en-US"/>
              <a:t>игровые</a:t>
            </a:r>
            <a:r>
              <a:rPr lang="en-US" altLang="ru-RU"/>
              <a:t>.</a:t>
            </a:r>
          </a:p>
          <a:p>
            <a:r>
              <a:rPr lang="en-US" altLang="en-US"/>
              <a:t>Внедрение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уроках</a:t>
            </a:r>
            <a:r>
              <a:rPr lang="en-US" altLang="ru-RU"/>
              <a:t> </a:t>
            </a:r>
            <a:r>
              <a:rPr lang="en-US" altLang="en-US"/>
              <a:t>заданий</a:t>
            </a:r>
            <a:r>
              <a:rPr lang="en-US" altLang="ru-RU"/>
              <a:t>, </a:t>
            </a:r>
            <a:r>
              <a:rPr lang="en-US" altLang="en-US"/>
              <a:t>схожих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типу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заданиями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: </a:t>
            </a:r>
            <a:r>
              <a:rPr lang="en-US" altLang="en-US"/>
              <a:t>выбор</a:t>
            </a:r>
            <a:r>
              <a:rPr lang="en-US" altLang="ru-RU"/>
              <a:t> </a:t>
            </a:r>
            <a:r>
              <a:rPr lang="en-US" altLang="en-US"/>
              <a:t>ответа</a:t>
            </a:r>
            <a:r>
              <a:rPr lang="en-US" altLang="ru-RU"/>
              <a:t>, </a:t>
            </a:r>
            <a:r>
              <a:rPr lang="en-US" altLang="en-US"/>
              <a:t>подчёркивание</a:t>
            </a:r>
            <a:r>
              <a:rPr lang="en-US" altLang="ru-RU"/>
              <a:t>, </a:t>
            </a:r>
            <a:r>
              <a:rPr lang="en-US" altLang="en-US"/>
              <a:t>вставка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.</a:t>
            </a:r>
          </a:p>
          <a:p>
            <a:r>
              <a:rPr lang="en-US" altLang="en-US"/>
              <a:t>Введение</a:t>
            </a:r>
            <a:r>
              <a:rPr lang="en-US" altLang="ru-RU"/>
              <a:t> </a:t>
            </a:r>
            <a:r>
              <a:rPr lang="en-US" altLang="en-US"/>
              <a:t>элементов</a:t>
            </a:r>
            <a:r>
              <a:rPr lang="en-US" altLang="ru-RU"/>
              <a:t> </a:t>
            </a:r>
            <a:r>
              <a:rPr lang="en-US" altLang="en-US"/>
              <a:t>самоконтроля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самооценки</a:t>
            </a:r>
            <a:r>
              <a:rPr lang="en-US" altLang="ru-RU"/>
              <a:t>: </a:t>
            </a:r>
            <a:r>
              <a:rPr lang="en-US" altLang="en-US"/>
              <a:t>учащиеся</a:t>
            </a:r>
            <a:r>
              <a:rPr lang="en-US" altLang="ru-RU"/>
              <a:t> </a:t>
            </a:r>
            <a:r>
              <a:rPr lang="en-US" altLang="en-US"/>
              <a:t>учатся</a:t>
            </a:r>
            <a:r>
              <a:rPr lang="en-US" altLang="ru-RU"/>
              <a:t> </a:t>
            </a:r>
            <a:r>
              <a:rPr lang="en-US" altLang="en-US"/>
              <a:t>проверять</a:t>
            </a:r>
            <a:r>
              <a:rPr lang="en-US" altLang="ru-RU"/>
              <a:t> </a:t>
            </a:r>
            <a:r>
              <a:rPr lang="en-US" altLang="en-US"/>
              <a:t>свою</a:t>
            </a:r>
            <a:r>
              <a:rPr lang="en-US" altLang="ru-RU"/>
              <a:t> </a:t>
            </a:r>
            <a:r>
              <a:rPr lang="en-US" altLang="en-US"/>
              <a:t>работу</a:t>
            </a:r>
            <a:r>
              <a:rPr lang="en-US" altLang="ru-RU"/>
              <a:t>, </a:t>
            </a:r>
            <a:r>
              <a:rPr lang="en-US" altLang="en-US"/>
              <a:t>анализировать</a:t>
            </a:r>
            <a:r>
              <a:rPr lang="en-US" altLang="ru-RU"/>
              <a:t> </a:t>
            </a:r>
            <a:r>
              <a:rPr lang="en-US" altLang="en-US"/>
              <a:t>ошибки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887730" y="1319530"/>
            <a:ext cx="10085070" cy="480822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2)</a:t>
            </a:r>
            <a:r>
              <a:rPr lang="ru-RU" altLang="en-US" b="1"/>
              <a:t> </a:t>
            </a:r>
            <a:r>
              <a:rPr lang="en-US" altLang="ru-RU" b="1"/>
              <a:t>"</a:t>
            </a:r>
            <a:r>
              <a:rPr lang="en-US" altLang="en-US" b="1"/>
              <a:t>Объясни</a:t>
            </a:r>
            <a:r>
              <a:rPr lang="en-US" altLang="ru-RU" b="1"/>
              <a:t>, </a:t>
            </a:r>
            <a:r>
              <a:rPr lang="en-US" altLang="en-US" b="1"/>
              <a:t>почему</a:t>
            </a:r>
            <a:r>
              <a:rPr lang="en-US" altLang="ru-RU" b="1"/>
              <a:t> '</a:t>
            </a:r>
            <a:r>
              <a:rPr lang="en-US" altLang="en-US" b="1"/>
              <a:t>бежит</a:t>
            </a:r>
            <a:r>
              <a:rPr lang="en-US" altLang="ru-RU" b="1"/>
              <a:t>' — </a:t>
            </a:r>
            <a:r>
              <a:rPr lang="en-US" altLang="en-US" b="1"/>
              <a:t>это</a:t>
            </a:r>
            <a:r>
              <a:rPr lang="en-US" altLang="ru-RU" b="1"/>
              <a:t> </a:t>
            </a:r>
            <a:r>
              <a:rPr lang="en-US" altLang="en-US" b="1"/>
              <a:t>глагол</a:t>
            </a:r>
            <a:r>
              <a:rPr lang="en-US" altLang="ru-RU" b="1"/>
              <a:t>" </a:t>
            </a:r>
          </a:p>
          <a:p>
            <a:pPr marL="0" indent="0">
              <a:buNone/>
            </a:pPr>
            <a:endParaRPr lang="en-US" altLang="ru-RU" b="1"/>
          </a:p>
          <a:p>
            <a:r>
              <a:rPr lang="en-US" altLang="ru-RU"/>
              <a:t>— </a:t>
            </a:r>
            <a:r>
              <a:rPr lang="en-US" altLang="en-US"/>
              <a:t>Ожидаемый</a:t>
            </a:r>
            <a:r>
              <a:rPr lang="en-US" altLang="ru-RU"/>
              <a:t> </a:t>
            </a:r>
            <a:r>
              <a:rPr lang="en-US" altLang="en-US"/>
              <a:t>ответ</a:t>
            </a:r>
            <a:r>
              <a:rPr lang="en-US" altLang="ru-RU"/>
              <a:t>: </a:t>
            </a:r>
          </a:p>
          <a:p>
            <a:r>
              <a:rPr lang="en-US" altLang="en-US"/>
              <a:t>потому</a:t>
            </a:r>
            <a:r>
              <a:rPr lang="en-US" altLang="ru-RU"/>
              <a:t>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слово</a:t>
            </a:r>
            <a:r>
              <a:rPr lang="en-US" altLang="ru-RU"/>
              <a:t> </a:t>
            </a:r>
            <a:r>
              <a:rPr lang="en-US" altLang="en-US"/>
              <a:t>отвечает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вопрос</a:t>
            </a:r>
            <a:r>
              <a:rPr lang="en-US" altLang="ru-RU"/>
              <a:t> -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делает</a:t>
            </a:r>
            <a:r>
              <a:rPr lang="en-US" altLang="ru-RU"/>
              <a:t>?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обозначает</a:t>
            </a:r>
            <a:r>
              <a:rPr lang="en-US" altLang="ru-RU"/>
              <a:t> </a:t>
            </a:r>
            <a:r>
              <a:rPr lang="en-US" altLang="en-US"/>
              <a:t>действие</a:t>
            </a:r>
            <a:r>
              <a:rPr lang="en-US" altLang="ru-RU"/>
              <a:t> </a:t>
            </a:r>
            <a:r>
              <a:rPr lang="en-US" altLang="en-US"/>
              <a:t>предмета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Комплексное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задание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885825"/>
            <a:ext cx="10972800" cy="5241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Текст</a:t>
            </a:r>
            <a:r>
              <a:rPr lang="en-US" altLang="ru-RU"/>
              <a:t>: "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прогулке</a:t>
            </a:r>
            <a:r>
              <a:rPr lang="en-US" altLang="ru-RU"/>
              <a:t> </a:t>
            </a:r>
            <a:r>
              <a:rPr lang="en-US" altLang="en-US"/>
              <a:t>маленькая</a:t>
            </a:r>
            <a:r>
              <a:rPr lang="en-US" altLang="ru-RU"/>
              <a:t> </a:t>
            </a:r>
            <a:r>
              <a:rPr lang="en-US" altLang="en-US"/>
              <a:t>девочка</a:t>
            </a:r>
            <a:r>
              <a:rPr lang="en-US" altLang="ru-RU"/>
              <a:t> </a:t>
            </a:r>
            <a:r>
              <a:rPr lang="en-US" altLang="en-US"/>
              <a:t>собирает</a:t>
            </a:r>
            <a:r>
              <a:rPr lang="en-US" altLang="ru-RU"/>
              <a:t> </a:t>
            </a:r>
            <a:r>
              <a:rPr lang="en-US" altLang="en-US"/>
              <a:t>яркие</a:t>
            </a:r>
            <a:r>
              <a:rPr lang="en-US" altLang="ru-RU"/>
              <a:t> </a:t>
            </a:r>
            <a:r>
              <a:rPr lang="en-US" altLang="en-US"/>
              <a:t>листья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рассматривает</a:t>
            </a:r>
            <a:r>
              <a:rPr lang="en-US" altLang="ru-RU"/>
              <a:t> </a:t>
            </a:r>
            <a:r>
              <a:rPr lang="en-US" altLang="en-US"/>
              <a:t>их</a:t>
            </a:r>
            <a:r>
              <a:rPr lang="en-US" altLang="ru-RU"/>
              <a:t>."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Задания</a:t>
            </a:r>
            <a:r>
              <a:rPr lang="en-US" altLang="ru-RU"/>
              <a:t>:</a:t>
            </a:r>
          </a:p>
          <a:p>
            <a:pPr marL="0" indent="0">
              <a:buNone/>
            </a:pPr>
            <a:r>
              <a:rPr lang="en-US" altLang="ru-RU"/>
              <a:t>a) </a:t>
            </a:r>
            <a:r>
              <a:rPr lang="en-US" altLang="en-US"/>
              <a:t>Подчеркните</a:t>
            </a:r>
            <a:r>
              <a:rPr lang="en-US" altLang="ru-RU"/>
              <a:t> </a:t>
            </a:r>
            <a:r>
              <a:rPr lang="en-US" altLang="en-US"/>
              <a:t>все</a:t>
            </a:r>
            <a:r>
              <a:rPr lang="en-US" altLang="ru-RU"/>
              <a:t> </a:t>
            </a:r>
            <a:r>
              <a:rPr lang="en-US" altLang="en-US"/>
              <a:t>существительные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en-US" altLang="ru-RU"/>
              <a:t>b) </a:t>
            </a:r>
            <a:r>
              <a:rPr lang="en-US" altLang="en-US"/>
              <a:t>Выделите</a:t>
            </a:r>
            <a:r>
              <a:rPr lang="en-US" altLang="ru-RU"/>
              <a:t> </a:t>
            </a:r>
            <a:r>
              <a:rPr lang="en-US" altLang="en-US"/>
              <a:t>прилагательные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en-US" altLang="ru-RU"/>
              <a:t>c) </a:t>
            </a:r>
            <a:r>
              <a:rPr lang="en-US" altLang="en-US"/>
              <a:t>Подчеркните</a:t>
            </a:r>
            <a:r>
              <a:rPr lang="en-US" altLang="ru-RU"/>
              <a:t> </a:t>
            </a:r>
            <a:r>
              <a:rPr lang="en-US" altLang="en-US"/>
              <a:t>глаголы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en-US" altLang="ru-RU"/>
              <a:t>d) </a:t>
            </a:r>
            <a:r>
              <a:rPr lang="en-US" altLang="en-US"/>
              <a:t>Объясните</a:t>
            </a:r>
            <a:r>
              <a:rPr lang="en-US" altLang="ru-RU"/>
              <a:t>, </a:t>
            </a:r>
            <a:r>
              <a:rPr lang="en-US" altLang="en-US"/>
              <a:t>почему</a:t>
            </a:r>
            <a:r>
              <a:rPr lang="en-US" altLang="ru-RU"/>
              <a:t> </a:t>
            </a:r>
            <a:r>
              <a:rPr lang="en-US" altLang="en-US"/>
              <a:t>слово</a:t>
            </a:r>
            <a:r>
              <a:rPr lang="en-US" altLang="ru-RU"/>
              <a:t> "</a:t>
            </a:r>
            <a:r>
              <a:rPr lang="en-US" altLang="en-US"/>
              <a:t>яркие</a:t>
            </a:r>
            <a:r>
              <a:rPr lang="en-US" altLang="ru-RU"/>
              <a:t>" — </a:t>
            </a:r>
            <a:r>
              <a:rPr lang="en-US" altLang="en-US"/>
              <a:t>прилагательное</a:t>
            </a:r>
            <a:r>
              <a:rPr lang="en-US" altLang="ru-RU"/>
              <a:t>. </a:t>
            </a:r>
          </a:p>
          <a:p>
            <a:r>
              <a:rPr lang="en-US" altLang="en-US"/>
              <a:t>Критерий</a:t>
            </a:r>
            <a:r>
              <a:rPr lang="en-US" altLang="ru-RU"/>
              <a:t>: </a:t>
            </a:r>
            <a:r>
              <a:rPr lang="en-US" altLang="en-US"/>
              <a:t>корректное</a:t>
            </a:r>
            <a:r>
              <a:rPr lang="en-US" altLang="ru-RU"/>
              <a:t> </a:t>
            </a:r>
            <a:r>
              <a:rPr lang="en-US" altLang="en-US"/>
              <a:t>выделение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краткое</a:t>
            </a:r>
            <a:r>
              <a:rPr lang="en-US" altLang="ru-RU"/>
              <a:t> </a:t>
            </a:r>
            <a:r>
              <a:rPr lang="en-US" altLang="en-US"/>
              <a:t>объяснение</a:t>
            </a:r>
            <a:r>
              <a:rPr lang="en-US" altLang="ru-RU"/>
              <a:t> ("</a:t>
            </a:r>
            <a:r>
              <a:rPr lang="en-US" altLang="en-US"/>
              <a:t>отвечает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вопрос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ru-RU" altLang="en-US"/>
              <a:t>ие</a:t>
            </a:r>
            <a:r>
              <a:rPr lang="en-US" altLang="ru-RU"/>
              <a:t>? </a:t>
            </a:r>
            <a:r>
              <a:rPr lang="en-US" altLang="en-US"/>
              <a:t>описывает</a:t>
            </a:r>
            <a:r>
              <a:rPr lang="en-US" altLang="ru-RU"/>
              <a:t> </a:t>
            </a:r>
            <a:r>
              <a:rPr lang="en-US" altLang="en-US"/>
              <a:t>листья</a:t>
            </a:r>
            <a:r>
              <a:rPr lang="en-US" altLang="ru-RU"/>
              <a:t>").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«Найди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три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слова»</a:t>
            </a:r>
            <a:r>
              <a:rPr lang="en-US" altLang="ru-RU"/>
              <a:t>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Предложение</a:t>
            </a:r>
            <a:r>
              <a:rPr lang="en-US" altLang="ru-RU"/>
              <a:t>: "</a:t>
            </a:r>
            <a:r>
              <a:rPr lang="en-US" altLang="en-US"/>
              <a:t>Лесные</a:t>
            </a:r>
            <a:r>
              <a:rPr lang="en-US" altLang="ru-RU"/>
              <a:t> </a:t>
            </a:r>
            <a:r>
              <a:rPr lang="en-US" altLang="en-US"/>
              <a:t>полянки</a:t>
            </a:r>
            <a:r>
              <a:rPr lang="en-US" altLang="ru-RU"/>
              <a:t> </a:t>
            </a:r>
            <a:r>
              <a:rPr lang="en-US" altLang="en-US"/>
              <a:t>укрыл</a:t>
            </a:r>
            <a:r>
              <a:rPr lang="en-US" altLang="ru-RU"/>
              <a:t> </a:t>
            </a:r>
            <a:r>
              <a:rPr lang="en-US" altLang="en-US"/>
              <a:t>пушистый</a:t>
            </a:r>
            <a:r>
              <a:rPr lang="en-US" altLang="ru-RU"/>
              <a:t> </a:t>
            </a:r>
            <a:r>
              <a:rPr lang="en-US" altLang="en-US"/>
              <a:t>снег</a:t>
            </a:r>
            <a:r>
              <a:rPr lang="en-US" altLang="ru-RU"/>
              <a:t>." </a:t>
            </a:r>
          </a:p>
          <a:p>
            <a:r>
              <a:rPr lang="en-US" altLang="en-US"/>
              <a:t>Задания</a:t>
            </a:r>
            <a:r>
              <a:rPr lang="en-US" altLang="ru-RU"/>
              <a:t>: </a:t>
            </a:r>
            <a:r>
              <a:rPr lang="en-US" altLang="en-US"/>
              <a:t>найдите</a:t>
            </a:r>
            <a:r>
              <a:rPr lang="en-US" altLang="ru-RU"/>
              <a:t> </a:t>
            </a:r>
            <a:r>
              <a:rPr lang="en-US" altLang="en-US"/>
              <a:t>существительное</a:t>
            </a:r>
            <a:r>
              <a:rPr lang="en-US" altLang="ru-RU"/>
              <a:t>, </a:t>
            </a:r>
            <a:r>
              <a:rPr lang="en-US" altLang="en-US"/>
              <a:t>прилагательное</a:t>
            </a:r>
            <a:r>
              <a:rPr lang="en-US" altLang="ru-RU"/>
              <a:t>, </a:t>
            </a:r>
            <a:r>
              <a:rPr lang="en-US" altLang="en-US"/>
              <a:t>глагол</a:t>
            </a:r>
            <a:r>
              <a:rPr lang="en-US" altLang="ru-RU"/>
              <a:t>. </a:t>
            </a:r>
          </a:p>
          <a:p>
            <a:r>
              <a:rPr lang="en-US" altLang="en-US"/>
              <a:t>Ответ</a:t>
            </a:r>
            <a:r>
              <a:rPr lang="en-US" altLang="ru-RU"/>
              <a:t>: </a:t>
            </a:r>
            <a:r>
              <a:rPr lang="en-US" altLang="en-US"/>
              <a:t>существительное</a:t>
            </a:r>
            <a:r>
              <a:rPr lang="en-US" altLang="ru-RU"/>
              <a:t> — </a:t>
            </a:r>
            <a:r>
              <a:rPr lang="en-US" altLang="en-US"/>
              <a:t>полянки</a:t>
            </a:r>
            <a:r>
              <a:rPr lang="en-US" altLang="ru-RU"/>
              <a:t>/ </a:t>
            </a:r>
            <a:r>
              <a:rPr lang="en-US" altLang="en-US"/>
              <a:t>снег</a:t>
            </a:r>
            <a:r>
              <a:rPr lang="en-US" altLang="ru-RU"/>
              <a:t>; </a:t>
            </a:r>
            <a:r>
              <a:rPr lang="en-US" altLang="en-US"/>
              <a:t>прилагательное</a:t>
            </a:r>
            <a:r>
              <a:rPr lang="en-US" altLang="ru-RU"/>
              <a:t> — </a:t>
            </a:r>
            <a:r>
              <a:rPr lang="en-US" altLang="en-US"/>
              <a:t>лесные</a:t>
            </a:r>
            <a:r>
              <a:rPr lang="en-US" altLang="ru-RU"/>
              <a:t>/ </a:t>
            </a:r>
            <a:r>
              <a:rPr lang="en-US" altLang="en-US"/>
              <a:t>пушистый</a:t>
            </a:r>
            <a:r>
              <a:rPr lang="en-US" altLang="ru-RU"/>
              <a:t>, </a:t>
            </a:r>
            <a:r>
              <a:rPr lang="en-US" altLang="en-US"/>
              <a:t>глагол</a:t>
            </a:r>
            <a:r>
              <a:rPr lang="en-US" altLang="ru-RU"/>
              <a:t> — </a:t>
            </a:r>
            <a:r>
              <a:rPr lang="en-US" altLang="en-US"/>
              <a:t>укрыл</a:t>
            </a:r>
            <a:r>
              <a:rPr lang="en-US" altLang="ru-RU"/>
              <a:t>. </a:t>
            </a:r>
          </a:p>
          <a:p>
            <a:r>
              <a:rPr lang="en-US" altLang="en-US"/>
              <a:t>Критерий</a:t>
            </a:r>
            <a:r>
              <a:rPr lang="en-US" altLang="ru-RU"/>
              <a:t>: </a:t>
            </a:r>
            <a:r>
              <a:rPr lang="en-US" altLang="en-US"/>
              <a:t>корректное</a:t>
            </a:r>
            <a:r>
              <a:rPr lang="en-US" altLang="ru-RU"/>
              <a:t> </a:t>
            </a:r>
            <a:r>
              <a:rPr lang="en-US" altLang="en-US"/>
              <a:t>выделение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краткое</a:t>
            </a:r>
            <a:r>
              <a:rPr lang="en-US" altLang="ru-RU"/>
              <a:t> </a:t>
            </a:r>
            <a:r>
              <a:rPr lang="en-US" altLang="en-US"/>
              <a:t>объяснение</a:t>
            </a:r>
            <a:r>
              <a:rPr lang="en-US" altLang="ru-RU"/>
              <a:t> (</a:t>
            </a:r>
            <a:r>
              <a:rPr lang="en-US" altLang="en-US"/>
              <a:t>например</a:t>
            </a:r>
            <a:r>
              <a:rPr lang="en-US" altLang="ru-RU"/>
              <a:t>, "</a:t>
            </a:r>
            <a:r>
              <a:rPr lang="en-US" altLang="en-US"/>
              <a:t>снег</a:t>
            </a:r>
            <a:r>
              <a:rPr lang="en-US" altLang="ru-RU"/>
              <a:t> — </a:t>
            </a:r>
            <a:r>
              <a:rPr lang="en-US" altLang="en-US"/>
              <a:t>что</a:t>
            </a:r>
            <a:r>
              <a:rPr lang="en-US" altLang="ru-RU"/>
              <a:t>? </a:t>
            </a:r>
            <a:r>
              <a:rPr lang="en-US" altLang="en-US"/>
              <a:t>Обозначает</a:t>
            </a:r>
            <a:r>
              <a:rPr lang="en-US" altLang="ru-RU"/>
              <a:t> </a:t>
            </a:r>
            <a:r>
              <a:rPr lang="en-US" altLang="en-US"/>
              <a:t>предмет</a:t>
            </a:r>
            <a:r>
              <a:rPr lang="en-US" altLang="ru-RU"/>
              <a:t>, </a:t>
            </a:r>
            <a:r>
              <a:rPr lang="en-US" altLang="en-US"/>
              <a:t>значит</a:t>
            </a:r>
            <a:r>
              <a:rPr lang="en-US" altLang="ru-RU"/>
              <a:t> </a:t>
            </a:r>
            <a:r>
              <a:rPr lang="en-US" altLang="en-US"/>
              <a:t>существительное</a:t>
            </a:r>
            <a:r>
              <a:rPr lang="en-US" altLang="ru-RU"/>
              <a:t>").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Работа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с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предложением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/>
              <a:t>1.</a:t>
            </a:r>
            <a:r>
              <a:rPr lang="en-US" altLang="en-US"/>
              <a:t>Составьте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запишите</a:t>
            </a:r>
            <a:r>
              <a:rPr lang="en-US" altLang="ru-RU"/>
              <a:t> </a:t>
            </a:r>
            <a:r>
              <a:rPr lang="en-US" altLang="en-US"/>
              <a:t>из</a:t>
            </a:r>
            <a:r>
              <a:rPr lang="en-US" altLang="ru-RU"/>
              <a:t> </a:t>
            </a:r>
            <a:r>
              <a:rPr lang="en-US" altLang="en-US"/>
              <a:t>данных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 </a:t>
            </a:r>
            <a:r>
              <a:rPr lang="en-US" altLang="en-US"/>
              <a:t>предложение</a:t>
            </a:r>
            <a:r>
              <a:rPr lang="en-US" altLang="ru-RU"/>
              <a:t>, </a:t>
            </a:r>
            <a:r>
              <a:rPr lang="en-US" altLang="en-US"/>
              <a:t>над</a:t>
            </a:r>
            <a:r>
              <a:rPr lang="en-US" altLang="ru-RU"/>
              <a:t> </a:t>
            </a:r>
            <a:r>
              <a:rPr lang="en-US" altLang="en-US"/>
              <a:t>каждым</a:t>
            </a:r>
            <a:r>
              <a:rPr lang="en-US" altLang="ru-RU"/>
              <a:t> </a:t>
            </a:r>
            <a:r>
              <a:rPr lang="en-US" altLang="en-US"/>
              <a:t>словом</a:t>
            </a:r>
            <a:r>
              <a:rPr lang="en-US" altLang="ru-RU"/>
              <a:t> </a:t>
            </a:r>
            <a:r>
              <a:rPr lang="en-US" altLang="en-US"/>
              <a:t>укажите</a:t>
            </a:r>
            <a:r>
              <a:rPr lang="en-US" altLang="ru-RU"/>
              <a:t> </a:t>
            </a:r>
            <a:r>
              <a:rPr lang="en-US" altLang="en-US"/>
              <a:t>часть</a:t>
            </a:r>
            <a:r>
              <a:rPr lang="en-US" altLang="ru-RU"/>
              <a:t> </a:t>
            </a:r>
            <a:r>
              <a:rPr lang="en-US" altLang="en-US"/>
              <a:t>речи</a:t>
            </a:r>
            <a:r>
              <a:rPr lang="en-US" altLang="ru-RU"/>
              <a:t>.</a:t>
            </a:r>
          </a:p>
          <a:p>
            <a:pPr marL="0" indent="0">
              <a:buNone/>
            </a:pPr>
            <a:endParaRPr lang="en-US" altLang="ru-RU"/>
          </a:p>
          <a:p>
            <a:r>
              <a:rPr lang="en-US" altLang="en-US"/>
              <a:t>Утром</a:t>
            </a:r>
            <a:r>
              <a:rPr lang="en-US" altLang="ru-RU"/>
              <a:t>, </a:t>
            </a:r>
            <a:r>
              <a:rPr lang="en-US" altLang="en-US"/>
              <a:t>колокольчик</a:t>
            </a:r>
            <a:r>
              <a:rPr lang="en-US" altLang="ru-RU"/>
              <a:t>, </a:t>
            </a:r>
            <a:r>
              <a:rPr lang="en-US" altLang="en-US"/>
              <a:t>распустился</a:t>
            </a:r>
            <a:r>
              <a:rPr lang="en-US" altLang="ru-RU"/>
              <a:t>, </a:t>
            </a:r>
            <a:r>
              <a:rPr lang="en-US" altLang="en-US"/>
              <a:t>голубой</a:t>
            </a:r>
            <a:r>
              <a:rPr lang="en-US" altLang="ru-RU"/>
              <a:t>, </a:t>
            </a:r>
            <a:r>
              <a:rPr lang="en-US" altLang="en-US"/>
              <a:t>ранним</a:t>
            </a:r>
            <a:r>
              <a:rPr lang="en-US" altLang="ru-RU"/>
              <a:t>.</a:t>
            </a:r>
          </a:p>
          <a:p>
            <a:r>
              <a:rPr lang="ru-RU" altLang="en-US"/>
              <a:t>Пример предложения:</a:t>
            </a:r>
            <a:endParaRPr lang="en-US" altLang="ru-RU"/>
          </a:p>
          <a:p>
            <a:r>
              <a:rPr lang="en-US" altLang="ru-RU" i="1"/>
              <a:t>(</a:t>
            </a:r>
            <a:r>
              <a:rPr lang="en-US" altLang="en-US" i="1"/>
              <a:t>Ранним</a:t>
            </a:r>
            <a:r>
              <a:rPr lang="en-US" altLang="ru-RU" i="1"/>
              <a:t> </a:t>
            </a:r>
            <a:r>
              <a:rPr lang="en-US" altLang="en-US" i="1"/>
              <a:t>утром</a:t>
            </a:r>
            <a:r>
              <a:rPr lang="en-US" altLang="ru-RU" i="1"/>
              <a:t> </a:t>
            </a:r>
            <a:r>
              <a:rPr lang="en-US" altLang="en-US" i="1"/>
              <a:t>распустился</a:t>
            </a:r>
            <a:r>
              <a:rPr lang="en-US" altLang="ru-RU" i="1"/>
              <a:t> </a:t>
            </a:r>
            <a:r>
              <a:rPr lang="en-US" altLang="en-US" i="1"/>
              <a:t>голубой</a:t>
            </a:r>
            <a:r>
              <a:rPr lang="en-US" altLang="ru-RU" i="1"/>
              <a:t> </a:t>
            </a:r>
            <a:r>
              <a:rPr lang="en-US" altLang="en-US" i="1"/>
              <a:t>колокольчик</a:t>
            </a:r>
            <a:r>
              <a:rPr lang="en-US" altLang="ru-RU" i="1"/>
              <a:t>.</a:t>
            </a:r>
            <a:r>
              <a:rPr lang="en-US" altLang="ru-RU"/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773430" y="246380"/>
            <a:ext cx="10981055" cy="5881370"/>
          </a:xfrm>
        </p:spPr>
        <p:txBody>
          <a:bodyPr/>
          <a:lstStyle/>
          <a:p>
            <a:pPr marL="0" indent="0">
              <a:buNone/>
            </a:pPr>
            <a:r>
              <a:rPr lang="en-US" altLang="ru-RU"/>
              <a:t>2.</a:t>
            </a:r>
            <a:r>
              <a:rPr lang="ru-RU" altLang="en-US"/>
              <a:t> </a:t>
            </a:r>
            <a:r>
              <a:rPr lang="en-US" altLang="en-US" b="1"/>
              <a:t>Составьте</a:t>
            </a:r>
            <a:r>
              <a:rPr lang="en-US" altLang="ru-RU" b="1"/>
              <a:t> </a:t>
            </a:r>
            <a:r>
              <a:rPr lang="en-US" altLang="en-US" b="1"/>
              <a:t>и</a:t>
            </a:r>
            <a:r>
              <a:rPr lang="en-US" altLang="ru-RU" b="1"/>
              <a:t> </a:t>
            </a:r>
            <a:r>
              <a:rPr lang="en-US" altLang="en-US" b="1"/>
              <a:t>запишите</a:t>
            </a:r>
            <a:r>
              <a:rPr lang="en-US" altLang="ru-RU" b="1"/>
              <a:t> </a:t>
            </a:r>
            <a:r>
              <a:rPr lang="en-US" altLang="en-US" b="1"/>
              <a:t>предложение</a:t>
            </a:r>
            <a:r>
              <a:rPr lang="en-US" altLang="ru-RU"/>
              <a:t> </a:t>
            </a:r>
            <a:r>
              <a:rPr lang="en-US" altLang="en-US"/>
              <a:t>из</a:t>
            </a:r>
            <a:r>
              <a:rPr lang="en-US" altLang="ru-RU"/>
              <a:t> </a:t>
            </a:r>
            <a:r>
              <a:rPr lang="en-US" altLang="en-US"/>
              <a:t>данных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. </a:t>
            </a:r>
            <a:r>
              <a:rPr lang="ru-RU" altLang="en-US"/>
              <a:t>       </a:t>
            </a:r>
            <a:r>
              <a:rPr lang="en-US" altLang="en-US"/>
              <a:t>Подчеркните</a:t>
            </a:r>
            <a:r>
              <a:rPr lang="en-US" altLang="ru-RU"/>
              <a:t> </a:t>
            </a:r>
            <a:r>
              <a:rPr lang="en-US" altLang="en-US"/>
              <a:t>непроизносимые</a:t>
            </a:r>
            <a:r>
              <a:rPr lang="en-US" altLang="ru-RU"/>
              <a:t> </a:t>
            </a:r>
            <a:r>
              <a:rPr lang="en-US" altLang="en-US"/>
              <a:t>согласные</a:t>
            </a:r>
            <a:r>
              <a:rPr lang="en-US" altLang="ru-RU"/>
              <a:t>. </a:t>
            </a:r>
          </a:p>
          <a:p>
            <a:r>
              <a:rPr lang="en-US" altLang="en-US"/>
              <a:t>Сча</a:t>
            </a:r>
            <a:r>
              <a:rPr lang="en-US" altLang="ru-RU"/>
              <a:t>_</a:t>
            </a:r>
            <a:r>
              <a:rPr lang="en-US" altLang="en-US"/>
              <a:t>ливая</a:t>
            </a:r>
            <a:r>
              <a:rPr lang="en-US" altLang="ru-RU"/>
              <a:t>,</a:t>
            </a:r>
            <a:r>
              <a:rPr lang="en-US" altLang="en-US"/>
              <a:t> </a:t>
            </a:r>
            <a:r>
              <a:rPr lang="en-US" altLang="ru-RU"/>
              <a:t> </a:t>
            </a:r>
            <a:r>
              <a:rPr lang="en-US" altLang="en-US"/>
              <a:t>веселит</a:t>
            </a:r>
            <a:r>
              <a:rPr lang="en-US" altLang="ru-RU"/>
              <a:t>,</a:t>
            </a:r>
            <a:r>
              <a:rPr lang="en-US" altLang="en-US"/>
              <a:t> </a:t>
            </a:r>
            <a:r>
              <a:rPr lang="en-US" altLang="ru-RU"/>
              <a:t> </a:t>
            </a:r>
            <a:r>
              <a:rPr lang="en-US" altLang="en-US"/>
              <a:t>жизнь</a:t>
            </a:r>
            <a:r>
              <a:rPr lang="en-US" altLang="ru-RU"/>
              <a:t>,</a:t>
            </a:r>
            <a:r>
              <a:rPr lang="en-US" altLang="en-US"/>
              <a:t> </a:t>
            </a:r>
            <a:r>
              <a:rPr lang="en-US" altLang="ru-RU"/>
              <a:t> </a:t>
            </a:r>
            <a:r>
              <a:rPr lang="en-US" altLang="en-US"/>
              <a:t>сер</a:t>
            </a:r>
            <a:r>
              <a:rPr lang="en-US" altLang="ru-RU"/>
              <a:t>_</a:t>
            </a:r>
            <a:r>
              <a:rPr lang="en-US" altLang="en-US"/>
              <a:t>це</a:t>
            </a:r>
            <a:r>
              <a:rPr lang="en-US" altLang="ru-RU"/>
              <a:t>.</a:t>
            </a:r>
          </a:p>
          <a:p>
            <a:r>
              <a:rPr lang="en-US" altLang="ru-RU"/>
              <a:t>(</a:t>
            </a:r>
            <a:r>
              <a:rPr lang="en-US" altLang="en-US" i="1"/>
              <a:t>Счастливая </a:t>
            </a:r>
            <a:r>
              <a:rPr lang="en-US" altLang="ru-RU" i="1"/>
              <a:t> </a:t>
            </a:r>
            <a:r>
              <a:rPr lang="en-US" altLang="en-US" i="1"/>
              <a:t>жизнь веселит</a:t>
            </a:r>
            <a:r>
              <a:rPr lang="en-US" altLang="ru-RU" i="1"/>
              <a:t> </a:t>
            </a:r>
            <a:r>
              <a:rPr lang="en-US" altLang="en-US" i="1"/>
              <a:t>сердце</a:t>
            </a:r>
            <a:r>
              <a:rPr lang="en-US" altLang="ru-RU" i="1"/>
              <a:t>.</a:t>
            </a:r>
            <a:r>
              <a:rPr lang="en-US" altLang="ru-RU"/>
              <a:t>)</a:t>
            </a:r>
          </a:p>
          <a:p>
            <a:pPr marL="0" indent="0">
              <a:buNone/>
            </a:pPr>
            <a:r>
              <a:rPr lang="ru-RU" altLang="en-US" b="1">
                <a:sym typeface="+mn-ea"/>
              </a:rPr>
              <a:t>Выполните морфологический разбор:</a:t>
            </a:r>
            <a:endParaRPr lang="en-US" altLang="ru-RU" b="1"/>
          </a:p>
          <a:p>
            <a:r>
              <a:rPr lang="en-US" altLang="ru-RU"/>
              <a:t>1 </a:t>
            </a:r>
            <a:r>
              <a:rPr lang="en-US" altLang="en-US"/>
              <a:t>группа </a:t>
            </a:r>
            <a:r>
              <a:rPr lang="en-US" altLang="ru-RU"/>
              <a:t>– </a:t>
            </a:r>
            <a:r>
              <a:rPr lang="en-US" altLang="en-US"/>
              <a:t>морфологический</a:t>
            </a:r>
            <a:r>
              <a:rPr lang="en-US" altLang="ru-RU"/>
              <a:t> </a:t>
            </a:r>
            <a:r>
              <a:rPr lang="en-US" altLang="en-US"/>
              <a:t>разбор</a:t>
            </a:r>
            <a:r>
              <a:rPr lang="en-US" altLang="ru-RU"/>
              <a:t> </a:t>
            </a:r>
            <a:r>
              <a:rPr lang="en-US" altLang="en-US"/>
              <a:t>слова</a:t>
            </a:r>
            <a:r>
              <a:rPr lang="en-US" altLang="ru-RU"/>
              <a:t> –</a:t>
            </a:r>
            <a:r>
              <a:rPr lang="en-US" altLang="en-US"/>
              <a:t> сердце</a:t>
            </a:r>
            <a:r>
              <a:rPr lang="en-US" altLang="ru-RU"/>
              <a:t>. (</a:t>
            </a:r>
            <a:r>
              <a:rPr lang="en-US" altLang="en-US"/>
              <a:t>сердце</a:t>
            </a:r>
            <a:r>
              <a:rPr lang="en-US" altLang="ru-RU"/>
              <a:t> – </a:t>
            </a:r>
            <a:r>
              <a:rPr lang="en-US" altLang="en-US"/>
              <a:t>сущ</a:t>
            </a:r>
            <a:r>
              <a:rPr lang="en-US" altLang="ru-RU"/>
              <a:t>., </a:t>
            </a:r>
            <a:r>
              <a:rPr lang="en-US" altLang="en-US"/>
              <a:t>неодуш</a:t>
            </a:r>
            <a:r>
              <a:rPr lang="en-US" altLang="ru-RU"/>
              <a:t>., </a:t>
            </a:r>
            <a:r>
              <a:rPr lang="en-US" altLang="en-US"/>
              <a:t>нариц</a:t>
            </a:r>
            <a:r>
              <a:rPr lang="en-US" altLang="ru-RU"/>
              <a:t>., </a:t>
            </a:r>
            <a:r>
              <a:rPr lang="en-US" altLang="en-US"/>
              <a:t>ед</a:t>
            </a:r>
            <a:r>
              <a:rPr lang="en-US" altLang="ru-RU"/>
              <a:t>. </a:t>
            </a:r>
            <a:r>
              <a:rPr lang="en-US" altLang="en-US"/>
              <a:t>ч</a:t>
            </a:r>
            <a:r>
              <a:rPr lang="en-US" altLang="ru-RU"/>
              <a:t>., </a:t>
            </a:r>
            <a:r>
              <a:rPr lang="en-US" altLang="en-US"/>
              <a:t>ср</a:t>
            </a:r>
            <a:r>
              <a:rPr lang="en-US" altLang="ru-RU"/>
              <a:t>. </a:t>
            </a:r>
            <a:r>
              <a:rPr lang="en-US" altLang="en-US"/>
              <a:t>р</a:t>
            </a:r>
            <a:r>
              <a:rPr lang="en-US" altLang="ru-RU"/>
              <a:t>.)</a:t>
            </a:r>
          </a:p>
          <a:p>
            <a:r>
              <a:rPr lang="en-US" altLang="ru-RU"/>
              <a:t>2 </a:t>
            </a:r>
            <a:r>
              <a:rPr lang="en-US" altLang="en-US"/>
              <a:t>группа </a:t>
            </a:r>
            <a:r>
              <a:rPr lang="en-US" altLang="ru-RU"/>
              <a:t>– </a:t>
            </a:r>
            <a:r>
              <a:rPr lang="en-US" altLang="en-US"/>
              <a:t>морфологический</a:t>
            </a:r>
            <a:r>
              <a:rPr lang="en-US" altLang="ru-RU"/>
              <a:t> </a:t>
            </a:r>
            <a:r>
              <a:rPr lang="en-US" altLang="en-US"/>
              <a:t>разбор</a:t>
            </a:r>
            <a:r>
              <a:rPr lang="en-US" altLang="ru-RU"/>
              <a:t> </a:t>
            </a:r>
            <a:r>
              <a:rPr lang="en-US" altLang="en-US"/>
              <a:t>слова</a:t>
            </a:r>
            <a:r>
              <a:rPr lang="en-US" altLang="ru-RU"/>
              <a:t> –</a:t>
            </a:r>
            <a:r>
              <a:rPr lang="en-US" altLang="en-US"/>
              <a:t> жизнь</a:t>
            </a:r>
            <a:r>
              <a:rPr lang="en-US" altLang="ru-RU"/>
              <a:t>. (</a:t>
            </a:r>
            <a:r>
              <a:rPr lang="en-US" altLang="en-US"/>
              <a:t>жизнь</a:t>
            </a:r>
            <a:r>
              <a:rPr lang="en-US" altLang="ru-RU"/>
              <a:t> – </a:t>
            </a:r>
            <a:r>
              <a:rPr lang="en-US" altLang="en-US"/>
              <a:t>сущ</a:t>
            </a:r>
            <a:r>
              <a:rPr lang="en-US" altLang="ru-RU"/>
              <a:t>., </a:t>
            </a:r>
            <a:r>
              <a:rPr lang="en-US" altLang="en-US"/>
              <a:t>неодуш</a:t>
            </a:r>
            <a:r>
              <a:rPr lang="en-US" altLang="ru-RU"/>
              <a:t>., </a:t>
            </a:r>
            <a:r>
              <a:rPr lang="en-US" altLang="en-US"/>
              <a:t>нариц</a:t>
            </a:r>
            <a:r>
              <a:rPr lang="en-US" altLang="ru-RU"/>
              <a:t>.,  </a:t>
            </a:r>
            <a:r>
              <a:rPr lang="en-US" altLang="en-US"/>
              <a:t>ед</a:t>
            </a:r>
            <a:r>
              <a:rPr lang="en-US" altLang="ru-RU"/>
              <a:t>. </a:t>
            </a:r>
            <a:r>
              <a:rPr lang="en-US" altLang="en-US"/>
              <a:t>ч</a:t>
            </a:r>
            <a:r>
              <a:rPr lang="en-US" altLang="ru-RU"/>
              <a:t>., </a:t>
            </a:r>
            <a:r>
              <a:rPr lang="en-US" altLang="en-US"/>
              <a:t>ж</a:t>
            </a:r>
            <a:r>
              <a:rPr lang="en-US" altLang="ru-RU"/>
              <a:t>. </a:t>
            </a:r>
            <a:r>
              <a:rPr lang="en-US" altLang="en-US"/>
              <a:t>р</a:t>
            </a:r>
            <a:r>
              <a:rPr lang="en-US" altLang="ru-RU"/>
              <a:t>.,)</a:t>
            </a:r>
          </a:p>
          <a:p>
            <a:r>
              <a:rPr lang="en-US" altLang="ru-RU"/>
              <a:t>3 </a:t>
            </a:r>
            <a:r>
              <a:rPr lang="en-US" altLang="en-US"/>
              <a:t>группа </a:t>
            </a:r>
            <a:r>
              <a:rPr lang="en-US" altLang="ru-RU"/>
              <a:t>– </a:t>
            </a:r>
            <a:r>
              <a:rPr lang="en-US" altLang="en-US"/>
              <a:t>морфологический</a:t>
            </a:r>
            <a:r>
              <a:rPr lang="en-US" altLang="ru-RU"/>
              <a:t> </a:t>
            </a:r>
            <a:r>
              <a:rPr lang="en-US" altLang="en-US"/>
              <a:t>разбор</a:t>
            </a:r>
            <a:r>
              <a:rPr lang="en-US" altLang="ru-RU"/>
              <a:t> </a:t>
            </a:r>
            <a:r>
              <a:rPr lang="en-US" altLang="en-US"/>
              <a:t>слова</a:t>
            </a:r>
            <a:r>
              <a:rPr lang="en-US" altLang="ru-RU"/>
              <a:t> –</a:t>
            </a:r>
            <a:r>
              <a:rPr lang="en-US" altLang="en-US"/>
              <a:t> веселит</a:t>
            </a:r>
            <a:r>
              <a:rPr lang="en-US" altLang="ru-RU"/>
              <a:t>. (</a:t>
            </a:r>
            <a:r>
              <a:rPr lang="en-US" altLang="en-US"/>
              <a:t>веселит</a:t>
            </a:r>
            <a:r>
              <a:rPr lang="en-US" altLang="ru-RU"/>
              <a:t> – </a:t>
            </a:r>
            <a:r>
              <a:rPr lang="en-US" altLang="en-US"/>
              <a:t>гл</a:t>
            </a:r>
            <a:r>
              <a:rPr lang="en-US" altLang="ru-RU"/>
              <a:t>.,  </a:t>
            </a:r>
            <a:r>
              <a:rPr lang="en-US" altLang="en-US"/>
              <a:t>ед</a:t>
            </a:r>
            <a:r>
              <a:rPr lang="en-US" altLang="ru-RU"/>
              <a:t>. </a:t>
            </a:r>
            <a:r>
              <a:rPr lang="en-US" altLang="en-US"/>
              <a:t>ч</a:t>
            </a:r>
            <a:r>
              <a:rPr lang="en-US" altLang="ru-RU"/>
              <a:t>., </a:t>
            </a:r>
            <a:r>
              <a:rPr lang="en-US" altLang="en-US"/>
              <a:t>наст</a:t>
            </a:r>
            <a:r>
              <a:rPr lang="en-US" altLang="ru-RU"/>
              <a:t>. </a:t>
            </a:r>
            <a:r>
              <a:rPr lang="en-US" altLang="en-US"/>
              <a:t>в</a:t>
            </a:r>
            <a:r>
              <a:rPr lang="en-US" altLang="ru-RU"/>
              <a:t>.,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предл</a:t>
            </a:r>
            <a:r>
              <a:rPr lang="en-US" altLang="ru-RU"/>
              <a:t>. </a:t>
            </a:r>
            <a:r>
              <a:rPr lang="en-US" altLang="en-US"/>
              <a:t>сказ</a:t>
            </a:r>
            <a:r>
              <a:rPr lang="en-US" altLang="ru-RU"/>
              <a:t>.)</a:t>
            </a:r>
          </a:p>
          <a:p>
            <a:r>
              <a:rPr lang="en-US" altLang="en-US"/>
              <a:t>Взаимопроверка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0840"/>
            <a:ext cx="10972800" cy="606425"/>
          </a:xfrm>
        </p:spPr>
        <p:txBody>
          <a:bodyPr/>
          <a:lstStyle/>
          <a:p>
            <a:pPr algn="ctr"/>
            <a:r>
              <a:rPr lang="en-US" altLang="ru-RU"/>
              <a:t/>
            </a:r>
            <a:br>
              <a:rPr lang="en-US" altLang="ru-RU"/>
            </a:br>
            <a:r>
              <a:rPr lang="en-US" altLang="en-US">
                <a:solidFill>
                  <a:schemeClr val="accent1"/>
                </a:solidFill>
              </a:rPr>
              <a:t>Использование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образовательной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платформы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Учи</a:t>
            </a:r>
            <a:r>
              <a:rPr lang="en-US" altLang="ru-RU">
                <a:solidFill>
                  <a:schemeClr val="accent1"/>
                </a:solidFill>
              </a:rPr>
              <a:t>.</a:t>
            </a:r>
            <a:r>
              <a:rPr lang="en-US" altLang="en-US">
                <a:solidFill>
                  <a:schemeClr val="accent1"/>
                </a:solidFill>
              </a:rPr>
              <a:t>ру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765300"/>
            <a:ext cx="10972800" cy="43624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Учи</a:t>
            </a:r>
            <a:r>
              <a:rPr lang="en-US" altLang="ru-RU"/>
              <a:t>.</a:t>
            </a:r>
            <a:r>
              <a:rPr lang="en-US" altLang="en-US"/>
              <a:t>ру </a:t>
            </a:r>
            <a:r>
              <a:rPr lang="en-US" altLang="ru-RU"/>
              <a:t>—</a:t>
            </a:r>
            <a:r>
              <a:rPr lang="en-US" altLang="en-US"/>
              <a:t>это</a:t>
            </a:r>
            <a:r>
              <a:rPr lang="en-US" altLang="ru-RU"/>
              <a:t>  </a:t>
            </a:r>
            <a:r>
              <a:rPr lang="en-US" altLang="en-US"/>
              <a:t>образовательная</a:t>
            </a:r>
            <a:r>
              <a:rPr lang="en-US" altLang="ru-RU"/>
              <a:t> </a:t>
            </a:r>
            <a:r>
              <a:rPr lang="en-US" altLang="en-US"/>
              <a:t>онлайн</a:t>
            </a:r>
            <a:r>
              <a:rPr lang="en-US" altLang="ru-RU"/>
              <a:t>-</a:t>
            </a:r>
            <a:r>
              <a:rPr lang="en-US" altLang="en-US"/>
              <a:t>платформа для</a:t>
            </a:r>
            <a:r>
              <a:rPr lang="en-US" altLang="ru-RU"/>
              <a:t> </a:t>
            </a:r>
            <a:r>
              <a:rPr lang="en-US" altLang="en-US"/>
              <a:t>школьников</a:t>
            </a:r>
            <a:r>
              <a:rPr lang="en-US" altLang="ru-RU"/>
              <a:t>, </a:t>
            </a:r>
            <a:r>
              <a:rPr lang="en-US" altLang="en-US"/>
              <a:t>их</a:t>
            </a:r>
            <a:r>
              <a:rPr lang="en-US" altLang="ru-RU"/>
              <a:t> </a:t>
            </a:r>
            <a:r>
              <a:rPr lang="en-US" altLang="en-US"/>
              <a:t>родителей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учителей</a:t>
            </a:r>
            <a:r>
              <a:rPr lang="en-US" altLang="ru-RU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Учи</a:t>
            </a:r>
            <a:r>
              <a:rPr lang="en-US" altLang="ru-RU"/>
              <a:t>.</a:t>
            </a:r>
            <a:r>
              <a:rPr lang="en-US" altLang="en-US"/>
              <a:t>ру</a:t>
            </a:r>
            <a:r>
              <a:rPr lang="en-US" altLang="ru-RU"/>
              <a:t> — </a:t>
            </a:r>
            <a:r>
              <a:rPr lang="en-US" altLang="en-US"/>
              <a:t>это</a:t>
            </a:r>
            <a:r>
              <a:rPr lang="en-US" altLang="ru-RU"/>
              <a:t> c</a:t>
            </a:r>
            <a:r>
              <a:rPr lang="en-US" altLang="en-US"/>
              <a:t>истема</a:t>
            </a:r>
            <a:r>
              <a:rPr lang="en-US" altLang="ru-RU"/>
              <a:t>  </a:t>
            </a:r>
            <a:r>
              <a:rPr lang="en-US" altLang="en-US"/>
              <a:t>интерактивного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, </a:t>
            </a:r>
            <a:r>
              <a:rPr lang="en-US" altLang="en-US"/>
              <a:t>полностью</a:t>
            </a:r>
            <a:r>
              <a:rPr lang="en-US" altLang="ru-RU"/>
              <a:t> </a:t>
            </a:r>
            <a:r>
              <a:rPr lang="en-US" altLang="en-US"/>
              <a:t>соответствующая</a:t>
            </a:r>
            <a:r>
              <a:rPr lang="en-US" altLang="ru-RU"/>
              <a:t> </a:t>
            </a:r>
            <a:r>
              <a:rPr lang="en-US" altLang="en-US"/>
              <a:t>ФГОС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значительно</a:t>
            </a:r>
            <a:r>
              <a:rPr lang="en-US" altLang="ru-RU"/>
              <a:t> </a:t>
            </a:r>
            <a:r>
              <a:rPr lang="en-US" altLang="en-US"/>
              <a:t>усиливающая</a:t>
            </a:r>
            <a:r>
              <a:rPr lang="en-US" altLang="ru-RU"/>
              <a:t> </a:t>
            </a:r>
            <a:r>
              <a:rPr lang="en-US" altLang="en-US"/>
              <a:t>классическое</a:t>
            </a:r>
            <a:r>
              <a:rPr lang="en-US" altLang="ru-RU"/>
              <a:t> </a:t>
            </a:r>
            <a:r>
              <a:rPr lang="en-US" altLang="en-US"/>
              <a:t>школьное</a:t>
            </a:r>
            <a:r>
              <a:rPr lang="en-US" altLang="ru-RU"/>
              <a:t> </a:t>
            </a:r>
            <a:r>
              <a:rPr lang="en-US" altLang="en-US"/>
              <a:t>образование</a:t>
            </a:r>
            <a:r>
              <a:rPr lang="en-US" altLang="ru-RU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/>
              <a:t> </a:t>
            </a:r>
            <a:r>
              <a:rPr lang="en-US" altLang="en-US"/>
              <a:t>Учи</a:t>
            </a:r>
            <a:r>
              <a:rPr lang="en-US" altLang="ru-RU"/>
              <a:t>.</a:t>
            </a:r>
            <a:r>
              <a:rPr lang="en-US" altLang="en-US"/>
              <a:t>ру</a:t>
            </a:r>
            <a:r>
              <a:rPr lang="en-US" altLang="ru-RU"/>
              <a:t> — </a:t>
            </a:r>
            <a:r>
              <a:rPr lang="en-US" altLang="en-US"/>
              <a:t>незаменимый</a:t>
            </a:r>
            <a:r>
              <a:rPr lang="en-US" altLang="ru-RU"/>
              <a:t> </a:t>
            </a:r>
            <a:r>
              <a:rPr lang="en-US" altLang="en-US"/>
              <a:t>помощник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учителя</a:t>
            </a:r>
            <a:r>
              <a:rPr lang="en-US" altLang="ru-RU"/>
              <a:t>. </a:t>
            </a:r>
            <a:r>
              <a:rPr lang="en-US" altLang="en-US"/>
              <a:t>Позволяет</a:t>
            </a:r>
            <a:r>
              <a:rPr lang="en-US" altLang="ru-RU"/>
              <a:t> </a:t>
            </a:r>
            <a:r>
              <a:rPr lang="en-US" altLang="en-US"/>
              <a:t>отслеживать</a:t>
            </a:r>
            <a:r>
              <a:rPr lang="en-US" altLang="ru-RU"/>
              <a:t> </a:t>
            </a:r>
            <a:r>
              <a:rPr lang="en-US" altLang="en-US"/>
              <a:t>прогресс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успехи</a:t>
            </a:r>
            <a:r>
              <a:rPr lang="en-US" altLang="ru-RU"/>
              <a:t> </a:t>
            </a:r>
            <a:r>
              <a:rPr lang="en-US" altLang="en-US"/>
              <a:t>учеников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9880"/>
            <a:ext cx="10972800" cy="582613"/>
          </a:xfrm>
        </p:spPr>
        <p:txBody>
          <a:bodyPr/>
          <a:lstStyle/>
          <a:p>
            <a:pPr algn="ctr"/>
            <a:r>
              <a:rPr lang="ru-RU" altLang="en-US">
                <a:solidFill>
                  <a:schemeClr val="accent1"/>
                </a:solidFill>
              </a:rPr>
              <a:t>Примеры заданий - Учи.ру</a:t>
            </a:r>
          </a:p>
        </p:txBody>
      </p:sp>
      <p:pic>
        <p:nvPicPr>
          <p:cNvPr id="4" name="Замещающее содержимое 3" descr="Снимок экрана 2025-11-27 133119"/>
          <p:cNvPicPr>
            <a:picLocks noGrp="1" noChangeAspect="1"/>
          </p:cNvPicPr>
          <p:nvPr>
            <p:ph idx="1"/>
          </p:nvPr>
        </p:nvPicPr>
        <p:blipFill>
          <a:blip r:embed="rId2"/>
          <a:srcRect l="12498" t="2444" r="47555" b="67527"/>
          <a:stretch>
            <a:fillRect/>
          </a:stretch>
        </p:blipFill>
        <p:spPr>
          <a:xfrm>
            <a:off x="826135" y="1426210"/>
            <a:ext cx="9626600" cy="439991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4010"/>
            <a:ext cx="10972800" cy="582613"/>
          </a:xfrm>
        </p:spPr>
        <p:txBody>
          <a:bodyPr/>
          <a:lstStyle/>
          <a:p>
            <a:pPr algn="ctr"/>
            <a:r>
              <a:rPr lang="ru-RU" altLang="en-US">
                <a:solidFill>
                  <a:schemeClr val="accent1"/>
                </a:solidFill>
                <a:sym typeface="+mn-ea"/>
              </a:rPr>
              <a:t>Ответы на задания  сайта - Учи.ру 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l="50247" t="13247"/>
          <a:stretch>
            <a:fillRect/>
          </a:stretch>
        </p:blipFill>
        <p:spPr>
          <a:xfrm>
            <a:off x="850900" y="1464945"/>
            <a:ext cx="9285605" cy="4191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34390"/>
          </a:xfrm>
        </p:spPr>
        <p:txBody>
          <a:bodyPr/>
          <a:lstStyle/>
          <a:p>
            <a:pPr algn="ctr"/>
            <a:r>
              <a:rPr lang="ru-RU" altLang="en-US">
                <a:solidFill>
                  <a:schemeClr val="accent1"/>
                </a:solidFill>
                <a:sym typeface="+mn-ea"/>
              </a:rPr>
              <a:t>Ответы на задания  сайта - Учи.ру  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l="849" t="15197" r="49913"/>
          <a:stretch>
            <a:fillRect/>
          </a:stretch>
        </p:blipFill>
        <p:spPr>
          <a:xfrm>
            <a:off x="1065530" y="1483995"/>
            <a:ext cx="8534400" cy="479234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Практические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рекомендации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по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подготовке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к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ВПР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8610" y="909320"/>
            <a:ext cx="11529060" cy="5218430"/>
          </a:xfrm>
        </p:spPr>
        <p:txBody>
          <a:bodyPr/>
          <a:lstStyle/>
          <a:p>
            <a:r>
              <a:rPr lang="en-US" altLang="en-US"/>
              <a:t>Регулярно</a:t>
            </a:r>
            <a:r>
              <a:rPr lang="en-US" altLang="ru-RU"/>
              <a:t> </a:t>
            </a:r>
            <a:r>
              <a:rPr lang="en-US" altLang="en-US"/>
              <a:t>проводить</a:t>
            </a:r>
            <a:r>
              <a:rPr lang="en-US" altLang="ru-RU"/>
              <a:t> </a:t>
            </a:r>
            <a:r>
              <a:rPr lang="en-US" altLang="en-US"/>
              <a:t>короткие</a:t>
            </a:r>
            <a:r>
              <a:rPr lang="en-US" altLang="ru-RU"/>
              <a:t> </a:t>
            </a:r>
            <a:r>
              <a:rPr lang="en-US" altLang="en-US"/>
              <a:t>тесты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формате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 — 5-7  </a:t>
            </a:r>
            <a:r>
              <a:rPr lang="en-US" altLang="en-US"/>
              <a:t>минут</a:t>
            </a:r>
            <a:r>
              <a:rPr lang="en-US" altLang="ru-RU"/>
              <a:t>. </a:t>
            </a:r>
          </a:p>
          <a:p>
            <a:r>
              <a:rPr lang="en-US" altLang="en-US"/>
              <a:t>Использовать</a:t>
            </a:r>
            <a:r>
              <a:rPr lang="en-US" altLang="ru-RU"/>
              <a:t> </a:t>
            </a:r>
            <a:r>
              <a:rPr lang="en-US" altLang="en-US"/>
              <a:t>задания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вариантами</a:t>
            </a:r>
            <a:r>
              <a:rPr lang="en-US" altLang="ru-RU"/>
              <a:t> </a:t>
            </a:r>
            <a:r>
              <a:rPr lang="en-US" altLang="en-US"/>
              <a:t>ответов</a:t>
            </a:r>
            <a:r>
              <a:rPr lang="en-US" altLang="ru-RU"/>
              <a:t>, </a:t>
            </a:r>
            <a:r>
              <a:rPr lang="en-US" altLang="en-US"/>
              <a:t>задания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выделение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тексте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короткие</a:t>
            </a:r>
            <a:r>
              <a:rPr lang="en-US" altLang="ru-RU"/>
              <a:t> </a:t>
            </a:r>
            <a:r>
              <a:rPr lang="en-US" altLang="en-US"/>
              <a:t>письменные</a:t>
            </a:r>
            <a:r>
              <a:rPr lang="en-US" altLang="ru-RU"/>
              <a:t> </a:t>
            </a:r>
            <a:r>
              <a:rPr lang="en-US" altLang="en-US"/>
              <a:t>объяснения</a:t>
            </a:r>
            <a:r>
              <a:rPr lang="en-US" altLang="ru-RU"/>
              <a:t>. </a:t>
            </a:r>
          </a:p>
          <a:p>
            <a:r>
              <a:rPr lang="en-US" altLang="en-US"/>
              <a:t>Организовать</a:t>
            </a:r>
            <a:r>
              <a:rPr lang="en-US" altLang="ru-RU"/>
              <a:t> </a:t>
            </a:r>
            <a:r>
              <a:rPr lang="en-US" altLang="en-US"/>
              <a:t>мини</a:t>
            </a:r>
            <a:r>
              <a:rPr lang="en-US" altLang="ru-RU"/>
              <a:t>-</a:t>
            </a:r>
            <a:r>
              <a:rPr lang="en-US" altLang="en-US"/>
              <a:t>консультации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учеников</a:t>
            </a:r>
            <a:r>
              <a:rPr lang="en-US" altLang="ru-RU"/>
              <a:t>, </a:t>
            </a:r>
            <a:r>
              <a:rPr lang="en-US" altLang="en-US"/>
              <a:t>испытывающих</a:t>
            </a:r>
            <a:r>
              <a:rPr lang="en-US" altLang="ru-RU"/>
              <a:t> </a:t>
            </a:r>
            <a:r>
              <a:rPr lang="en-US" altLang="en-US"/>
              <a:t>трудности</a:t>
            </a:r>
            <a:r>
              <a:rPr lang="en-US" altLang="ru-RU"/>
              <a:t>. </a:t>
            </a:r>
          </a:p>
          <a:p>
            <a:r>
              <a:rPr lang="en-US" altLang="en-US"/>
              <a:t>Использовать</a:t>
            </a:r>
            <a:r>
              <a:rPr lang="en-US" altLang="ru-RU"/>
              <a:t> </a:t>
            </a:r>
            <a:r>
              <a:rPr lang="en-US" altLang="en-US"/>
              <a:t>парную</a:t>
            </a:r>
            <a:r>
              <a:rPr lang="en-US" altLang="ru-RU"/>
              <a:t> </a:t>
            </a:r>
            <a:r>
              <a:rPr lang="en-US" altLang="en-US"/>
              <a:t>работу</a:t>
            </a:r>
            <a:r>
              <a:rPr lang="en-US" altLang="ru-RU"/>
              <a:t>: </a:t>
            </a:r>
            <a:r>
              <a:rPr lang="en-US" altLang="en-US"/>
              <a:t>один</a:t>
            </a:r>
            <a:r>
              <a:rPr lang="en-US" altLang="ru-RU"/>
              <a:t> </a:t>
            </a:r>
            <a:r>
              <a:rPr lang="en-US" altLang="en-US"/>
              <a:t>формулирует</a:t>
            </a:r>
            <a:r>
              <a:rPr lang="en-US" altLang="ru-RU"/>
              <a:t> </a:t>
            </a:r>
            <a:r>
              <a:rPr lang="en-US" altLang="en-US"/>
              <a:t>вопрос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слову</a:t>
            </a:r>
            <a:r>
              <a:rPr lang="en-US" altLang="ru-RU"/>
              <a:t>, </a:t>
            </a:r>
            <a:r>
              <a:rPr lang="en-US" altLang="en-US"/>
              <a:t>другой</a:t>
            </a:r>
            <a:r>
              <a:rPr lang="en-US" altLang="ru-RU"/>
              <a:t> </a:t>
            </a:r>
            <a:r>
              <a:rPr lang="en-US" altLang="en-US"/>
              <a:t>отвечает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объясняет</a:t>
            </a:r>
            <a:r>
              <a:rPr lang="en-US" altLang="ru-RU"/>
              <a:t>. </a:t>
            </a:r>
          </a:p>
          <a:p>
            <a:r>
              <a:rPr lang="en-US" altLang="en-US"/>
              <a:t>Контролировать</a:t>
            </a:r>
            <a:r>
              <a:rPr lang="en-US" altLang="ru-RU"/>
              <a:t> </a:t>
            </a:r>
            <a:r>
              <a:rPr lang="en-US" altLang="en-US"/>
              <a:t>темп</a:t>
            </a:r>
            <a:r>
              <a:rPr lang="en-US" altLang="ru-RU"/>
              <a:t> </a:t>
            </a:r>
            <a:r>
              <a:rPr lang="en-US" altLang="en-US"/>
              <a:t>выполнения</a:t>
            </a:r>
            <a:r>
              <a:rPr lang="en-US" altLang="ru-RU"/>
              <a:t> — </a:t>
            </a:r>
            <a:r>
              <a:rPr lang="en-US" altLang="en-US"/>
              <a:t>тренировать</a:t>
            </a:r>
            <a:r>
              <a:rPr lang="en-US" altLang="ru-RU"/>
              <a:t> </a:t>
            </a:r>
            <a:r>
              <a:rPr lang="en-US" altLang="en-US"/>
              <a:t>распределение</a:t>
            </a:r>
            <a:r>
              <a:rPr lang="en-US" altLang="ru-RU"/>
              <a:t> </a:t>
            </a:r>
            <a:r>
              <a:rPr lang="en-US" altLang="en-US"/>
              <a:t>времени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>
                <a:solidFill>
                  <a:schemeClr val="accent1"/>
                </a:solidFill>
              </a:rPr>
              <a:t>3.</a:t>
            </a:r>
            <a:r>
              <a:rPr lang="ru-RU" altLang="en-US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Использование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демонстрационных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материалов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Учебные</a:t>
            </a:r>
            <a:r>
              <a:rPr lang="en-US" altLang="ru-RU"/>
              <a:t>, </a:t>
            </a:r>
            <a:r>
              <a:rPr lang="en-US" altLang="en-US"/>
              <a:t>практические</a:t>
            </a:r>
            <a:r>
              <a:rPr lang="en-US" altLang="ru-RU"/>
              <a:t> </a:t>
            </a:r>
            <a:r>
              <a:rPr lang="en-US" altLang="en-US"/>
              <a:t>пособия</a:t>
            </a:r>
            <a:r>
              <a:rPr lang="en-US" altLang="ru-RU"/>
              <a:t>, </a:t>
            </a:r>
            <a:r>
              <a:rPr lang="en-US" altLang="en-US"/>
              <a:t>демонстрационные</a:t>
            </a:r>
            <a:r>
              <a:rPr lang="en-US" altLang="ru-RU"/>
              <a:t> </a:t>
            </a:r>
            <a:r>
              <a:rPr lang="en-US" altLang="en-US"/>
              <a:t>версии</a:t>
            </a:r>
            <a:r>
              <a:rPr lang="en-US" altLang="ru-RU"/>
              <a:t>.</a:t>
            </a:r>
          </a:p>
          <a:p>
            <a:r>
              <a:rPr lang="en-US" altLang="en-US"/>
              <a:t>Учебные</a:t>
            </a:r>
            <a:r>
              <a:rPr lang="en-US" altLang="ru-RU"/>
              <a:t> </a:t>
            </a:r>
            <a:r>
              <a:rPr lang="en-US" altLang="en-US"/>
              <a:t>сайты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сети</a:t>
            </a:r>
            <a:r>
              <a:rPr lang="en-US" altLang="ru-RU"/>
              <a:t> </a:t>
            </a:r>
            <a:r>
              <a:rPr lang="en-US" altLang="en-US"/>
              <a:t>интернет</a:t>
            </a:r>
            <a:r>
              <a:rPr lang="en-US" altLang="ru-RU"/>
              <a:t> (</a:t>
            </a:r>
            <a:r>
              <a:rPr lang="en-US" altLang="en-US"/>
              <a:t>сайт</a:t>
            </a:r>
            <a:r>
              <a:rPr lang="en-US" altLang="ru-RU"/>
              <a:t> </a:t>
            </a:r>
            <a:r>
              <a:rPr lang="en-US" altLang="en-US"/>
              <a:t>НИКО</a:t>
            </a:r>
            <a:r>
              <a:rPr lang="en-US" altLang="ru-RU"/>
              <a:t> (</a:t>
            </a:r>
            <a:r>
              <a:rPr lang="en-US" altLang="en-US"/>
              <a:t>Национальные</a:t>
            </a:r>
            <a:r>
              <a:rPr lang="en-US" altLang="ru-RU"/>
              <a:t> </a:t>
            </a:r>
            <a:r>
              <a:rPr lang="en-US" altLang="en-US"/>
              <a:t>исследования</a:t>
            </a:r>
            <a:r>
              <a:rPr lang="en-US" altLang="ru-RU"/>
              <a:t> </a:t>
            </a:r>
            <a:r>
              <a:rPr lang="en-US" altLang="en-US"/>
              <a:t>качества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), </a:t>
            </a:r>
            <a:r>
              <a:rPr lang="en-US" altLang="en-US"/>
              <a:t>Учи</a:t>
            </a:r>
            <a:r>
              <a:rPr lang="en-US" altLang="ru-RU"/>
              <a:t>.</a:t>
            </a:r>
            <a:r>
              <a:rPr lang="en-US" altLang="en-US"/>
              <a:t>ру</a:t>
            </a:r>
            <a:r>
              <a:rPr lang="en-US" altLang="ru-RU"/>
              <a:t>, </a:t>
            </a:r>
            <a:r>
              <a:rPr lang="en-US" altLang="en-US"/>
              <a:t>Реши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, </a:t>
            </a:r>
            <a:r>
              <a:rPr lang="en-US" altLang="en-US"/>
              <a:t>Образовательные</a:t>
            </a:r>
            <a:r>
              <a:rPr lang="en-US" altLang="ru-RU"/>
              <a:t> </a:t>
            </a:r>
            <a:r>
              <a:rPr lang="en-US" altLang="en-US"/>
              <a:t>тесты</a:t>
            </a:r>
            <a:r>
              <a:rPr lang="en-US" altLang="ru-RU"/>
              <a:t>. </a:t>
            </a:r>
          </a:p>
          <a:p>
            <a:r>
              <a:rPr lang="en-US" altLang="en-US"/>
              <a:t>Объяснение</a:t>
            </a:r>
            <a:r>
              <a:rPr lang="en-US" altLang="ru-RU"/>
              <a:t> </a:t>
            </a:r>
            <a:r>
              <a:rPr lang="en-US" altLang="en-US"/>
              <a:t>учащимся</a:t>
            </a:r>
            <a:r>
              <a:rPr lang="en-US" altLang="ru-RU"/>
              <a:t>,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решать</a:t>
            </a:r>
            <a:r>
              <a:rPr lang="en-US" altLang="ru-RU"/>
              <a:t> </a:t>
            </a:r>
            <a:r>
              <a:rPr lang="en-US" altLang="en-US"/>
              <a:t>задачи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«решить</a:t>
            </a:r>
            <a:r>
              <a:rPr lang="en-US" altLang="ru-RU"/>
              <a:t> </a:t>
            </a:r>
            <a:r>
              <a:rPr lang="en-US" altLang="en-US"/>
              <a:t>конкретную</a:t>
            </a:r>
            <a:r>
              <a:rPr lang="en-US" altLang="ru-RU"/>
              <a:t> </a:t>
            </a:r>
            <a:r>
              <a:rPr lang="en-US" altLang="en-US"/>
              <a:t>задачу»</a:t>
            </a:r>
            <a:r>
              <a:rPr lang="en-US" altLang="ru-RU"/>
              <a:t>.</a:t>
            </a:r>
          </a:p>
          <a:p>
            <a:r>
              <a:rPr lang="en-US" altLang="en-US"/>
              <a:t>Анализ</a:t>
            </a:r>
            <a:r>
              <a:rPr lang="en-US" altLang="ru-RU"/>
              <a:t> </a:t>
            </a:r>
            <a:r>
              <a:rPr lang="en-US" altLang="en-US"/>
              <a:t>успешных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неуспешных</a:t>
            </a:r>
            <a:r>
              <a:rPr lang="en-US" altLang="ru-RU"/>
              <a:t> </a:t>
            </a:r>
            <a:r>
              <a:rPr lang="en-US" altLang="en-US"/>
              <a:t>вариантов</a:t>
            </a:r>
            <a:r>
              <a:rPr lang="en-US" altLang="ru-RU"/>
              <a:t> </a:t>
            </a:r>
            <a:r>
              <a:rPr lang="en-US" altLang="en-US"/>
              <a:t>решений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704850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Заключение</a:t>
            </a:r>
            <a:r>
              <a:rPr lang="ru-RU" altLang="en-US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081405"/>
            <a:ext cx="11313160" cy="5294630"/>
          </a:xfrm>
        </p:spPr>
        <p:txBody>
          <a:bodyPr/>
          <a:lstStyle/>
          <a:p>
            <a:r>
              <a:rPr lang="en-US" altLang="en-US"/>
              <a:t>В</a:t>
            </a:r>
            <a:r>
              <a:rPr lang="ru-RU" altLang="en-US"/>
              <a:t>о</a:t>
            </a:r>
            <a:r>
              <a:rPr lang="en-US" altLang="ru-RU"/>
              <a:t> 2-</a:t>
            </a:r>
            <a:r>
              <a:rPr lang="en-US" altLang="en-US"/>
              <a:t>м</a:t>
            </a:r>
            <a:r>
              <a:rPr lang="en-US" altLang="ru-RU"/>
              <a:t> </a:t>
            </a:r>
            <a:r>
              <a:rPr lang="en-US" altLang="en-US"/>
              <a:t>классе</a:t>
            </a:r>
            <a:r>
              <a:rPr lang="en-US" altLang="ru-RU"/>
              <a:t> </a:t>
            </a:r>
            <a:r>
              <a:rPr lang="en-US" altLang="en-US"/>
              <a:t>важно</a:t>
            </a:r>
            <a:r>
              <a:rPr lang="en-US" altLang="ru-RU"/>
              <a:t> </a:t>
            </a:r>
            <a:r>
              <a:rPr lang="en-US" altLang="en-US"/>
              <a:t>дать</a:t>
            </a:r>
            <a:r>
              <a:rPr lang="en-US" altLang="ru-RU"/>
              <a:t> </a:t>
            </a:r>
            <a:r>
              <a:rPr lang="en-US" altLang="en-US"/>
              <a:t>детям</a:t>
            </a:r>
            <a:r>
              <a:rPr lang="en-US" altLang="ru-RU"/>
              <a:t> </a:t>
            </a:r>
            <a:r>
              <a:rPr lang="en-US" altLang="en-US"/>
              <a:t>прочную</a:t>
            </a:r>
            <a:r>
              <a:rPr lang="en-US" altLang="ru-RU"/>
              <a:t> </a:t>
            </a:r>
            <a:r>
              <a:rPr lang="en-US" altLang="en-US"/>
              <a:t>практическую</a:t>
            </a:r>
            <a:r>
              <a:rPr lang="en-US" altLang="ru-RU"/>
              <a:t> </a:t>
            </a:r>
            <a:r>
              <a:rPr lang="en-US" altLang="en-US"/>
              <a:t>основу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распознавания</a:t>
            </a:r>
            <a:r>
              <a:rPr lang="en-US" altLang="ru-RU"/>
              <a:t> </a:t>
            </a:r>
            <a:r>
              <a:rPr lang="en-US" altLang="en-US"/>
              <a:t>основных</a:t>
            </a:r>
            <a:r>
              <a:rPr lang="en-US" altLang="ru-RU"/>
              <a:t> </a:t>
            </a:r>
            <a:r>
              <a:rPr lang="en-US" altLang="en-US"/>
              <a:t>частей</a:t>
            </a:r>
            <a:r>
              <a:rPr lang="en-US" altLang="ru-RU"/>
              <a:t> </a:t>
            </a:r>
            <a:r>
              <a:rPr lang="en-US" altLang="en-US"/>
              <a:t>речи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умения</a:t>
            </a:r>
            <a:r>
              <a:rPr lang="en-US" altLang="ru-RU"/>
              <a:t> </a:t>
            </a:r>
            <a:r>
              <a:rPr lang="en-US" altLang="en-US"/>
              <a:t>объяснять</a:t>
            </a:r>
            <a:r>
              <a:rPr lang="en-US" altLang="ru-RU"/>
              <a:t> </a:t>
            </a:r>
            <a:r>
              <a:rPr lang="en-US" altLang="en-US"/>
              <a:t>свой</a:t>
            </a:r>
            <a:r>
              <a:rPr lang="en-US" altLang="ru-RU"/>
              <a:t> </a:t>
            </a:r>
            <a:r>
              <a:rPr lang="en-US" altLang="en-US"/>
              <a:t>выбор</a:t>
            </a:r>
            <a:r>
              <a:rPr lang="en-US" altLang="ru-RU"/>
              <a:t>. </a:t>
            </a:r>
          </a:p>
          <a:p>
            <a:r>
              <a:rPr lang="en-US" altLang="en-US"/>
              <a:t>Формат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 </a:t>
            </a:r>
            <a:r>
              <a:rPr lang="en-US" altLang="en-US"/>
              <a:t>требует</a:t>
            </a:r>
            <a:r>
              <a:rPr lang="en-US" altLang="ru-RU"/>
              <a:t> </a:t>
            </a:r>
            <a:r>
              <a:rPr lang="en-US" altLang="en-US"/>
              <a:t>от</a:t>
            </a:r>
            <a:r>
              <a:rPr lang="en-US" altLang="ru-RU"/>
              <a:t> </a:t>
            </a:r>
            <a:r>
              <a:rPr lang="en-US" altLang="en-US"/>
              <a:t>учеников</a:t>
            </a:r>
            <a:r>
              <a:rPr lang="en-US" altLang="ru-RU"/>
              <a:t> </a:t>
            </a:r>
            <a:r>
              <a:rPr lang="en-US" altLang="en-US"/>
              <a:t>навыков</a:t>
            </a:r>
            <a:r>
              <a:rPr lang="en-US" altLang="ru-RU"/>
              <a:t> </a:t>
            </a:r>
            <a:r>
              <a:rPr lang="en-US" altLang="en-US"/>
              <a:t>быстрого</a:t>
            </a:r>
            <a:r>
              <a:rPr lang="en-US" altLang="ru-RU"/>
              <a:t> </a:t>
            </a:r>
            <a:r>
              <a:rPr lang="en-US" altLang="en-US"/>
              <a:t>распознавания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тексте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краткого</a:t>
            </a:r>
            <a:r>
              <a:rPr lang="en-US" altLang="ru-RU"/>
              <a:t> </a:t>
            </a:r>
            <a:r>
              <a:rPr lang="en-US" altLang="en-US"/>
              <a:t>аргументирования</a:t>
            </a:r>
            <a:r>
              <a:rPr lang="en-US" altLang="ru-RU"/>
              <a:t>. </a:t>
            </a:r>
          </a:p>
          <a:p>
            <a:r>
              <a:rPr lang="en-US" altLang="en-US"/>
              <a:t>Систематическая</a:t>
            </a:r>
            <a:r>
              <a:rPr lang="en-US" altLang="ru-RU"/>
              <a:t> </a:t>
            </a:r>
            <a:r>
              <a:rPr lang="en-US" altLang="en-US"/>
              <a:t>работа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виде</a:t>
            </a:r>
            <a:r>
              <a:rPr lang="en-US" altLang="ru-RU"/>
              <a:t> </a:t>
            </a:r>
            <a:r>
              <a:rPr lang="en-US" altLang="en-US"/>
              <a:t>коротких</a:t>
            </a:r>
            <a:r>
              <a:rPr lang="en-US" altLang="ru-RU"/>
              <a:t> </a:t>
            </a:r>
            <a:r>
              <a:rPr lang="en-US" altLang="en-US"/>
              <a:t>практических</a:t>
            </a:r>
            <a:r>
              <a:rPr lang="en-US" altLang="ru-RU"/>
              <a:t> </a:t>
            </a:r>
            <a:r>
              <a:rPr lang="en-US" altLang="en-US"/>
              <a:t>тренировок</a:t>
            </a:r>
            <a:r>
              <a:rPr lang="en-US" altLang="ru-RU"/>
              <a:t>, </a:t>
            </a:r>
            <a:r>
              <a:rPr lang="en-US" altLang="en-US"/>
              <a:t>разнообразных</a:t>
            </a:r>
            <a:r>
              <a:rPr lang="en-US" altLang="ru-RU"/>
              <a:t> </a:t>
            </a:r>
            <a:r>
              <a:rPr lang="en-US" altLang="en-US"/>
              <a:t>упражнений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объяснения</a:t>
            </a:r>
            <a:r>
              <a:rPr lang="en-US" altLang="ru-RU"/>
              <a:t> </a:t>
            </a:r>
            <a:r>
              <a:rPr lang="en-US" altLang="en-US"/>
              <a:t>алгоритма</a:t>
            </a:r>
            <a:r>
              <a:rPr lang="en-US" altLang="ru-RU"/>
              <a:t> </a:t>
            </a:r>
            <a:r>
              <a:rPr lang="en-US" altLang="en-US"/>
              <a:t>действий</a:t>
            </a:r>
            <a:r>
              <a:rPr lang="en-US" altLang="ru-RU"/>
              <a:t> </a:t>
            </a:r>
            <a:r>
              <a:rPr lang="en-US" altLang="en-US"/>
              <a:t>позволяет</a:t>
            </a:r>
            <a:r>
              <a:rPr lang="en-US" altLang="ru-RU"/>
              <a:t> </a:t>
            </a:r>
            <a:r>
              <a:rPr lang="en-US" altLang="en-US"/>
              <a:t>повысить</a:t>
            </a:r>
            <a:r>
              <a:rPr lang="en-US" altLang="ru-RU"/>
              <a:t> </a:t>
            </a:r>
            <a:r>
              <a:rPr lang="en-US" altLang="en-US"/>
              <a:t>уверенность</a:t>
            </a:r>
            <a:r>
              <a:rPr lang="en-US" altLang="ru-RU"/>
              <a:t> </a:t>
            </a:r>
            <a:r>
              <a:rPr lang="en-US" altLang="en-US"/>
              <a:t>школьников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качество</a:t>
            </a:r>
            <a:r>
              <a:rPr lang="en-US" altLang="ru-RU"/>
              <a:t> </a:t>
            </a:r>
            <a:r>
              <a:rPr lang="en-US" altLang="en-US"/>
              <a:t>результатов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>
                <a:solidFill>
                  <a:schemeClr val="accent1"/>
                </a:solidFill>
                <a:sym typeface="+mn-ea"/>
              </a:rPr>
              <a:t>Вывод</a:t>
            </a:r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7585710" y="1174750"/>
            <a:ext cx="399669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Я</a:t>
            </a:r>
            <a:r>
              <a:rPr lang="en-US" altLang="ru-RU"/>
              <a:t> </a:t>
            </a:r>
            <a:r>
              <a:rPr lang="en-US" altLang="en-US"/>
              <a:t>считаю</a:t>
            </a:r>
            <a:r>
              <a:rPr lang="en-US" altLang="ru-RU"/>
              <a:t>, </a:t>
            </a:r>
            <a:r>
              <a:rPr lang="en-US" altLang="en-US"/>
              <a:t>качественно</a:t>
            </a:r>
            <a:r>
              <a:rPr lang="en-US" altLang="ru-RU"/>
              <a:t> </a:t>
            </a:r>
            <a:r>
              <a:rPr lang="en-US" altLang="en-US"/>
              <a:t>проучившись</a:t>
            </a:r>
            <a:r>
              <a:rPr lang="en-US" altLang="ru-RU"/>
              <a:t> 4 </a:t>
            </a:r>
            <a:r>
              <a:rPr lang="en-US" altLang="en-US"/>
              <a:t>года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начальной</a:t>
            </a:r>
            <a:r>
              <a:rPr lang="en-US" altLang="ru-RU"/>
              <a:t> </a:t>
            </a:r>
            <a:r>
              <a:rPr lang="en-US" altLang="en-US"/>
              <a:t>школе</a:t>
            </a:r>
            <a:r>
              <a:rPr lang="en-US" altLang="ru-RU"/>
              <a:t>, </a:t>
            </a:r>
            <a:r>
              <a:rPr lang="en-US" altLang="en-US"/>
              <a:t>учащийся</a:t>
            </a:r>
            <a:r>
              <a:rPr lang="en-US" altLang="ru-RU"/>
              <a:t> </a:t>
            </a:r>
            <a:r>
              <a:rPr lang="en-US" altLang="en-US"/>
              <a:t>сможет</a:t>
            </a:r>
            <a:r>
              <a:rPr lang="en-US" altLang="ru-RU"/>
              <a:t>  </a:t>
            </a:r>
            <a:r>
              <a:rPr lang="en-US" altLang="en-US"/>
              <a:t>выполнить</a:t>
            </a:r>
            <a:r>
              <a:rPr lang="en-US" altLang="ru-RU"/>
              <a:t> </a:t>
            </a:r>
            <a:r>
              <a:rPr lang="en-US" altLang="en-US"/>
              <a:t>все</a:t>
            </a:r>
            <a:r>
              <a:rPr lang="en-US" altLang="ru-RU"/>
              <a:t> </a:t>
            </a:r>
            <a:r>
              <a:rPr lang="en-US" altLang="en-US"/>
              <a:t>задания</a:t>
            </a:r>
            <a:r>
              <a:rPr lang="en-US" altLang="ru-RU"/>
              <a:t> </a:t>
            </a:r>
            <a:r>
              <a:rPr lang="en-US" altLang="en-US"/>
              <a:t>Всероссийской</a:t>
            </a:r>
            <a:r>
              <a:rPr lang="en-US" altLang="ru-RU"/>
              <a:t> </a:t>
            </a:r>
            <a:r>
              <a:rPr lang="en-US" altLang="en-US"/>
              <a:t>проверочной</a:t>
            </a:r>
            <a:r>
              <a:rPr lang="en-US" altLang="ru-RU"/>
              <a:t> </a:t>
            </a:r>
            <a:r>
              <a:rPr lang="en-US" altLang="en-US"/>
              <a:t>работы</a:t>
            </a:r>
            <a:r>
              <a:rPr lang="en-US" altLang="ru-RU"/>
              <a:t>.</a:t>
            </a:r>
          </a:p>
        </p:txBody>
      </p:sp>
      <p:pic>
        <p:nvPicPr>
          <p:cNvPr id="4" name="Изображение 3" descr="Думающие ученики "/>
          <p:cNvPicPr>
            <a:picLocks noChangeAspect="1"/>
          </p:cNvPicPr>
          <p:nvPr/>
        </p:nvPicPr>
        <p:blipFill>
          <a:blip r:embed="rId2"/>
          <a:srcRect l="5862" t="-1325"/>
          <a:stretch>
            <a:fillRect/>
          </a:stretch>
        </p:blipFill>
        <p:spPr>
          <a:xfrm>
            <a:off x="609600" y="1174750"/>
            <a:ext cx="66757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5285"/>
            <a:ext cx="10972800" cy="615315"/>
          </a:xfrm>
        </p:spPr>
        <p:txBody>
          <a:bodyPr/>
          <a:lstStyle/>
          <a:p>
            <a:pPr algn="ctr"/>
            <a:r>
              <a:rPr lang="en-US" altLang="ru-RU">
                <a:solidFill>
                  <a:schemeClr val="accent1"/>
                </a:solidFill>
              </a:rPr>
              <a:t>4.</a:t>
            </a:r>
            <a:r>
              <a:rPr lang="ru-RU" altLang="en-US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Создание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комфортной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среды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ru-RU"/>
          </a:p>
          <a:p>
            <a:r>
              <a:rPr lang="en-US" altLang="en-US"/>
              <a:t>Не</a:t>
            </a:r>
            <a:r>
              <a:rPr lang="en-US" altLang="ru-RU"/>
              <a:t> </a:t>
            </a:r>
            <a:r>
              <a:rPr lang="en-US" altLang="en-US"/>
              <a:t>говорить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 </a:t>
            </a:r>
            <a:r>
              <a:rPr lang="en-US" altLang="en-US"/>
              <a:t>слишком</a:t>
            </a:r>
            <a:r>
              <a:rPr lang="en-US" altLang="ru-RU"/>
              <a:t> </a:t>
            </a:r>
            <a:r>
              <a:rPr lang="en-US" altLang="en-US"/>
              <a:t>часто</a:t>
            </a:r>
            <a:r>
              <a:rPr lang="en-US" altLang="ru-RU"/>
              <a:t>, </a:t>
            </a:r>
            <a:r>
              <a:rPr lang="en-US" altLang="en-US"/>
              <a:t>чтобы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создавать</a:t>
            </a:r>
            <a:r>
              <a:rPr lang="en-US" altLang="ru-RU"/>
              <a:t> </a:t>
            </a:r>
            <a:r>
              <a:rPr lang="en-US" altLang="en-US"/>
              <a:t>у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 </a:t>
            </a:r>
            <a:r>
              <a:rPr lang="en-US" altLang="en-US"/>
              <a:t>излишний</a:t>
            </a:r>
            <a:r>
              <a:rPr lang="en-US" altLang="ru-RU"/>
              <a:t> </a:t>
            </a:r>
            <a:r>
              <a:rPr lang="en-US" altLang="en-US"/>
              <a:t>стресс</a:t>
            </a:r>
            <a:r>
              <a:rPr lang="en-US" altLang="ru-RU"/>
              <a:t>.</a:t>
            </a:r>
          </a:p>
          <a:p>
            <a:r>
              <a:rPr lang="en-US" altLang="en-US"/>
              <a:t>Объяснение</a:t>
            </a:r>
            <a:r>
              <a:rPr lang="en-US" altLang="ru-RU"/>
              <a:t>,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ВПР</a:t>
            </a:r>
            <a:r>
              <a:rPr lang="en-US" altLang="ru-RU"/>
              <a:t> -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экзамен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способ</a:t>
            </a:r>
            <a:r>
              <a:rPr lang="en-US" altLang="ru-RU"/>
              <a:t> </a:t>
            </a:r>
            <a:r>
              <a:rPr lang="en-US" altLang="en-US"/>
              <a:t>проверить</a:t>
            </a:r>
            <a:r>
              <a:rPr lang="en-US" altLang="ru-RU"/>
              <a:t> </a:t>
            </a:r>
            <a:r>
              <a:rPr lang="en-US" altLang="en-US"/>
              <a:t>усвоение</a:t>
            </a:r>
            <a:r>
              <a:rPr lang="en-US" altLang="ru-RU"/>
              <a:t> </a:t>
            </a:r>
            <a:r>
              <a:rPr lang="en-US" altLang="en-US"/>
              <a:t>знаний</a:t>
            </a:r>
            <a:r>
              <a:rPr lang="en-US" altLang="ru-RU"/>
              <a:t>, </a:t>
            </a:r>
            <a:r>
              <a:rPr lang="en-US" altLang="en-US"/>
              <a:t>полученных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начальных</a:t>
            </a:r>
            <a:r>
              <a:rPr lang="en-US" altLang="ru-RU"/>
              <a:t> </a:t>
            </a:r>
            <a:r>
              <a:rPr lang="en-US" altLang="en-US"/>
              <a:t>классах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также</a:t>
            </a:r>
            <a:r>
              <a:rPr lang="en-US" altLang="ru-RU"/>
              <a:t> </a:t>
            </a:r>
            <a:r>
              <a:rPr lang="en-US" altLang="en-US"/>
              <a:t>возможность</a:t>
            </a:r>
            <a:r>
              <a:rPr lang="en-US" altLang="ru-RU"/>
              <a:t> </a:t>
            </a:r>
            <a:r>
              <a:rPr lang="en-US" altLang="en-US"/>
              <a:t>получить</a:t>
            </a:r>
            <a:r>
              <a:rPr lang="en-US" altLang="ru-RU"/>
              <a:t> </a:t>
            </a:r>
            <a:r>
              <a:rPr lang="en-US" altLang="en-US"/>
              <a:t>обратную</a:t>
            </a:r>
            <a:r>
              <a:rPr lang="en-US" altLang="ru-RU"/>
              <a:t> </a:t>
            </a:r>
            <a:r>
              <a:rPr lang="en-US" altLang="en-US"/>
              <a:t>связь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учителя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ученика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10972800" cy="1046480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Ключевые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учебные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результаты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по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теме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br>
              <a:rPr lang="en-US" altLang="ru-RU">
                <a:solidFill>
                  <a:schemeClr val="accent1"/>
                </a:solidFill>
              </a:rPr>
            </a:br>
            <a:r>
              <a:rPr lang="en-US" altLang="ru-RU">
                <a:solidFill>
                  <a:schemeClr val="accent1"/>
                </a:solidFill>
              </a:rPr>
              <a:t>"</a:t>
            </a:r>
            <a:r>
              <a:rPr lang="en-US" altLang="en-US">
                <a:solidFill>
                  <a:schemeClr val="accent1"/>
                </a:solidFill>
              </a:rPr>
              <a:t>Части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речи</a:t>
            </a:r>
            <a:r>
              <a:rPr lang="en-US" altLang="ru-RU">
                <a:solidFill>
                  <a:schemeClr val="accent1"/>
                </a:solidFill>
              </a:rPr>
              <a:t>" </a:t>
            </a:r>
            <a:r>
              <a:rPr lang="en-US" altLang="en-US">
                <a:solidFill>
                  <a:schemeClr val="accent1"/>
                </a:solidFill>
              </a:rPr>
              <a:t>для</a:t>
            </a:r>
            <a:r>
              <a:rPr lang="en-US" altLang="ru-RU">
                <a:solidFill>
                  <a:schemeClr val="accent1"/>
                </a:solidFill>
              </a:rPr>
              <a:t> 2 </a:t>
            </a:r>
            <a:r>
              <a:rPr lang="en-US" altLang="en-US">
                <a:solidFill>
                  <a:schemeClr val="accent1"/>
                </a:solidFill>
              </a:rPr>
              <a:t>класса</a:t>
            </a:r>
            <a:r>
              <a:rPr lang="en-US" altLang="ru-RU">
                <a:solidFill>
                  <a:schemeClr val="accent1"/>
                </a:solidFill>
              </a:rPr>
              <a:t> (</a:t>
            </a:r>
            <a:r>
              <a:rPr lang="en-US" altLang="en-US">
                <a:solidFill>
                  <a:schemeClr val="accent1"/>
                </a:solidFill>
              </a:rPr>
              <a:t>связано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с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ВПР</a:t>
            </a:r>
            <a:r>
              <a:rPr lang="en-US" altLang="ru-RU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82270" y="1164590"/>
            <a:ext cx="11592560" cy="5292725"/>
          </a:xfrm>
        </p:spPr>
        <p:txBody>
          <a:bodyPr/>
          <a:lstStyle/>
          <a:p>
            <a:r>
              <a:rPr lang="en-US" altLang="en-US"/>
              <a:t></a:t>
            </a:r>
            <a:r>
              <a:rPr lang="en-US" altLang="en-US" sz="2400"/>
              <a:t>Определять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называть</a:t>
            </a:r>
            <a:r>
              <a:rPr lang="en-US" altLang="ru-RU" sz="2400"/>
              <a:t> </a:t>
            </a:r>
            <a:r>
              <a:rPr lang="en-US" altLang="en-US" sz="2400"/>
              <a:t>самые</a:t>
            </a:r>
            <a:r>
              <a:rPr lang="en-US" altLang="ru-RU" sz="2400"/>
              <a:t> </a:t>
            </a:r>
            <a:r>
              <a:rPr lang="en-US" altLang="en-US" sz="2400"/>
              <a:t>простые</a:t>
            </a:r>
            <a:r>
              <a:rPr lang="en-US" altLang="ru-RU" sz="2400"/>
              <a:t> </a:t>
            </a:r>
            <a:r>
              <a:rPr lang="en-US" altLang="en-US" sz="2400"/>
              <a:t>части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: </a:t>
            </a:r>
            <a:r>
              <a:rPr lang="en-US" altLang="en-US" sz="2400"/>
              <a:t>имя</a:t>
            </a:r>
            <a:r>
              <a:rPr lang="en-US" altLang="ru-RU" sz="2400"/>
              <a:t> </a:t>
            </a:r>
            <a:r>
              <a:rPr lang="en-US" altLang="en-US" sz="2400"/>
              <a:t>существительное</a:t>
            </a:r>
            <a:r>
              <a:rPr lang="en-US" altLang="ru-RU" sz="2400"/>
              <a:t>, </a:t>
            </a:r>
            <a:r>
              <a:rPr lang="en-US" altLang="en-US" sz="2400"/>
              <a:t>имя</a:t>
            </a:r>
            <a:r>
              <a:rPr lang="en-US" altLang="ru-RU" sz="2400"/>
              <a:t> </a:t>
            </a:r>
            <a:r>
              <a:rPr lang="en-US" altLang="en-US" sz="2400"/>
              <a:t>прилагательное</a:t>
            </a:r>
            <a:r>
              <a:rPr lang="en-US" altLang="ru-RU" sz="2400"/>
              <a:t>, </a:t>
            </a:r>
            <a:r>
              <a:rPr lang="en-US" altLang="en-US" sz="2400"/>
              <a:t>глагол</a:t>
            </a:r>
            <a:r>
              <a:rPr lang="en-US" altLang="ru-RU" sz="2400"/>
              <a:t>, </a:t>
            </a:r>
            <a:r>
              <a:rPr lang="en-US" altLang="en-US" sz="2400"/>
              <a:t>местоимение</a:t>
            </a:r>
            <a:r>
              <a:rPr lang="en-US" altLang="ru-RU" sz="2400"/>
              <a:t>, </a:t>
            </a:r>
            <a:r>
              <a:rPr lang="en-US" altLang="en-US" sz="2400"/>
              <a:t>предлог</a:t>
            </a:r>
            <a:r>
              <a:rPr lang="en-US" altLang="ru-RU" sz="2400"/>
              <a:t> (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расширенном</a:t>
            </a:r>
            <a:r>
              <a:rPr lang="en-US" altLang="ru-RU" sz="2400"/>
              <a:t> </a:t>
            </a:r>
            <a:r>
              <a:rPr lang="en-US" altLang="en-US" sz="2400"/>
              <a:t>объеме</a:t>
            </a:r>
            <a:r>
              <a:rPr lang="en-US" altLang="ru-RU" sz="2400"/>
              <a:t> —  </a:t>
            </a:r>
            <a:r>
              <a:rPr lang="en-US" altLang="en-US" sz="2400"/>
              <a:t>наречие</a:t>
            </a:r>
            <a:r>
              <a:rPr lang="en-US" altLang="ru-RU" sz="2400"/>
              <a:t>, </a:t>
            </a:r>
            <a:r>
              <a:rPr lang="en-US" altLang="en-US" sz="2400"/>
              <a:t>союз</a:t>
            </a:r>
            <a:r>
              <a:rPr lang="en-US" altLang="ru-RU" sz="2400"/>
              <a:t>). </a:t>
            </a:r>
          </a:p>
          <a:p>
            <a:r>
              <a:rPr lang="en-US" altLang="en-US" sz="2400"/>
              <a:t>Отличать</a:t>
            </a:r>
            <a:r>
              <a:rPr lang="en-US" altLang="ru-RU" sz="2400"/>
              <a:t> </a:t>
            </a:r>
            <a:r>
              <a:rPr lang="en-US" altLang="en-US" sz="2400"/>
              <a:t>вопросы</a:t>
            </a:r>
            <a:r>
              <a:rPr lang="en-US" altLang="ru-RU" sz="2400"/>
              <a:t>,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которые</a:t>
            </a:r>
            <a:r>
              <a:rPr lang="en-US" altLang="ru-RU" sz="2400"/>
              <a:t> </a:t>
            </a:r>
            <a:r>
              <a:rPr lang="en-US" altLang="en-US" sz="2400"/>
              <a:t>отвечает</a:t>
            </a:r>
            <a:r>
              <a:rPr lang="en-US" altLang="ru-RU" sz="2400"/>
              <a:t> </a:t>
            </a:r>
            <a:r>
              <a:rPr lang="en-US" altLang="en-US" sz="2400"/>
              <a:t>каждая</a:t>
            </a:r>
            <a:r>
              <a:rPr lang="en-US" altLang="ru-RU" sz="2400"/>
              <a:t> </a:t>
            </a:r>
            <a:r>
              <a:rPr lang="en-US" altLang="en-US" sz="2400"/>
              <a:t>часть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: </a:t>
            </a:r>
            <a:r>
              <a:rPr lang="en-US" altLang="en-US" sz="2400"/>
              <a:t>кто</a:t>
            </a:r>
            <a:r>
              <a:rPr lang="en-US" altLang="ru-RU" sz="2400"/>
              <a:t>? </a:t>
            </a:r>
            <a:r>
              <a:rPr lang="en-US" altLang="en-US" sz="2400"/>
              <a:t>что</a:t>
            </a:r>
            <a:r>
              <a:rPr lang="en-US" altLang="ru-RU" sz="2400"/>
              <a:t>? — </a:t>
            </a:r>
            <a:r>
              <a:rPr lang="en-US" altLang="en-US" sz="2400"/>
              <a:t>существительное</a:t>
            </a:r>
            <a:r>
              <a:rPr lang="en-US" altLang="ru-RU" sz="2400"/>
              <a:t>; </a:t>
            </a:r>
            <a:r>
              <a:rPr lang="en-US" altLang="en-US" sz="2400"/>
              <a:t>какой</a:t>
            </a:r>
            <a:r>
              <a:rPr lang="en-US" altLang="ru-RU" sz="2400"/>
              <a:t>? </a:t>
            </a:r>
            <a:r>
              <a:rPr lang="en-US" altLang="en-US" sz="2400"/>
              <a:t>какая</a:t>
            </a:r>
            <a:r>
              <a:rPr lang="en-US" altLang="ru-RU" sz="2400"/>
              <a:t>? — </a:t>
            </a:r>
            <a:r>
              <a:rPr lang="en-US" altLang="en-US" sz="2400"/>
              <a:t>прилагательное</a:t>
            </a:r>
            <a:r>
              <a:rPr lang="en-US" altLang="ru-RU" sz="2400"/>
              <a:t>; </a:t>
            </a:r>
            <a:r>
              <a:rPr lang="en-US" altLang="en-US" sz="2400"/>
              <a:t>что</a:t>
            </a:r>
            <a:r>
              <a:rPr lang="en-US" altLang="ru-RU" sz="2400"/>
              <a:t> </a:t>
            </a:r>
            <a:r>
              <a:rPr lang="en-US" altLang="en-US" sz="2400"/>
              <a:t>делает</a:t>
            </a:r>
            <a:r>
              <a:rPr lang="en-US" altLang="ru-RU" sz="2400"/>
              <a:t>? </a:t>
            </a:r>
            <a:r>
              <a:rPr lang="en-US" altLang="en-US" sz="2400"/>
              <a:t>что</a:t>
            </a:r>
            <a:r>
              <a:rPr lang="en-US" altLang="ru-RU" sz="2400"/>
              <a:t> </a:t>
            </a:r>
            <a:r>
              <a:rPr lang="en-US" altLang="en-US" sz="2400"/>
              <a:t>делать</a:t>
            </a:r>
            <a:r>
              <a:rPr lang="en-US" altLang="ru-RU" sz="2400"/>
              <a:t>? — </a:t>
            </a:r>
            <a:r>
              <a:rPr lang="en-US" altLang="en-US" sz="2400"/>
              <a:t>глагол</a:t>
            </a:r>
            <a:r>
              <a:rPr lang="en-US" altLang="ru-RU" sz="2400"/>
              <a:t>. </a:t>
            </a:r>
          </a:p>
          <a:p>
            <a:r>
              <a:rPr lang="en-US" altLang="en-US" sz="2400"/>
              <a:t>Уметь</a:t>
            </a:r>
            <a:r>
              <a:rPr lang="en-US" altLang="ru-RU" sz="2400"/>
              <a:t> </a:t>
            </a:r>
            <a:r>
              <a:rPr lang="en-US" altLang="en-US" sz="2400"/>
              <a:t>находить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тексте</a:t>
            </a:r>
            <a:r>
              <a:rPr lang="en-US" altLang="ru-RU" sz="2400"/>
              <a:t> </a:t>
            </a:r>
            <a:r>
              <a:rPr lang="en-US" altLang="en-US" sz="2400"/>
              <a:t>или</a:t>
            </a:r>
            <a:r>
              <a:rPr lang="en-US" altLang="ru-RU" sz="2400"/>
              <a:t> </a:t>
            </a:r>
            <a:r>
              <a:rPr lang="en-US" altLang="en-US" sz="2400"/>
              <a:t>предложении</a:t>
            </a:r>
            <a:r>
              <a:rPr lang="en-US" altLang="ru-RU" sz="2400"/>
              <a:t> </a:t>
            </a:r>
            <a:r>
              <a:rPr lang="en-US" altLang="en-US" sz="2400"/>
              <a:t>слова</a:t>
            </a:r>
            <a:r>
              <a:rPr lang="en-US" altLang="ru-RU" sz="2400"/>
              <a:t> </a:t>
            </a:r>
            <a:r>
              <a:rPr lang="en-US" altLang="en-US" sz="2400"/>
              <a:t>указанных</a:t>
            </a:r>
            <a:r>
              <a:rPr lang="en-US" altLang="ru-RU" sz="2400"/>
              <a:t> </a:t>
            </a:r>
            <a:r>
              <a:rPr lang="en-US" altLang="en-US" sz="2400"/>
              <a:t>частей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объяснять</a:t>
            </a:r>
            <a:r>
              <a:rPr lang="en-US" altLang="ru-RU" sz="2400"/>
              <a:t> </a:t>
            </a:r>
            <a:r>
              <a:rPr lang="en-US" altLang="en-US" sz="2400"/>
              <a:t>выбор</a:t>
            </a:r>
            <a:r>
              <a:rPr lang="en-US" altLang="ru-RU" sz="2400"/>
              <a:t>. </a:t>
            </a:r>
          </a:p>
          <a:p>
            <a:r>
              <a:rPr lang="en-US" altLang="en-US" sz="2400"/>
              <a:t>Уметь</a:t>
            </a:r>
            <a:r>
              <a:rPr lang="en-US" altLang="ru-RU" sz="2400"/>
              <a:t> </a:t>
            </a:r>
            <a:r>
              <a:rPr lang="en-US" altLang="en-US" sz="2400"/>
              <a:t>изменять</a:t>
            </a:r>
            <a:r>
              <a:rPr lang="en-US" altLang="ru-RU" sz="2400"/>
              <a:t> </a:t>
            </a:r>
            <a:r>
              <a:rPr lang="en-US" altLang="en-US" sz="2400"/>
              <a:t>слов</a:t>
            </a:r>
            <a:r>
              <a:rPr lang="ru-RU" altLang="en-US" sz="2400"/>
              <a:t>а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родам</a:t>
            </a:r>
            <a:r>
              <a:rPr lang="en-US" altLang="ru-RU" sz="2400"/>
              <a:t>, </a:t>
            </a:r>
            <a:r>
              <a:rPr lang="en-US" altLang="en-US" sz="2400"/>
              <a:t>числам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падежам</a:t>
            </a:r>
            <a:r>
              <a:rPr lang="en-US" altLang="ru-RU" sz="2400"/>
              <a:t> (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существительных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 </a:t>
            </a:r>
            <a:r>
              <a:rPr lang="en-US" altLang="en-US" sz="2400"/>
              <a:t>прилагательных</a:t>
            </a:r>
            <a:r>
              <a:rPr lang="en-US" altLang="ru-RU" sz="2400"/>
              <a:t>),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временам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лицам</a:t>
            </a:r>
            <a:r>
              <a:rPr lang="en-US" altLang="ru-RU" sz="2400"/>
              <a:t> (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глаголов</a:t>
            </a:r>
            <a:r>
              <a:rPr lang="en-US" altLang="ru-RU" sz="2400"/>
              <a:t>) —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начальном</a:t>
            </a:r>
            <a:r>
              <a:rPr lang="en-US" altLang="ru-RU" sz="2400"/>
              <a:t>, </a:t>
            </a:r>
            <a:r>
              <a:rPr lang="en-US" altLang="en-US" sz="2400"/>
              <a:t>ознакомительном</a:t>
            </a:r>
            <a:r>
              <a:rPr lang="en-US" altLang="ru-RU" sz="2400"/>
              <a:t> </a:t>
            </a:r>
            <a:r>
              <a:rPr lang="en-US" altLang="en-US" sz="2400"/>
              <a:t>объеме</a:t>
            </a:r>
            <a:r>
              <a:rPr lang="en-US" altLang="ru-RU" sz="2400"/>
              <a:t> (</a:t>
            </a:r>
            <a:r>
              <a:rPr lang="en-US" altLang="en-US" sz="2400"/>
              <a:t>не</a:t>
            </a:r>
            <a:r>
              <a:rPr lang="en-US" altLang="ru-RU" sz="2400"/>
              <a:t> </a:t>
            </a:r>
            <a:r>
              <a:rPr lang="en-US" altLang="en-US" sz="2400"/>
              <a:t>называя</a:t>
            </a:r>
            <a:r>
              <a:rPr lang="en-US" altLang="ru-RU" sz="2400"/>
              <a:t> </a:t>
            </a:r>
            <a:r>
              <a:rPr lang="en-US" altLang="en-US" sz="2400"/>
              <a:t>их</a:t>
            </a:r>
            <a:r>
              <a:rPr lang="en-US" altLang="ru-RU" sz="2400"/>
              <a:t>)</a:t>
            </a:r>
          </a:p>
          <a:p>
            <a:r>
              <a:rPr lang="en-US" altLang="en-US" sz="2400"/>
              <a:t>Выполнять</a:t>
            </a:r>
            <a:r>
              <a:rPr lang="en-US" altLang="ru-RU" sz="2400"/>
              <a:t> </a:t>
            </a:r>
            <a:r>
              <a:rPr lang="en-US" altLang="en-US" sz="2400"/>
              <a:t>короткие</a:t>
            </a:r>
            <a:r>
              <a:rPr lang="en-US" altLang="ru-RU" sz="2400"/>
              <a:t> </a:t>
            </a:r>
            <a:r>
              <a:rPr lang="en-US" altLang="en-US" sz="2400"/>
              <a:t>задания</a:t>
            </a:r>
            <a:r>
              <a:rPr lang="en-US" altLang="ru-RU" sz="2400"/>
              <a:t> </a:t>
            </a:r>
            <a:r>
              <a:rPr lang="en-US" altLang="en-US" sz="2400"/>
              <a:t>формата</a:t>
            </a:r>
            <a:r>
              <a:rPr lang="en-US" altLang="ru-RU" sz="2400"/>
              <a:t> </a:t>
            </a:r>
            <a:r>
              <a:rPr lang="en-US" altLang="en-US" sz="2400"/>
              <a:t>ВПР</a:t>
            </a:r>
            <a:r>
              <a:rPr lang="en-US" altLang="ru-RU" sz="2400"/>
              <a:t>: </a:t>
            </a:r>
            <a:r>
              <a:rPr lang="en-US" altLang="en-US" sz="2400"/>
              <a:t>выбрать</a:t>
            </a:r>
            <a:r>
              <a:rPr lang="en-US" altLang="ru-RU" sz="2400"/>
              <a:t> </a:t>
            </a:r>
            <a:r>
              <a:rPr lang="en-US" altLang="en-US" sz="2400"/>
              <a:t>правильный</a:t>
            </a:r>
            <a:r>
              <a:rPr lang="en-US" altLang="ru-RU" sz="2400"/>
              <a:t> </a:t>
            </a:r>
            <a:r>
              <a:rPr lang="en-US" altLang="en-US" sz="2400"/>
              <a:t>ответ</a:t>
            </a:r>
            <a:r>
              <a:rPr lang="en-US" altLang="ru-RU" sz="2400"/>
              <a:t>, </a:t>
            </a:r>
            <a:r>
              <a:rPr lang="en-US" altLang="en-US" sz="2400"/>
              <a:t>подчеркнуть</a:t>
            </a:r>
            <a:r>
              <a:rPr lang="en-US" altLang="ru-RU" sz="2400"/>
              <a:t> </a:t>
            </a:r>
            <a:r>
              <a:rPr lang="en-US" altLang="en-US" sz="2400"/>
              <a:t>слова</a:t>
            </a:r>
            <a:r>
              <a:rPr lang="en-US" altLang="ru-RU" sz="2400"/>
              <a:t> </a:t>
            </a:r>
            <a:r>
              <a:rPr lang="en-US" altLang="en-US" sz="2400"/>
              <a:t>определенной</a:t>
            </a:r>
            <a:r>
              <a:rPr lang="en-US" altLang="ru-RU" sz="2400"/>
              <a:t> </a:t>
            </a:r>
            <a:r>
              <a:rPr lang="en-US" altLang="en-US" sz="2400"/>
              <a:t>части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, </a:t>
            </a:r>
            <a:r>
              <a:rPr lang="en-US" altLang="en-US" sz="2400"/>
              <a:t>вставить</a:t>
            </a:r>
            <a:r>
              <a:rPr lang="en-US" altLang="ru-RU" sz="2400"/>
              <a:t> </a:t>
            </a:r>
            <a:r>
              <a:rPr lang="en-US" altLang="en-US" sz="2400"/>
              <a:t>слово</a:t>
            </a:r>
            <a:r>
              <a:rPr lang="en-US" altLang="ru-RU" sz="2400"/>
              <a:t> </a:t>
            </a:r>
            <a:r>
              <a:rPr lang="en-US" altLang="en-US" sz="2400"/>
              <a:t>нужной</a:t>
            </a:r>
            <a:r>
              <a:rPr lang="en-US" altLang="ru-RU" sz="2400"/>
              <a:t> </a:t>
            </a:r>
            <a:r>
              <a:rPr lang="en-US" altLang="en-US" sz="2400"/>
              <a:t>части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, </a:t>
            </a:r>
            <a:r>
              <a:rPr lang="en-US" altLang="en-US" sz="2400"/>
              <a:t>кратко</a:t>
            </a:r>
            <a:r>
              <a:rPr lang="en-US" altLang="ru-RU" sz="2400"/>
              <a:t> </a:t>
            </a:r>
            <a:r>
              <a:rPr lang="en-US" altLang="en-US" sz="2400"/>
              <a:t>объяснить</a:t>
            </a:r>
            <a:r>
              <a:rPr lang="en-US" altLang="ru-RU" sz="2400"/>
              <a:t> </a:t>
            </a:r>
            <a:r>
              <a:rPr lang="en-US" altLang="en-US" sz="2400"/>
              <a:t>выбор</a:t>
            </a:r>
            <a:r>
              <a:rPr lang="en-US" altLang="ru-RU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3520"/>
            <a:ext cx="11406505" cy="782955"/>
          </a:xfrm>
        </p:spPr>
        <p:txBody>
          <a:bodyPr/>
          <a:lstStyle/>
          <a:p>
            <a:r>
              <a:rPr lang="ru-RU" altLang="en-US">
                <a:solidFill>
                  <a:schemeClr val="accent1"/>
                </a:solidFill>
                <a:sym typeface="+mn-ea"/>
              </a:rPr>
              <a:t>И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спользуемы</a:t>
            </a:r>
            <a:r>
              <a:rPr lang="ru-RU" altLang="en-US">
                <a:solidFill>
                  <a:schemeClr val="accent1"/>
                </a:solidFill>
                <a:sym typeface="+mn-ea"/>
              </a:rPr>
              <a:t>е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рабочи</a:t>
            </a:r>
            <a:r>
              <a:rPr lang="ru-RU" altLang="en-US">
                <a:solidFill>
                  <a:schemeClr val="accent1"/>
                </a:solidFill>
                <a:sym typeface="+mn-ea"/>
              </a:rPr>
              <a:t>е</a:t>
            </a:r>
            <a:r>
              <a:rPr lang="en-US" altLang="ru-RU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тетрад</a:t>
            </a:r>
            <a:r>
              <a:rPr lang="ru-RU" altLang="en-US">
                <a:solidFill>
                  <a:schemeClr val="accent1"/>
                </a:solidFill>
                <a:sym typeface="+mn-ea"/>
              </a:rPr>
              <a:t>и</a:t>
            </a:r>
            <a:r>
              <a:rPr lang="en-US" altLang="ru-RU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и</a:t>
            </a:r>
            <a:r>
              <a:rPr lang="en-US" altLang="ru-RU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учебны</a:t>
            </a:r>
            <a:r>
              <a:rPr lang="ru-RU" altLang="en-US">
                <a:solidFill>
                  <a:schemeClr val="accent1"/>
                </a:solidFill>
                <a:sym typeface="+mn-ea"/>
              </a:rPr>
              <a:t>е</a:t>
            </a:r>
            <a:r>
              <a:rPr lang="en-US" altLang="ru-RU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sym typeface="+mn-ea"/>
              </a:rPr>
              <a:t>пособи</a:t>
            </a:r>
            <a:r>
              <a:rPr lang="ru-RU" altLang="en-US">
                <a:solidFill>
                  <a:schemeClr val="accent1"/>
                </a:solidFill>
                <a:sym typeface="+mn-ea"/>
              </a:rPr>
              <a:t>я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255270" y="1174750"/>
            <a:ext cx="5313680" cy="5483860"/>
          </a:xfrm>
        </p:spPr>
        <p:txBody>
          <a:bodyPr/>
          <a:lstStyle/>
          <a:p>
            <a:r>
              <a:rPr lang="en-US" altLang="en-US" sz="2400">
                <a:sym typeface="+mn-ea"/>
              </a:rPr>
              <a:t>Русский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язык</a:t>
            </a:r>
            <a:r>
              <a:rPr lang="en-US" altLang="ru-RU" sz="2400">
                <a:sym typeface="+mn-ea"/>
              </a:rPr>
              <a:t>. </a:t>
            </a:r>
            <a:r>
              <a:rPr lang="en-US" altLang="en-US" sz="2400">
                <a:sym typeface="+mn-ea"/>
              </a:rPr>
              <a:t>ВСОКО</a:t>
            </a:r>
            <a:r>
              <a:rPr lang="en-US" altLang="ru-RU" sz="2400">
                <a:sym typeface="+mn-ea"/>
              </a:rPr>
              <a:t> (</a:t>
            </a:r>
            <a:r>
              <a:rPr lang="en-US" altLang="en-US" sz="2400">
                <a:sym typeface="+mn-ea"/>
              </a:rPr>
              <a:t>внутренняя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система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оценки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качества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образования</a:t>
            </a:r>
            <a:r>
              <a:rPr lang="en-US" altLang="ru-RU" sz="2400">
                <a:sym typeface="+mn-ea"/>
              </a:rPr>
              <a:t>). 2 </a:t>
            </a:r>
            <a:r>
              <a:rPr lang="en-US" altLang="en-US" sz="2400">
                <a:sym typeface="+mn-ea"/>
              </a:rPr>
              <a:t>класс</a:t>
            </a:r>
            <a:r>
              <a:rPr lang="en-US" altLang="ru-RU" sz="2400">
                <a:sym typeface="+mn-ea"/>
              </a:rPr>
              <a:t>, </a:t>
            </a:r>
            <a:r>
              <a:rPr lang="en-US" altLang="en-US" sz="2400">
                <a:sym typeface="+mn-ea"/>
              </a:rPr>
              <a:t>автор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Языканова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Е</a:t>
            </a:r>
            <a:r>
              <a:rPr lang="en-US" altLang="ru-RU" sz="2400">
                <a:sym typeface="+mn-ea"/>
              </a:rPr>
              <a:t>.</a:t>
            </a:r>
            <a:r>
              <a:rPr lang="en-US" altLang="en-US" sz="2400">
                <a:sym typeface="+mn-ea"/>
              </a:rPr>
              <a:t>В</a:t>
            </a:r>
            <a:r>
              <a:rPr lang="en-US" altLang="ru-RU" sz="2400">
                <a:sym typeface="+mn-ea"/>
              </a:rPr>
              <a:t>.</a:t>
            </a:r>
            <a:endParaRPr lang="en-US" altLang="ru-RU" sz="2400"/>
          </a:p>
          <a:p>
            <a:r>
              <a:rPr lang="en-US" altLang="en-US" sz="2400">
                <a:sym typeface="+mn-ea"/>
              </a:rPr>
              <a:t>«Проверочные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работы»</a:t>
            </a:r>
            <a:r>
              <a:rPr lang="en-US" altLang="ru-RU" sz="2400">
                <a:sym typeface="+mn-ea"/>
              </a:rPr>
              <a:t>. </a:t>
            </a:r>
            <a:r>
              <a:rPr lang="en-US" altLang="en-US" sz="2400">
                <a:sym typeface="+mn-ea"/>
              </a:rPr>
              <a:t>Русский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язык</a:t>
            </a:r>
            <a:r>
              <a:rPr lang="en-US" altLang="ru-RU" sz="2400">
                <a:sym typeface="+mn-ea"/>
              </a:rPr>
              <a:t>. 2 </a:t>
            </a:r>
            <a:r>
              <a:rPr lang="en-US" altLang="en-US" sz="2400">
                <a:sym typeface="+mn-ea"/>
              </a:rPr>
              <a:t>класс</a:t>
            </a:r>
            <a:r>
              <a:rPr lang="en-US" altLang="ru-RU" sz="2400">
                <a:sym typeface="+mn-ea"/>
              </a:rPr>
              <a:t>, </a:t>
            </a:r>
            <a:r>
              <a:rPr lang="en-US" altLang="en-US" sz="2400">
                <a:sym typeface="+mn-ea"/>
              </a:rPr>
              <a:t>автор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В</a:t>
            </a:r>
            <a:r>
              <a:rPr lang="en-US" altLang="ru-RU" sz="2400">
                <a:sym typeface="+mn-ea"/>
              </a:rPr>
              <a:t>.</a:t>
            </a:r>
            <a:r>
              <a:rPr lang="en-US" altLang="en-US" sz="2400">
                <a:sym typeface="+mn-ea"/>
              </a:rPr>
              <a:t>П</a:t>
            </a:r>
            <a:r>
              <a:rPr lang="en-US" altLang="ru-RU" sz="2400">
                <a:sym typeface="+mn-ea"/>
              </a:rPr>
              <a:t>.</a:t>
            </a:r>
            <a:r>
              <a:rPr lang="en-US" altLang="en-US" sz="2400">
                <a:sym typeface="+mn-ea"/>
              </a:rPr>
              <a:t>Канакина</a:t>
            </a:r>
            <a:r>
              <a:rPr lang="en-US" altLang="ru-RU" sz="2400">
                <a:sym typeface="+mn-ea"/>
              </a:rPr>
              <a:t>, </a:t>
            </a:r>
            <a:r>
              <a:rPr lang="en-US" altLang="en-US" sz="2400">
                <a:sym typeface="+mn-ea"/>
              </a:rPr>
              <a:t>Г</a:t>
            </a:r>
            <a:r>
              <a:rPr lang="en-US" altLang="ru-RU" sz="2400">
                <a:sym typeface="+mn-ea"/>
              </a:rPr>
              <a:t>.</a:t>
            </a:r>
            <a:r>
              <a:rPr lang="en-US" altLang="en-US" sz="2400">
                <a:sym typeface="+mn-ea"/>
              </a:rPr>
              <a:t>С</a:t>
            </a:r>
            <a:r>
              <a:rPr lang="en-US" altLang="ru-RU" sz="2400">
                <a:sym typeface="+mn-ea"/>
              </a:rPr>
              <a:t>.</a:t>
            </a:r>
            <a:r>
              <a:rPr lang="en-US" altLang="en-US" sz="2400">
                <a:sym typeface="+mn-ea"/>
              </a:rPr>
              <a:t>Щёголева</a:t>
            </a:r>
            <a:r>
              <a:rPr lang="en-US" altLang="ru-RU" sz="2400">
                <a:sym typeface="+mn-ea"/>
              </a:rPr>
              <a:t>.</a:t>
            </a:r>
            <a:endParaRPr lang="en-US" altLang="ru-RU" sz="2400"/>
          </a:p>
          <a:p>
            <a:r>
              <a:rPr lang="en-US" altLang="en-US" sz="2400">
                <a:sym typeface="+mn-ea"/>
              </a:rPr>
              <a:t>«Зачётная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тетрадь»</a:t>
            </a:r>
            <a:r>
              <a:rPr lang="en-US" altLang="ru-RU" sz="2400">
                <a:sym typeface="+mn-ea"/>
              </a:rPr>
              <a:t>. </a:t>
            </a:r>
            <a:r>
              <a:rPr lang="en-US" altLang="en-US" sz="2400">
                <a:sym typeface="+mn-ea"/>
              </a:rPr>
              <a:t>Тематический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контроль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знаний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учащихся</a:t>
            </a:r>
            <a:r>
              <a:rPr lang="en-US" altLang="ru-RU" sz="2400">
                <a:sym typeface="+mn-ea"/>
              </a:rPr>
              <a:t>. </a:t>
            </a:r>
            <a:r>
              <a:rPr lang="en-US" altLang="en-US" sz="2400">
                <a:sym typeface="+mn-ea"/>
              </a:rPr>
              <a:t>Русский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язык</a:t>
            </a:r>
            <a:r>
              <a:rPr lang="en-US" altLang="ru-RU" sz="2400">
                <a:sym typeface="+mn-ea"/>
              </a:rPr>
              <a:t>. 2 </a:t>
            </a:r>
            <a:r>
              <a:rPr lang="en-US" altLang="en-US" sz="2400">
                <a:sym typeface="+mn-ea"/>
              </a:rPr>
              <a:t>класс</a:t>
            </a:r>
            <a:r>
              <a:rPr lang="en-US" altLang="ru-RU" sz="2400">
                <a:sym typeface="+mn-ea"/>
              </a:rPr>
              <a:t>. </a:t>
            </a:r>
            <a:r>
              <a:rPr lang="en-US" altLang="en-US" sz="2400">
                <a:sym typeface="+mn-ea"/>
              </a:rPr>
              <a:t>Практическое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пособие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для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начальной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школы</a:t>
            </a:r>
            <a:r>
              <a:rPr lang="en-US" altLang="ru-RU" sz="2400">
                <a:sym typeface="+mn-ea"/>
              </a:rPr>
              <a:t>, </a:t>
            </a:r>
            <a:r>
              <a:rPr lang="en-US" altLang="en-US" sz="2400">
                <a:sym typeface="+mn-ea"/>
              </a:rPr>
              <a:t>автор</a:t>
            </a:r>
            <a:r>
              <a:rPr lang="en-US" altLang="ru-RU" sz="2400">
                <a:sym typeface="+mn-ea"/>
              </a:rPr>
              <a:t> </a:t>
            </a:r>
          </a:p>
          <a:p>
            <a:pPr marL="0" indent="0">
              <a:buNone/>
            </a:pPr>
            <a:r>
              <a:rPr lang="ru-RU" altLang="en-US" sz="2400">
                <a:sym typeface="+mn-ea"/>
              </a:rPr>
              <a:t>    </a:t>
            </a:r>
            <a:r>
              <a:rPr lang="en-US" altLang="en-US" sz="2400">
                <a:sym typeface="+mn-ea"/>
              </a:rPr>
              <a:t>Голубь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В</a:t>
            </a:r>
            <a:r>
              <a:rPr lang="en-US" altLang="ru-RU" sz="2400">
                <a:sym typeface="+mn-ea"/>
              </a:rPr>
              <a:t>.</a:t>
            </a:r>
            <a:r>
              <a:rPr lang="en-US" altLang="en-US" sz="2400">
                <a:sym typeface="+mn-ea"/>
              </a:rPr>
              <a:t>Т</a:t>
            </a:r>
            <a:r>
              <a:rPr lang="en-US" altLang="ru-RU" sz="2400">
                <a:sym typeface="+mn-ea"/>
              </a:rPr>
              <a:t>.</a:t>
            </a:r>
            <a:endParaRPr lang="ru-RU" altLang="en-US" sz="2400"/>
          </a:p>
        </p:txBody>
      </p:sp>
      <p:pic>
        <p:nvPicPr>
          <p:cNvPr id="6" name="Изображение 5" descr="PHOTO-2025-12-01-16-27-15"/>
          <p:cNvPicPr>
            <a:picLocks noChangeAspect="1"/>
          </p:cNvPicPr>
          <p:nvPr/>
        </p:nvPicPr>
        <p:blipFill>
          <a:blip r:embed="rId2"/>
          <a:srcRect t="7488" r="18269" b="7828"/>
          <a:stretch>
            <a:fillRect/>
          </a:stretch>
        </p:blipFill>
        <p:spPr>
          <a:xfrm rot="16200000">
            <a:off x="6391910" y="570230"/>
            <a:ext cx="4592955" cy="627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Методические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приемы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и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рекомендации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0675" y="897255"/>
            <a:ext cx="11664315" cy="5684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</a:t>
            </a:r>
            <a:r>
              <a:rPr lang="en-US" altLang="en-US" sz="2400"/>
              <a:t>Начинайте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речевого</a:t>
            </a:r>
            <a:r>
              <a:rPr lang="en-US" altLang="ru-RU" sz="2400"/>
              <a:t> </a:t>
            </a:r>
            <a:r>
              <a:rPr lang="en-US" altLang="en-US" sz="2400"/>
              <a:t>контекста</a:t>
            </a:r>
            <a:r>
              <a:rPr lang="en-US" altLang="ru-RU" sz="2400"/>
              <a:t>: </a:t>
            </a:r>
            <a:r>
              <a:rPr lang="en-US" altLang="en-US" sz="2400"/>
              <a:t>дети</a:t>
            </a:r>
            <a:r>
              <a:rPr lang="en-US" altLang="ru-RU" sz="2400"/>
              <a:t> </a:t>
            </a:r>
            <a:r>
              <a:rPr lang="en-US" altLang="en-US" sz="2400"/>
              <a:t>легче</a:t>
            </a:r>
            <a:r>
              <a:rPr lang="en-US" altLang="ru-RU" sz="2400"/>
              <a:t> </a:t>
            </a:r>
            <a:r>
              <a:rPr lang="en-US" altLang="en-US" sz="2400"/>
              <a:t>усваивают</a:t>
            </a:r>
            <a:r>
              <a:rPr lang="en-US" altLang="ru-RU" sz="2400"/>
              <a:t> </a:t>
            </a:r>
            <a:r>
              <a:rPr lang="en-US" altLang="en-US" sz="2400"/>
              <a:t>части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, </a:t>
            </a:r>
            <a:r>
              <a:rPr lang="en-US" altLang="en-US" sz="2400"/>
              <a:t>когда</a:t>
            </a:r>
            <a:r>
              <a:rPr lang="en-US" altLang="ru-RU" sz="2400"/>
              <a:t> </a:t>
            </a:r>
            <a:r>
              <a:rPr lang="en-US" altLang="en-US" sz="2400"/>
              <a:t>видят</a:t>
            </a:r>
            <a:r>
              <a:rPr lang="en-US" altLang="ru-RU" sz="2400"/>
              <a:t> </a:t>
            </a:r>
            <a:r>
              <a:rPr lang="en-US" altLang="en-US" sz="2400"/>
              <a:t>их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предложениях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рассказах</a:t>
            </a:r>
            <a:r>
              <a:rPr lang="en-US" altLang="ru-RU" sz="2400"/>
              <a:t>. </a:t>
            </a:r>
          </a:p>
          <a:p>
            <a:r>
              <a:rPr lang="en-US" altLang="en-US" sz="2400"/>
              <a:t>Используйте</a:t>
            </a:r>
            <a:r>
              <a:rPr lang="en-US" altLang="ru-RU" sz="2400"/>
              <a:t> </a:t>
            </a:r>
            <a:r>
              <a:rPr lang="en-US" altLang="en-US" sz="2400"/>
              <a:t>опору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вопросы</a:t>
            </a:r>
            <a:r>
              <a:rPr lang="en-US" altLang="ru-RU" sz="2400"/>
              <a:t>: </a:t>
            </a:r>
            <a:r>
              <a:rPr lang="en-US" altLang="en-US" sz="2400"/>
              <a:t>форма</a:t>
            </a:r>
            <a:r>
              <a:rPr lang="en-US" altLang="ru-RU" sz="2400"/>
              <a:t> "</a:t>
            </a:r>
            <a:r>
              <a:rPr lang="en-US" altLang="en-US" sz="2400"/>
              <a:t>кто</a:t>
            </a:r>
            <a:r>
              <a:rPr lang="en-US" altLang="ru-RU" sz="2400"/>
              <a:t>? </a:t>
            </a:r>
            <a:r>
              <a:rPr lang="en-US" altLang="en-US" sz="2400"/>
              <a:t>что</a:t>
            </a:r>
            <a:r>
              <a:rPr lang="en-US" altLang="ru-RU" sz="2400"/>
              <a:t>?", "</a:t>
            </a:r>
            <a:r>
              <a:rPr lang="en-US" altLang="en-US" sz="2400"/>
              <a:t>какой</a:t>
            </a:r>
            <a:r>
              <a:rPr lang="en-US" altLang="ru-RU" sz="2400"/>
              <a:t>? </a:t>
            </a:r>
            <a:r>
              <a:rPr lang="en-US" altLang="en-US" sz="2400"/>
              <a:t>какая</a:t>
            </a:r>
            <a:r>
              <a:rPr lang="en-US" altLang="ru-RU" sz="2400"/>
              <a:t>?", "</a:t>
            </a:r>
            <a:r>
              <a:rPr lang="en-US" altLang="en-US" sz="2400"/>
              <a:t>что</a:t>
            </a:r>
            <a:r>
              <a:rPr lang="en-US" altLang="ru-RU" sz="2400"/>
              <a:t> </a:t>
            </a:r>
            <a:r>
              <a:rPr lang="en-US" altLang="en-US" sz="2400"/>
              <a:t>делает</a:t>
            </a:r>
            <a:r>
              <a:rPr lang="en-US" altLang="ru-RU" sz="2400"/>
              <a:t>?" </a:t>
            </a:r>
            <a:r>
              <a:rPr lang="en-US" altLang="en-US" sz="2400"/>
              <a:t>помогает</a:t>
            </a:r>
            <a:r>
              <a:rPr lang="en-US" altLang="ru-RU" sz="2400"/>
              <a:t> </a:t>
            </a:r>
            <a:r>
              <a:rPr lang="en-US" altLang="en-US" sz="2400"/>
              <a:t>детям</a:t>
            </a:r>
            <a:r>
              <a:rPr lang="en-US" altLang="ru-RU" sz="2400"/>
              <a:t> </a:t>
            </a:r>
            <a:r>
              <a:rPr lang="en-US" altLang="en-US" sz="2400"/>
              <a:t>систематизировать</a:t>
            </a:r>
            <a:r>
              <a:rPr lang="en-US" altLang="ru-RU" sz="2400"/>
              <a:t> </a:t>
            </a:r>
            <a:r>
              <a:rPr lang="en-US" altLang="en-US" sz="2400"/>
              <a:t>знания</a:t>
            </a:r>
            <a:r>
              <a:rPr lang="en-US" altLang="ru-RU" sz="2400"/>
              <a:t>. </a:t>
            </a:r>
          </a:p>
          <a:p>
            <a:r>
              <a:rPr lang="en-US" altLang="en-US" sz="2400"/>
              <a:t>Постепенно</a:t>
            </a:r>
            <a:r>
              <a:rPr lang="en-US" altLang="ru-RU" sz="2400"/>
              <a:t> </a:t>
            </a:r>
            <a:r>
              <a:rPr lang="en-US" altLang="en-US" sz="2400"/>
              <a:t>переводите</a:t>
            </a:r>
            <a:r>
              <a:rPr lang="en-US" altLang="ru-RU" sz="2400"/>
              <a:t> </a:t>
            </a:r>
            <a:r>
              <a:rPr lang="en-US" altLang="en-US" sz="2400"/>
              <a:t>обучение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типовые</a:t>
            </a:r>
            <a:r>
              <a:rPr lang="en-US" altLang="ru-RU" sz="2400"/>
              <a:t> </a:t>
            </a:r>
            <a:r>
              <a:rPr lang="en-US" altLang="en-US" sz="2400"/>
              <a:t>задания</a:t>
            </a:r>
            <a:r>
              <a:rPr lang="en-US" altLang="ru-RU" sz="2400"/>
              <a:t> </a:t>
            </a:r>
            <a:r>
              <a:rPr lang="en-US" altLang="en-US" sz="2400"/>
              <a:t>ВПР</a:t>
            </a:r>
            <a:r>
              <a:rPr lang="en-US" altLang="ru-RU" sz="2400"/>
              <a:t>: </a:t>
            </a:r>
            <a:r>
              <a:rPr lang="en-US" altLang="en-US" sz="2400"/>
              <a:t>выбор</a:t>
            </a:r>
            <a:r>
              <a:rPr lang="en-US" altLang="ru-RU" sz="2400"/>
              <a:t> </a:t>
            </a:r>
            <a:r>
              <a:rPr lang="en-US" altLang="en-US" sz="2400"/>
              <a:t>ответа</a:t>
            </a:r>
            <a:r>
              <a:rPr lang="en-US" altLang="ru-RU" sz="2400"/>
              <a:t>, </a:t>
            </a:r>
            <a:r>
              <a:rPr lang="en-US" altLang="en-US" sz="2400"/>
              <a:t>подчёркивание</a:t>
            </a:r>
            <a:r>
              <a:rPr lang="en-US" altLang="ru-RU" sz="2400"/>
              <a:t>, </a:t>
            </a:r>
            <a:r>
              <a:rPr lang="en-US" altLang="en-US" sz="2400"/>
              <a:t>подбор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вставка</a:t>
            </a:r>
            <a:r>
              <a:rPr lang="en-US" altLang="ru-RU" sz="2400"/>
              <a:t> </a:t>
            </a:r>
            <a:r>
              <a:rPr lang="en-US" altLang="en-US" sz="2400"/>
              <a:t>слова</a:t>
            </a:r>
            <a:r>
              <a:rPr lang="en-US" altLang="ru-RU" sz="2400"/>
              <a:t>.</a:t>
            </a:r>
          </a:p>
          <a:p>
            <a:r>
              <a:rPr lang="en-US" altLang="en-US" sz="2400"/>
              <a:t>Предлагайте</a:t>
            </a:r>
            <a:r>
              <a:rPr lang="en-US" altLang="ru-RU" sz="2400"/>
              <a:t> </a:t>
            </a:r>
            <a:r>
              <a:rPr lang="en-US" altLang="en-US" sz="2400"/>
              <a:t>задания</a:t>
            </a:r>
            <a:r>
              <a:rPr lang="en-US" altLang="ru-RU" sz="2400"/>
              <a:t> </a:t>
            </a:r>
            <a:r>
              <a:rPr lang="en-US" altLang="en-US" sz="2400"/>
              <a:t>разного</a:t>
            </a:r>
            <a:r>
              <a:rPr lang="en-US" altLang="ru-RU" sz="2400"/>
              <a:t> </a:t>
            </a:r>
            <a:r>
              <a:rPr lang="en-US" altLang="en-US" sz="2400"/>
              <a:t>уровня</a:t>
            </a:r>
            <a:r>
              <a:rPr lang="en-US" altLang="ru-RU" sz="2400"/>
              <a:t>: </a:t>
            </a:r>
            <a:r>
              <a:rPr lang="en-US" altLang="en-US" sz="2400"/>
              <a:t>обязательный</a:t>
            </a:r>
            <a:r>
              <a:rPr lang="en-US" altLang="ru-RU" sz="2400"/>
              <a:t> </a:t>
            </a:r>
            <a:r>
              <a:rPr lang="en-US" altLang="en-US" sz="2400"/>
              <a:t>минимум</a:t>
            </a:r>
            <a:r>
              <a:rPr lang="en-US" altLang="ru-RU" sz="2400"/>
              <a:t> (</a:t>
            </a:r>
            <a:r>
              <a:rPr lang="en-US" altLang="en-US" sz="2400"/>
              <a:t>узнать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назвать</a:t>
            </a:r>
            <a:r>
              <a:rPr lang="en-US" altLang="ru-RU" sz="2400"/>
              <a:t>), </a:t>
            </a:r>
            <a:r>
              <a:rPr lang="en-US" altLang="en-US" sz="2400"/>
              <a:t>средний</a:t>
            </a:r>
            <a:r>
              <a:rPr lang="en-US" altLang="ru-RU" sz="2400"/>
              <a:t> (</a:t>
            </a:r>
            <a:r>
              <a:rPr lang="en-US" altLang="en-US" sz="2400"/>
              <a:t>подчеркнуть</a:t>
            </a:r>
            <a:r>
              <a:rPr lang="en-US" altLang="ru-RU" sz="2400"/>
              <a:t>, </a:t>
            </a:r>
            <a:r>
              <a:rPr lang="en-US" altLang="en-US" sz="2400"/>
              <a:t>объяснить</a:t>
            </a:r>
            <a:r>
              <a:rPr lang="en-US" altLang="ru-RU" sz="2400"/>
              <a:t>), </a:t>
            </a:r>
            <a:r>
              <a:rPr lang="en-US" altLang="en-US" sz="2400"/>
              <a:t>повышенный</a:t>
            </a:r>
            <a:r>
              <a:rPr lang="en-US" altLang="ru-RU" sz="2400"/>
              <a:t> (</a:t>
            </a:r>
            <a:r>
              <a:rPr lang="en-US" altLang="en-US" sz="2400"/>
              <a:t>короткий</a:t>
            </a:r>
            <a:r>
              <a:rPr lang="en-US" altLang="ru-RU" sz="2400"/>
              <a:t> </a:t>
            </a:r>
            <a:r>
              <a:rPr lang="en-US" altLang="en-US" sz="2400"/>
              <a:t>письменный</a:t>
            </a:r>
            <a:r>
              <a:rPr lang="en-US" altLang="ru-RU" sz="2400"/>
              <a:t> </a:t>
            </a:r>
            <a:r>
              <a:rPr lang="en-US" altLang="en-US" sz="2400"/>
              <a:t>ответ</a:t>
            </a:r>
            <a:r>
              <a:rPr lang="en-US" altLang="ru-RU" sz="2400"/>
              <a:t>). </a:t>
            </a:r>
          </a:p>
          <a:p>
            <a:r>
              <a:rPr lang="en-US" altLang="en-US" sz="2400"/>
              <a:t>Работайте</a:t>
            </a:r>
            <a:r>
              <a:rPr lang="en-US" altLang="ru-RU" sz="2400"/>
              <a:t> </a:t>
            </a:r>
            <a:r>
              <a:rPr lang="en-US" altLang="en-US" sz="2400"/>
              <a:t>со</a:t>
            </a:r>
            <a:r>
              <a:rPr lang="en-US" altLang="ru-RU" sz="2400"/>
              <a:t> </a:t>
            </a:r>
            <a:r>
              <a:rPr lang="en-US" altLang="en-US" sz="2400"/>
              <a:t>словарным</a:t>
            </a:r>
            <a:r>
              <a:rPr lang="en-US" altLang="ru-RU" sz="2400"/>
              <a:t> </a:t>
            </a:r>
            <a:r>
              <a:rPr lang="en-US" altLang="en-US" sz="2400"/>
              <a:t>запасом</a:t>
            </a:r>
            <a:r>
              <a:rPr lang="en-US" altLang="ru-RU" sz="2400"/>
              <a:t>: </a:t>
            </a:r>
            <a:r>
              <a:rPr lang="en-US" altLang="en-US" sz="2400"/>
              <a:t>расширение</a:t>
            </a:r>
            <a:r>
              <a:rPr lang="en-US" altLang="ru-RU" sz="2400"/>
              <a:t> </a:t>
            </a:r>
            <a:r>
              <a:rPr lang="en-US" altLang="en-US" sz="2400"/>
              <a:t>лексики</a:t>
            </a:r>
            <a:r>
              <a:rPr lang="en-US" altLang="ru-RU" sz="2400"/>
              <a:t> </a:t>
            </a:r>
            <a:r>
              <a:rPr lang="en-US" altLang="en-US" sz="2400"/>
              <a:t>облегчает</a:t>
            </a:r>
            <a:r>
              <a:rPr lang="en-US" altLang="ru-RU" sz="2400"/>
              <a:t> </a:t>
            </a:r>
            <a:r>
              <a:rPr lang="en-US" altLang="en-US" sz="2400"/>
              <a:t>выполнение</a:t>
            </a:r>
            <a:r>
              <a:rPr lang="en-US" altLang="ru-RU" sz="2400"/>
              <a:t> </a:t>
            </a:r>
            <a:r>
              <a:rPr lang="en-US" altLang="en-US" sz="2400"/>
              <a:t>заданий</a:t>
            </a:r>
            <a:r>
              <a:rPr lang="en-US" altLang="ru-RU" sz="2400"/>
              <a:t> (</a:t>
            </a:r>
            <a:r>
              <a:rPr lang="en-US" altLang="en-US" sz="2400"/>
              <a:t>образование</a:t>
            </a:r>
            <a:r>
              <a:rPr lang="en-US" altLang="ru-RU" sz="2400"/>
              <a:t> </a:t>
            </a:r>
            <a:r>
              <a:rPr lang="en-US" altLang="en-US" sz="2400"/>
              <a:t>однокоренных</a:t>
            </a:r>
            <a:r>
              <a:rPr lang="en-US" altLang="ru-RU" sz="2400"/>
              <a:t> </a:t>
            </a:r>
            <a:r>
              <a:rPr lang="en-US" altLang="en-US" sz="2400"/>
              <a:t>слов</a:t>
            </a:r>
            <a:r>
              <a:rPr lang="en-US" altLang="ru-RU" sz="2400"/>
              <a:t> </a:t>
            </a:r>
            <a:r>
              <a:rPr lang="en-US" altLang="en-US" sz="2400"/>
              <a:t>разных</a:t>
            </a:r>
            <a:r>
              <a:rPr lang="en-US" altLang="ru-RU" sz="2400"/>
              <a:t> </a:t>
            </a:r>
            <a:r>
              <a:rPr lang="en-US" altLang="en-US" sz="2400"/>
              <a:t>частей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: </a:t>
            </a:r>
            <a:r>
              <a:rPr lang="en-US" altLang="en-US" sz="2400"/>
              <a:t>мороз</a:t>
            </a:r>
            <a:r>
              <a:rPr lang="en-US" altLang="ru-RU" sz="2400"/>
              <a:t> - </a:t>
            </a:r>
            <a:r>
              <a:rPr lang="en-US" altLang="en-US" sz="2400"/>
              <a:t>морозить</a:t>
            </a:r>
            <a:r>
              <a:rPr lang="en-US" altLang="ru-RU" sz="2400"/>
              <a:t>, </a:t>
            </a:r>
            <a:r>
              <a:rPr lang="en-US" altLang="en-US" sz="2400"/>
              <a:t>сильный</a:t>
            </a:r>
            <a:r>
              <a:rPr lang="en-US" altLang="ru-RU" sz="2400"/>
              <a:t> - </a:t>
            </a:r>
            <a:r>
              <a:rPr lang="en-US" altLang="en-US" sz="2400"/>
              <a:t>силач</a:t>
            </a:r>
            <a:r>
              <a:rPr lang="en-US" altLang="ru-RU" sz="2400"/>
              <a:t>). </a:t>
            </a:r>
          </a:p>
          <a:p>
            <a:r>
              <a:rPr lang="en-US" altLang="en-US" sz="2400"/>
              <a:t>Давайте</a:t>
            </a:r>
            <a:r>
              <a:rPr lang="en-US" altLang="ru-RU" sz="2400"/>
              <a:t> </a:t>
            </a:r>
            <a:r>
              <a:rPr lang="en-US" altLang="en-US" sz="2400"/>
              <a:t>образцы</a:t>
            </a:r>
            <a:r>
              <a:rPr lang="en-US" altLang="ru-RU" sz="2400"/>
              <a:t> </a:t>
            </a:r>
            <a:r>
              <a:rPr lang="en-US" altLang="en-US" sz="2400"/>
              <a:t>развернутых</a:t>
            </a:r>
            <a:r>
              <a:rPr lang="en-US" altLang="ru-RU" sz="2400"/>
              <a:t> </a:t>
            </a:r>
            <a:r>
              <a:rPr lang="en-US" altLang="en-US" sz="2400"/>
              <a:t>ответов</a:t>
            </a:r>
            <a:r>
              <a:rPr lang="en-US" altLang="ru-RU" sz="2400"/>
              <a:t>: </a:t>
            </a:r>
            <a:r>
              <a:rPr lang="en-US" altLang="en-US" sz="2400"/>
              <a:t>детям</a:t>
            </a:r>
            <a:r>
              <a:rPr lang="en-US" altLang="ru-RU" sz="2400"/>
              <a:t> </a:t>
            </a:r>
            <a:r>
              <a:rPr lang="en-US" altLang="en-US" sz="2400"/>
              <a:t>полезно</a:t>
            </a:r>
            <a:r>
              <a:rPr lang="en-US" altLang="ru-RU" sz="2400"/>
              <a:t> </a:t>
            </a:r>
            <a:r>
              <a:rPr lang="en-US" altLang="en-US" sz="2400"/>
              <a:t>видеть</a:t>
            </a:r>
            <a:r>
              <a:rPr lang="en-US" altLang="ru-RU" sz="2400"/>
              <a:t> </a:t>
            </a:r>
            <a:r>
              <a:rPr lang="en-US" altLang="en-US" sz="2400"/>
              <a:t>пример</a:t>
            </a:r>
            <a:r>
              <a:rPr lang="en-US" altLang="ru-RU" sz="2400"/>
              <a:t> </a:t>
            </a:r>
            <a:r>
              <a:rPr lang="en-US" altLang="en-US" sz="2400"/>
              <a:t>объяснения</a:t>
            </a:r>
            <a:r>
              <a:rPr lang="en-US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107440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Примеры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заданий</a:t>
            </a:r>
            <a:br>
              <a:rPr lang="en-US" altLang="en-US">
                <a:solidFill>
                  <a:schemeClr val="accent1"/>
                </a:solidFill>
              </a:rPr>
            </a:br>
            <a:r>
              <a:rPr lang="en-US" altLang="ru-RU">
                <a:solidFill>
                  <a:schemeClr val="accent1"/>
                </a:solidFill>
              </a:rPr>
              <a:t> (</a:t>
            </a:r>
            <a:r>
              <a:rPr lang="en-US" altLang="en-US">
                <a:solidFill>
                  <a:schemeClr val="accent1"/>
                </a:solidFill>
              </a:rPr>
              <a:t>адаптированые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под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ВПР</a:t>
            </a:r>
            <a:r>
              <a:rPr lang="en-US" altLang="ru-RU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370965"/>
            <a:ext cx="10972800" cy="50355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Подчеркнуть</a:t>
            </a:r>
            <a:r>
              <a:rPr lang="en-US" altLang="ru-RU"/>
              <a:t> </a:t>
            </a:r>
            <a:r>
              <a:rPr lang="en-US" altLang="en-US"/>
              <a:t>слова</a:t>
            </a:r>
            <a:r>
              <a:rPr lang="en-US" altLang="ru-RU"/>
              <a:t>, </a:t>
            </a:r>
            <a:r>
              <a:rPr lang="en-US" altLang="en-US"/>
              <a:t>обозначающие</a:t>
            </a:r>
            <a:r>
              <a:rPr lang="en-US" altLang="ru-RU"/>
              <a:t> </a:t>
            </a:r>
            <a:r>
              <a:rPr lang="en-US" altLang="en-US"/>
              <a:t>названия</a:t>
            </a:r>
            <a:r>
              <a:rPr lang="en-US" altLang="ru-RU"/>
              <a:t> </a:t>
            </a:r>
            <a:r>
              <a:rPr lang="en-US" altLang="en-US"/>
              <a:t>предметов</a:t>
            </a:r>
            <a:r>
              <a:rPr lang="en-US" altLang="ru-RU"/>
              <a:t>, </a:t>
            </a:r>
            <a:r>
              <a:rPr lang="en-US" altLang="en-US"/>
              <a:t>отвечающие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вопрос</a:t>
            </a:r>
            <a:r>
              <a:rPr lang="en-US" altLang="ru-RU"/>
              <a:t> </a:t>
            </a:r>
            <a:r>
              <a:rPr lang="en-US" altLang="en-US"/>
              <a:t>КТО</a:t>
            </a:r>
            <a:r>
              <a:rPr lang="en-US" altLang="ru-RU"/>
              <a:t>?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2800"/>
              <a:t>   </a:t>
            </a:r>
            <a:r>
              <a:rPr lang="en-US" altLang="ru-RU" sz="2800"/>
              <a:t>(</a:t>
            </a:r>
            <a:r>
              <a:rPr lang="en-US" altLang="en-US" sz="2800"/>
              <a:t>базовый</a:t>
            </a:r>
            <a:r>
              <a:rPr lang="en-US" altLang="ru-RU" sz="2800"/>
              <a:t> </a:t>
            </a:r>
            <a:r>
              <a:rPr lang="en-US" altLang="en-US" sz="2800"/>
              <a:t>уровень</a:t>
            </a:r>
            <a:r>
              <a:rPr lang="en-US" altLang="ru-RU" sz="2800"/>
              <a:t>)</a:t>
            </a:r>
            <a:r>
              <a:rPr lang="en-US" altLang="ru-RU"/>
              <a:t> - </a:t>
            </a:r>
            <a:r>
              <a:rPr lang="ru-RU" altLang="en-US"/>
              <a:t> </a:t>
            </a:r>
            <a:r>
              <a:rPr lang="en-US" altLang="en-US" sz="2800"/>
              <a:t>правильный</a:t>
            </a:r>
            <a:r>
              <a:rPr lang="en-US" altLang="ru-RU" sz="2800"/>
              <a:t> </a:t>
            </a:r>
            <a:r>
              <a:rPr lang="en-US" altLang="en-US" sz="2800"/>
              <a:t>ответ</a:t>
            </a:r>
            <a:r>
              <a:rPr lang="en-US" altLang="ru-RU" sz="2800"/>
              <a:t>: </a:t>
            </a:r>
            <a:r>
              <a:rPr lang="en-US" altLang="en-US" sz="2800"/>
              <a:t>кот</a:t>
            </a:r>
            <a:r>
              <a:rPr lang="en-US" altLang="ru-RU" sz="2800"/>
              <a:t>, </a:t>
            </a:r>
            <a:r>
              <a:rPr lang="en-US" altLang="en-US" sz="2800"/>
              <a:t>мальчик</a:t>
            </a:r>
            <a:r>
              <a:rPr lang="en-US" altLang="ru-RU" sz="2800"/>
              <a:t>.</a:t>
            </a:r>
          </a:p>
          <a:p>
            <a:pPr marL="0" indent="0">
              <a:buNone/>
            </a:pPr>
            <a:r>
              <a:rPr lang="en-US" altLang="ru-RU"/>
              <a:t>                </a:t>
            </a:r>
          </a:p>
          <a:p>
            <a:pPr marL="0" indent="0">
              <a:buNone/>
            </a:pPr>
            <a:r>
              <a:rPr lang="ru-RU" altLang="en-US"/>
              <a:t>   </a:t>
            </a:r>
            <a:r>
              <a:rPr lang="en-US" altLang="en-US"/>
              <a:t>Кот</a:t>
            </a:r>
            <a:r>
              <a:rPr lang="en-US" altLang="ru-RU"/>
              <a:t> </a:t>
            </a:r>
            <a:r>
              <a:rPr lang="en-US" altLang="en-US"/>
              <a:t>поёт</a:t>
            </a:r>
            <a:r>
              <a:rPr lang="en-US" altLang="ru-RU"/>
              <a:t>, </a:t>
            </a:r>
            <a:r>
              <a:rPr lang="en-US" altLang="en-US"/>
              <a:t>глаза</a:t>
            </a:r>
            <a:r>
              <a:rPr lang="en-US" altLang="ru-RU"/>
              <a:t> </a:t>
            </a:r>
            <a:r>
              <a:rPr lang="en-US" altLang="en-US"/>
              <a:t>прищуря</a:t>
            </a:r>
            <a:r>
              <a:rPr lang="en-US" altLang="ru-RU"/>
              <a:t>;</a:t>
            </a:r>
          </a:p>
          <a:p>
            <a:pPr marL="0" indent="0">
              <a:buNone/>
            </a:pPr>
            <a:r>
              <a:rPr lang="ru-RU" altLang="en-US"/>
              <a:t>   </a:t>
            </a:r>
            <a:r>
              <a:rPr lang="en-US" altLang="en-US"/>
              <a:t>Мальчик</a:t>
            </a:r>
            <a:r>
              <a:rPr lang="en-US" altLang="ru-RU"/>
              <a:t> </a:t>
            </a:r>
            <a:r>
              <a:rPr lang="en-US" altLang="en-US"/>
              <a:t>дремлет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ковре</a:t>
            </a:r>
            <a:r>
              <a:rPr lang="en-US" altLang="ru-RU"/>
              <a:t>.</a:t>
            </a:r>
          </a:p>
          <a:p>
            <a:pPr marL="0" indent="0">
              <a:buNone/>
            </a:pPr>
            <a:r>
              <a:rPr lang="ru-RU" altLang="en-US"/>
              <a:t>  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дворе</a:t>
            </a:r>
            <a:r>
              <a:rPr lang="en-US" altLang="ru-RU"/>
              <a:t> </a:t>
            </a:r>
            <a:r>
              <a:rPr lang="en-US" altLang="en-US"/>
              <a:t>играет</a:t>
            </a:r>
            <a:r>
              <a:rPr lang="en-US" altLang="ru-RU"/>
              <a:t> </a:t>
            </a:r>
            <a:r>
              <a:rPr lang="en-US" altLang="en-US"/>
              <a:t>буря</a:t>
            </a:r>
            <a:r>
              <a:rPr lang="en-US" altLang="ru-RU"/>
              <a:t>,</a:t>
            </a:r>
          </a:p>
          <a:p>
            <a:pPr marL="0" indent="0">
              <a:buNone/>
            </a:pPr>
            <a:r>
              <a:rPr lang="ru-RU" altLang="en-US"/>
              <a:t>   </a:t>
            </a:r>
            <a:r>
              <a:rPr lang="en-US" altLang="en-US"/>
              <a:t>Ветер</a:t>
            </a:r>
            <a:r>
              <a:rPr lang="en-US" altLang="ru-RU"/>
              <a:t> </a:t>
            </a:r>
            <a:r>
              <a:rPr lang="en-US" altLang="en-US"/>
              <a:t>свищет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дворе</a:t>
            </a:r>
            <a:r>
              <a:rPr lang="en-US" altLang="ru-RU"/>
              <a:t>.</a:t>
            </a:r>
            <a:r>
              <a:rPr lang="ru-RU" altLang="en-US"/>
              <a:t>               </a:t>
            </a:r>
            <a:r>
              <a:rPr lang="en-US" altLang="ru-RU"/>
              <a:t>                                                    </a:t>
            </a:r>
            <a:r>
              <a:rPr lang="ru-RU" altLang="en-US"/>
              <a:t>       </a:t>
            </a:r>
          </a:p>
          <a:p>
            <a:pPr marL="0" indent="0">
              <a:buNone/>
            </a:pPr>
            <a:r>
              <a:rPr lang="ru-RU" altLang="en-US"/>
              <a:t>                                      </a:t>
            </a:r>
            <a:r>
              <a:rPr lang="en-US" altLang="ru-RU"/>
              <a:t>(</a:t>
            </a:r>
            <a:r>
              <a:rPr lang="en-US" altLang="en-US"/>
              <a:t>А</a:t>
            </a:r>
            <a:r>
              <a:rPr lang="en-US" altLang="ru-RU"/>
              <a:t>.</a:t>
            </a:r>
            <a:r>
              <a:rPr lang="en-US" altLang="en-US"/>
              <a:t>Фет</a:t>
            </a:r>
            <a:r>
              <a:rPr lang="en-US" alt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1861</Words>
  <Application>Microsoft Office PowerPoint</Application>
  <PresentationFormat>Произвольный</PresentationFormat>
  <Paragraphs>215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Blue Waves</vt:lpstr>
      <vt:lpstr>Пропедевтика подготовки к ВПР  для учащихся начальных классов</vt:lpstr>
      <vt:lpstr>Этапы пропедевтической подготовки</vt:lpstr>
      <vt:lpstr>2. Формирование навыков выполнения заданий </vt:lpstr>
      <vt:lpstr>3. Использование демонстрационных материалов</vt:lpstr>
      <vt:lpstr>4. Создание комфортной среды</vt:lpstr>
      <vt:lpstr>Ключевые учебные результаты по теме  "Части речи" для 2 класса (связано с ВПР)</vt:lpstr>
      <vt:lpstr>Используемые рабочие тетради и учебные пособия</vt:lpstr>
      <vt:lpstr>Методические приемы и рекомендации</vt:lpstr>
      <vt:lpstr>Примеры заданий  (адаптированые под ВПР)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с выбором ответа</vt:lpstr>
      <vt:lpstr>Презентация PowerPoint</vt:lpstr>
      <vt:lpstr>Презентация PowerPoint</vt:lpstr>
      <vt:lpstr>Упражнения формата ВПР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заданий для тренировки аргументации</vt:lpstr>
      <vt:lpstr>Презентация PowerPoint</vt:lpstr>
      <vt:lpstr>Комплексное задание</vt:lpstr>
      <vt:lpstr>«Найди три слова» </vt:lpstr>
      <vt:lpstr>Работа с предложением</vt:lpstr>
      <vt:lpstr>Презентация PowerPoint</vt:lpstr>
      <vt:lpstr> Использование образовательной платформы Учи.ру</vt:lpstr>
      <vt:lpstr>Примеры заданий - Учи.ру</vt:lpstr>
      <vt:lpstr>Ответы на задания  сайта - Учи.ру </vt:lpstr>
      <vt:lpstr>Ответы на задания  сайта - Учи.ру  </vt:lpstr>
      <vt:lpstr>Практические рекомендации по подготовке к ВПР</vt:lpstr>
      <vt:lpstr>Заключение.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Надежда</dc:creator>
  <cp:lastModifiedBy>Надежда</cp:lastModifiedBy>
  <cp:revision>55</cp:revision>
  <dcterms:created xsi:type="dcterms:W3CDTF">2025-07-23T00:59:00Z</dcterms:created>
  <dcterms:modified xsi:type="dcterms:W3CDTF">2026-04-24T14:08:58Z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E9570D2E314C4FE9B5D2497FAA2293AB_13</vt:lpwstr>
  </property>
</Properties>
</file>