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exandria"/>
      <p:regular r:id="rId17"/>
    </p:embeddedFont>
    <p:embeddedFont>
      <p:font typeface="Alexandria"/>
      <p:regular r:id="rId18"/>
    </p:embeddedFont>
    <p:embeddedFont>
      <p:font typeface="Nobile"/>
      <p:regular r:id="rId19"/>
    </p:embeddedFont>
    <p:embeddedFont>
      <p:font typeface="Nobile"/>
      <p:regular r:id="rId20"/>
    </p:embeddedFont>
    <p:embeddedFont>
      <p:font typeface="Nobile"/>
      <p:regular r:id="rId21"/>
    </p:embeddedFont>
    <p:embeddedFont>
      <p:font typeface="Nobile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28969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Владимир Иванович Даль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525566"/>
            <a:ext cx="75564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1801–1872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· «Толковый словарь живого великорусского языка» — подвиг лексикографа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5574387"/>
            <a:ext cx="4839295" cy="426244"/>
          </a:xfrm>
          <a:prstGeom prst="roundRect">
            <a:avLst>
              <a:gd name="adj" fmla="val 17880"/>
            </a:avLst>
          </a:prstGeom>
          <a:solidFill>
            <a:srgbClr val="D2DDF9"/>
          </a:solidFill>
          <a:ln/>
        </p:spPr>
      </p:sp>
      <p:sp>
        <p:nvSpPr>
          <p:cNvPr id="6" name="Text 3"/>
          <p:cNvSpPr/>
          <p:nvPr/>
        </p:nvSpPr>
        <p:spPr>
          <a:xfrm>
            <a:off x="929878" y="5642372"/>
            <a:ext cx="45671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УРОК РУССКОГО ЯЗЫКА И ЛИТЕРАТУРЫ · 8 КЛАСС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4591" y="788194"/>
            <a:ext cx="6058495" cy="757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50"/>
              </a:lnSpc>
              <a:buNone/>
            </a:pPr>
            <a:r>
              <a:rPr lang="en-US" sz="4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Живое слово</a:t>
            </a:r>
            <a:endParaRPr lang="en-US" sz="4750" dirty="0"/>
          </a:p>
        </p:txBody>
      </p:sp>
      <p:sp>
        <p:nvSpPr>
          <p:cNvPr id="4" name="Text 1"/>
          <p:cNvSpPr/>
          <p:nvPr/>
        </p:nvSpPr>
        <p:spPr>
          <a:xfrm>
            <a:off x="6517958" y="1953220"/>
            <a:ext cx="7344251" cy="2194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«Не одно столетие, а много столетий звучат в словаре Даля голоса русской земли. Он дал нам возможность услышать, как говорили, думали и чувствовали наши предки»</a:t>
            </a:r>
            <a:endParaRPr lang="en-US" sz="2750" dirty="0"/>
          </a:p>
        </p:txBody>
      </p:sp>
      <p:sp>
        <p:nvSpPr>
          <p:cNvPr id="5" name="Shape 2"/>
          <p:cNvSpPr/>
          <p:nvPr/>
        </p:nvSpPr>
        <p:spPr>
          <a:xfrm>
            <a:off x="6254591" y="1749385"/>
            <a:ext cx="22860" cy="2602587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6" name="Shape 3"/>
          <p:cNvSpPr/>
          <p:nvPr/>
        </p:nvSpPr>
        <p:spPr>
          <a:xfrm>
            <a:off x="6254591" y="4504849"/>
            <a:ext cx="3735824" cy="1078944"/>
          </a:xfrm>
          <a:prstGeom prst="roundRect">
            <a:avLst>
              <a:gd name="adj" fmla="val 683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37709" y="4687967"/>
            <a:ext cx="263402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53 года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6437709" y="5071467"/>
            <a:ext cx="320933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Посвящены одному делу</a:t>
            </a:r>
            <a:endParaRPr lang="en-US" sz="2050" dirty="0"/>
          </a:p>
        </p:txBody>
      </p:sp>
      <p:sp>
        <p:nvSpPr>
          <p:cNvPr id="9" name="Shape 6"/>
          <p:cNvSpPr/>
          <p:nvPr/>
        </p:nvSpPr>
        <p:spPr>
          <a:xfrm>
            <a:off x="10126266" y="4504849"/>
            <a:ext cx="3735943" cy="1078944"/>
          </a:xfrm>
          <a:prstGeom prst="roundRect">
            <a:avLst>
              <a:gd name="adj" fmla="val 683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09384" y="4687967"/>
            <a:ext cx="263402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200 000 слов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309384" y="5071467"/>
            <a:ext cx="3284815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Сохранены для потомков</a:t>
            </a:r>
            <a:endParaRPr lang="en-US" sz="2050" dirty="0"/>
          </a:p>
        </p:txBody>
      </p:sp>
      <p:sp>
        <p:nvSpPr>
          <p:cNvPr id="12" name="Shape 9"/>
          <p:cNvSpPr/>
          <p:nvPr/>
        </p:nvSpPr>
        <p:spPr>
          <a:xfrm>
            <a:off x="6254591" y="5719643"/>
            <a:ext cx="7607618" cy="1078944"/>
          </a:xfrm>
          <a:prstGeom prst="roundRect">
            <a:avLst>
              <a:gd name="adj" fmla="val 683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7709" y="5902762"/>
            <a:ext cx="263402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Живой язык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6437709" y="6286262"/>
            <a:ext cx="4589502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Народная речь — главная ценность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254591" y="7002423"/>
            <a:ext cx="4128611" cy="438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Спасибо за внимание!</a:t>
            </a:r>
            <a:endParaRPr lang="en-US" sz="2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3951" y="1180624"/>
            <a:ext cx="721625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«Я полезу на нож за правду, за отечество, за русское слово…»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840462"/>
            <a:ext cx="30480" cy="28066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2"/>
          <p:cNvSpPr/>
          <p:nvPr/>
        </p:nvSpPr>
        <p:spPr>
          <a:xfrm>
            <a:off x="793790" y="3987284"/>
            <a:ext cx="7556421" cy="3401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Словарь Даля называют </a:t>
            </a:r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«энциклопедией русской жизни»</a:t>
            </a:r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. Сегодня мы узнаем, почему один человек посвятил ему </a:t>
            </a:r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53 года</a:t>
            </a:r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— и как сам язык стал для него главным делом жизни.</a:t>
            </a:r>
            <a:endParaRPr lang="en-US" sz="3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11267"/>
            <a:ext cx="7269599" cy="694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Кто такой Владимир Даль?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954" y="1393031"/>
            <a:ext cx="10084832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Не только лексикограф — человек удивительных дарований и профессий.</a:t>
            </a:r>
            <a:endParaRPr lang="en-US" sz="21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954" y="2067044"/>
            <a:ext cx="1777246" cy="177724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7954" y="4116586"/>
            <a:ext cx="2778562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Военный врач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7954" y="4550926"/>
            <a:ext cx="3064312" cy="1389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Хирург, делал сложнейшие операции, в том числе на глазах</a:t>
            </a:r>
            <a:endParaRPr lang="en-US" sz="21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562" y="2067044"/>
            <a:ext cx="1777365" cy="17773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4562" y="4116705"/>
            <a:ext cx="2778562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Писатель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4114562" y="4551045"/>
            <a:ext cx="3064431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Публиковался под псевдонимом </a:t>
            </a:r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Казак Луганский</a:t>
            </a:r>
            <a:endParaRPr lang="en-US" sz="21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288" y="2067044"/>
            <a:ext cx="1777365" cy="177736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1288" y="4116705"/>
            <a:ext cx="2778562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Друг Пушкина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7451288" y="4551045"/>
            <a:ext cx="3064431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Личный друг поэта, присутствовал при его смерти</a:t>
            </a:r>
            <a:endParaRPr lang="en-US" sz="21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015" y="2067044"/>
            <a:ext cx="1777365" cy="177736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88015" y="4116705"/>
            <a:ext cx="2778562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Этнограф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0788015" y="4551045"/>
            <a:ext cx="3064431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Собирал сказки, пословицы, обряды и народные приметы</a:t>
            </a:r>
            <a:endParaRPr lang="en-US" sz="2150" dirty="0"/>
          </a:p>
        </p:txBody>
      </p:sp>
      <p:sp>
        <p:nvSpPr>
          <p:cNvPr id="16" name="Shape 10"/>
          <p:cNvSpPr/>
          <p:nvPr/>
        </p:nvSpPr>
        <p:spPr>
          <a:xfrm>
            <a:off x="777954" y="6185178"/>
            <a:ext cx="13074491" cy="1435775"/>
          </a:xfrm>
          <a:prstGeom prst="roundRect">
            <a:avLst>
              <a:gd name="adj" fmla="val 6503"/>
            </a:avLst>
          </a:prstGeom>
          <a:solidFill>
            <a:srgbClr val="BBCDF7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44" y="6486763"/>
            <a:ext cx="416719" cy="33337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639253" y="6458426"/>
            <a:ext cx="11990903" cy="833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Даль знал </a:t>
            </a:r>
            <a:pPr algn="l" indent="0" marL="0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 языков</a:t>
            </a:r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, но русский считал своим главным и единственным настоящим.</a:t>
            </a:r>
            <a:endParaRPr lang="en-US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045" y="1780103"/>
            <a:ext cx="8365569" cy="466915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630728" y="1350288"/>
            <a:ext cx="2533650" cy="404217"/>
          </a:xfrm>
          <a:prstGeom prst="roundRect">
            <a:avLst>
              <a:gd name="adj" fmla="val 17600"/>
            </a:avLst>
          </a:prstGeom>
          <a:noFill/>
          <a:ln w="7620">
            <a:solidFill>
              <a:srgbClr val="1B54D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9765268" y="1421368"/>
            <a:ext cx="2264569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ИСТОРИЯ ОДНОГО СЛОВА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9630728" y="1833443"/>
            <a:ext cx="4266128" cy="661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«Замолаживает»</a:t>
            </a:r>
            <a:endParaRPr lang="en-US" sz="4150" dirty="0"/>
          </a:p>
        </p:txBody>
      </p:sp>
      <p:sp>
        <p:nvSpPr>
          <p:cNvPr id="6" name="Text 3"/>
          <p:cNvSpPr/>
          <p:nvPr/>
        </p:nvSpPr>
        <p:spPr>
          <a:xfrm>
            <a:off x="9630728" y="2574012"/>
            <a:ext cx="4266128" cy="1323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Зимой </a:t>
            </a:r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1819 года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молодой Даль ехал в санях. Ямщик, глядя на небо, сказал: </a:t>
            </a:r>
            <a:pPr algn="l" indent="0" marL="0">
              <a:lnSpc>
                <a:spcPts val="2600"/>
              </a:lnSpc>
              <a:buNone/>
            </a:pPr>
            <a:r>
              <a:rPr lang="en-US" sz="2050" i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«Замолаживает»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. Даль спросил, что это значит.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948267" y="4119324"/>
            <a:ext cx="3948589" cy="661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i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«Пасмурнеет, — объяснил ямщик, — к теплу».</a:t>
            </a:r>
            <a:endParaRPr lang="en-US" sz="2050" dirty="0"/>
          </a:p>
        </p:txBody>
      </p:sp>
      <p:sp>
        <p:nvSpPr>
          <p:cNvPr id="8" name="Shape 5"/>
          <p:cNvSpPr/>
          <p:nvPr/>
        </p:nvSpPr>
        <p:spPr>
          <a:xfrm>
            <a:off x="9630728" y="4119324"/>
            <a:ext cx="22860" cy="661511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9" name="Text 6"/>
          <p:cNvSpPr/>
          <p:nvPr/>
        </p:nvSpPr>
        <p:spPr>
          <a:xfrm>
            <a:off x="9630728" y="5003125"/>
            <a:ext cx="4266128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Тогда Даль вынул тетрадь и записал </a:t>
            </a:r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первое слово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своего будущего словаря.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9948267" y="6217682"/>
            <a:ext cx="3948589" cy="661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«С этого слова я начал свой словарь»</a:t>
            </a:r>
            <a:endParaRPr lang="en-US" sz="2050" dirty="0"/>
          </a:p>
        </p:txBody>
      </p:sp>
      <p:sp>
        <p:nvSpPr>
          <p:cNvPr id="11" name="Shape 8"/>
          <p:cNvSpPr/>
          <p:nvPr/>
        </p:nvSpPr>
        <p:spPr>
          <a:xfrm>
            <a:off x="9630728" y="6217682"/>
            <a:ext cx="22860" cy="661511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789503"/>
            <a:ext cx="5400199" cy="578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53 года собирательства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22828" y="1487567"/>
            <a:ext cx="7698343" cy="671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Даль путешествовал по России, слушал речь крестьян, ремесленников, солдат — и записывал всё.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2070021" y="2344817"/>
            <a:ext cx="500384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3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53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3565088" y="2914412"/>
            <a:ext cx="201382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Года труда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565088" y="3197662"/>
            <a:ext cx="201382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 1819 по 1872 год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2070021" y="3675102"/>
            <a:ext cx="500384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3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200К</a:t>
            </a:r>
            <a:endParaRPr lang="en-US" sz="3450" dirty="0"/>
          </a:p>
        </p:txBody>
      </p:sp>
      <p:sp>
        <p:nvSpPr>
          <p:cNvPr id="9" name="Text 6"/>
          <p:cNvSpPr/>
          <p:nvPr/>
        </p:nvSpPr>
        <p:spPr>
          <a:xfrm>
            <a:off x="3565088" y="4244697"/>
            <a:ext cx="201382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Слов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3565088" y="4527947"/>
            <a:ext cx="201382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Записано в словарь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2070021" y="5005388"/>
            <a:ext cx="500384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3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30К</a:t>
            </a:r>
            <a:endParaRPr lang="en-US" sz="3450" dirty="0"/>
          </a:p>
        </p:txBody>
      </p:sp>
      <p:sp>
        <p:nvSpPr>
          <p:cNvPr id="12" name="Text 9"/>
          <p:cNvSpPr/>
          <p:nvPr/>
        </p:nvSpPr>
        <p:spPr>
          <a:xfrm>
            <a:off x="3565088" y="5574983"/>
            <a:ext cx="201382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Пословиц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3535799" y="5858232"/>
            <a:ext cx="207228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Собрано и включено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2070021" y="6335673"/>
            <a:ext cx="500384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3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20</a:t>
            </a:r>
            <a:endParaRPr lang="en-US" sz="3450" dirty="0"/>
          </a:p>
        </p:txBody>
      </p:sp>
      <p:sp>
        <p:nvSpPr>
          <p:cNvPr id="15" name="Text 12"/>
          <p:cNvSpPr/>
          <p:nvPr/>
        </p:nvSpPr>
        <p:spPr>
          <a:xfrm>
            <a:off x="3565088" y="6905268"/>
            <a:ext cx="201382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Записей в день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3255050" y="7188518"/>
            <a:ext cx="2633782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 среднем за одну поездку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34766"/>
            <a:ext cx="2334339" cy="292418"/>
          </a:xfrm>
          <a:prstGeom prst="roundRect">
            <a:avLst>
              <a:gd name="adj" fmla="val 19548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895826" y="1985724"/>
            <a:ext cx="2130266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ПРИЗНАНИЕ СОВРЕМЕННИКОВ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93790" y="2278142"/>
            <a:ext cx="452378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Словарь — это подвиг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793790" y="2860715"/>
            <a:ext cx="5640943" cy="95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За свой труд Даль получил 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Ломоносовскую премию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и звание почётного академика Петербургской академии наук.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93790" y="3868222"/>
            <a:ext cx="5640943" cy="1275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Словарь выходил выпусками с 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1861 по 1868 год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— четыре тома, каждый из которых становился событием в литературной жизни России.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48941" y="5287089"/>
            <a:ext cx="5385792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«Словарь Даля — это не просто книга, это целый мир, открытый нам в слове»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048941" y="5975747"/>
            <a:ext cx="294655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— Владимир Одоевский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93790" y="5287089"/>
            <a:ext cx="22860" cy="1007507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0" name="Text 8"/>
          <p:cNvSpPr/>
          <p:nvPr/>
        </p:nvSpPr>
        <p:spPr>
          <a:xfrm>
            <a:off x="6857405" y="869871"/>
            <a:ext cx="698670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endParaRPr lang="en-US" sz="13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7405" y="1251466"/>
            <a:ext cx="4453890" cy="6079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2582"/>
            <a:ext cx="8337947" cy="782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50"/>
              </a:lnSpc>
              <a:buNone/>
            </a:pPr>
            <a:r>
              <a:rPr lang="en-US" sz="4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Особенности словаря Даля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93790" y="1652707"/>
            <a:ext cx="842867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Чем словарь Даля отличается от обычных толковых словарей?</a:t>
            </a:r>
            <a:endParaRPr lang="en-US" sz="2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73749"/>
            <a:ext cx="5040035" cy="504003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373749"/>
            <a:ext cx="5040035" cy="50400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44157" y="3418403"/>
            <a:ext cx="3629144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Принцип «гнёзд»</a:t>
            </a:r>
            <a:endParaRPr lang="en-US" sz="2850" dirty="0"/>
          </a:p>
        </p:txBody>
      </p:sp>
      <p:sp>
        <p:nvSpPr>
          <p:cNvPr id="7" name="Text 3"/>
          <p:cNvSpPr/>
          <p:nvPr/>
        </p:nvSpPr>
        <p:spPr>
          <a:xfrm>
            <a:off x="7544157" y="3930015"/>
            <a:ext cx="6300073" cy="136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Вместо строгого алфавита Даль группировал 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однокоренные слова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вместе. Так слово 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«дом»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объединяло: </a:t>
            </a:r>
            <a:pPr algn="l" indent="0" marL="0">
              <a:lnSpc>
                <a:spcPts val="2650"/>
              </a:lnSpc>
              <a:buNone/>
            </a:pPr>
            <a:r>
              <a:rPr lang="en-US" sz="2100" i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домик, домина, домашний, домовничать, домовой…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544157" y="5348645"/>
            <a:ext cx="6300073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Это позволяло видеть 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родство слов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и понимать язык как живую систему, а не просто список.</a:t>
            </a:r>
            <a:endParaRPr lang="en-US" sz="2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5566"/>
            <a:ext cx="7403187" cy="733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Как читать словарь Даля?</a:t>
            </a:r>
            <a:endParaRPr lang="en-US" sz="4600" dirty="0"/>
          </a:p>
        </p:txBody>
      </p:sp>
      <p:sp>
        <p:nvSpPr>
          <p:cNvPr id="3" name="Text 1"/>
          <p:cNvSpPr/>
          <p:nvPr/>
        </p:nvSpPr>
        <p:spPr>
          <a:xfrm>
            <a:off x="793790" y="1640443"/>
            <a:ext cx="1117889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Пример словарной статьи показывает, как устроено «гнездо» слов.</a:t>
            </a:r>
            <a:endParaRPr lang="en-US" sz="2650" dirty="0"/>
          </a:p>
        </p:txBody>
      </p:sp>
      <p:sp>
        <p:nvSpPr>
          <p:cNvPr id="4" name="Shape 2"/>
          <p:cNvSpPr/>
          <p:nvPr/>
        </p:nvSpPr>
        <p:spPr>
          <a:xfrm>
            <a:off x="793790" y="3005852"/>
            <a:ext cx="2692479" cy="1233964"/>
          </a:xfrm>
          <a:prstGeom prst="roundRect">
            <a:avLst>
              <a:gd name="adj" fmla="val 889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005852"/>
            <a:ext cx="91440" cy="1233964"/>
          </a:xfrm>
          <a:prstGeom prst="roundRect">
            <a:avLst>
              <a:gd name="adj" fmla="val 78140"/>
            </a:avLst>
          </a:prstGeom>
          <a:solidFill>
            <a:srgbClr val="1B54DA"/>
          </a:solidFill>
          <a:ln/>
        </p:spPr>
      </p:sp>
      <p:sp>
        <p:nvSpPr>
          <p:cNvPr id="6" name="Text 4"/>
          <p:cNvSpPr/>
          <p:nvPr/>
        </p:nvSpPr>
        <p:spPr>
          <a:xfrm>
            <a:off x="1055251" y="319873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ДОМ</a:t>
            </a:r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м.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055251" y="3515439"/>
            <a:ext cx="2132290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Строение для жилья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3613785" y="3005852"/>
            <a:ext cx="2692479" cy="1233964"/>
          </a:xfrm>
          <a:prstGeom prst="roundRect">
            <a:avLst>
              <a:gd name="adj" fmla="val 889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3590925" y="3005852"/>
            <a:ext cx="91440" cy="1233964"/>
          </a:xfrm>
          <a:prstGeom prst="roundRect">
            <a:avLst>
              <a:gd name="adj" fmla="val 78140"/>
            </a:avLst>
          </a:prstGeom>
          <a:solidFill>
            <a:srgbClr val="1B54DA"/>
          </a:solidFill>
          <a:ln/>
        </p:spPr>
      </p:sp>
      <p:sp>
        <p:nvSpPr>
          <p:cNvPr id="10" name="Text 8"/>
          <p:cNvSpPr/>
          <p:nvPr/>
        </p:nvSpPr>
        <p:spPr>
          <a:xfrm>
            <a:off x="3875246" y="319873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ДОМИК</a:t>
            </a:r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— умал.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3875246" y="3515439"/>
            <a:ext cx="2238137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Уменьшительная форма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6433780" y="3005852"/>
            <a:ext cx="2692479" cy="1233964"/>
          </a:xfrm>
          <a:prstGeom prst="roundRect">
            <a:avLst>
              <a:gd name="adj" fmla="val 889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6410920" y="3005852"/>
            <a:ext cx="91440" cy="1233964"/>
          </a:xfrm>
          <a:prstGeom prst="roundRect">
            <a:avLst>
              <a:gd name="adj" fmla="val 78140"/>
            </a:avLst>
          </a:prstGeom>
          <a:solidFill>
            <a:srgbClr val="1B54DA"/>
          </a:solidFill>
          <a:ln/>
        </p:spPr>
      </p:sp>
      <p:sp>
        <p:nvSpPr>
          <p:cNvPr id="14" name="Text 12"/>
          <p:cNvSpPr/>
          <p:nvPr/>
        </p:nvSpPr>
        <p:spPr>
          <a:xfrm>
            <a:off x="6695242" y="319873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ДОМИНА</a:t>
            </a:r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— увелич.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6695242" y="3515439"/>
            <a:ext cx="2238137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Увеличительная форма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793790" y="4367332"/>
            <a:ext cx="2692479" cy="1233964"/>
          </a:xfrm>
          <a:prstGeom prst="roundRect">
            <a:avLst>
              <a:gd name="adj" fmla="val 889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70930" y="4367332"/>
            <a:ext cx="91440" cy="1233964"/>
          </a:xfrm>
          <a:prstGeom prst="roundRect">
            <a:avLst>
              <a:gd name="adj" fmla="val 78140"/>
            </a:avLst>
          </a:prstGeom>
          <a:solidFill>
            <a:srgbClr val="1B54DA"/>
          </a:solidFill>
          <a:ln/>
        </p:spPr>
      </p:sp>
      <p:sp>
        <p:nvSpPr>
          <p:cNvPr id="18" name="Text 16"/>
          <p:cNvSpPr/>
          <p:nvPr/>
        </p:nvSpPr>
        <p:spPr>
          <a:xfrm>
            <a:off x="1055251" y="456021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ДОМАШНИЙ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1055251" y="4876919"/>
            <a:ext cx="2146935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 дому относящийся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3613785" y="4367332"/>
            <a:ext cx="2692479" cy="1233964"/>
          </a:xfrm>
          <a:prstGeom prst="roundRect">
            <a:avLst>
              <a:gd name="adj" fmla="val 889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3590925" y="4367332"/>
            <a:ext cx="91440" cy="1233964"/>
          </a:xfrm>
          <a:prstGeom prst="roundRect">
            <a:avLst>
              <a:gd name="adj" fmla="val 78140"/>
            </a:avLst>
          </a:prstGeom>
          <a:solidFill>
            <a:srgbClr val="1B54DA"/>
          </a:solidFill>
          <a:ln/>
        </p:spPr>
      </p:sp>
      <p:sp>
        <p:nvSpPr>
          <p:cNvPr id="22" name="Text 20"/>
          <p:cNvSpPr/>
          <p:nvPr/>
        </p:nvSpPr>
        <p:spPr>
          <a:xfrm>
            <a:off x="3875246" y="456021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ДОМОВНИЧАТЬ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3875246" y="4876919"/>
            <a:ext cx="2238137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Хозяйничать, заниматься домом</a:t>
            </a:r>
            <a:endParaRPr lang="en-US" sz="1650" dirty="0"/>
          </a:p>
        </p:txBody>
      </p:sp>
      <p:sp>
        <p:nvSpPr>
          <p:cNvPr id="24" name="Shape 22"/>
          <p:cNvSpPr/>
          <p:nvPr/>
        </p:nvSpPr>
        <p:spPr>
          <a:xfrm>
            <a:off x="793790" y="5744766"/>
            <a:ext cx="8332470" cy="1020247"/>
          </a:xfrm>
          <a:prstGeom prst="roundRect">
            <a:avLst>
              <a:gd name="adj" fmla="val 7003"/>
            </a:avLst>
          </a:prstGeom>
          <a:solidFill>
            <a:srgbClr val="BBCDF7"/>
          </a:solidFill>
          <a:ln/>
        </p:spPr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811" y="5935266"/>
            <a:ext cx="318968" cy="255151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452801" y="5914787"/>
            <a:ext cx="7503438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i="1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«Дом не велик, да лежать не велит»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— пословица поясняет значение слова.</a:t>
            </a:r>
            <a:endParaRPr lang="en-US" sz="2000" dirty="0"/>
          </a:p>
        </p:txBody>
      </p:sp>
      <p:pic>
        <p:nvPicPr>
          <p:cNvPr id="2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932" y="2400538"/>
            <a:ext cx="3221355" cy="49699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899517"/>
            <a:ext cx="4543901" cy="643044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409259" y="1929408"/>
            <a:ext cx="1788676" cy="317778"/>
          </a:xfrm>
          <a:prstGeom prst="roundRect">
            <a:avLst>
              <a:gd name="adj" fmla="val 19187"/>
            </a:avLst>
          </a:prstGeom>
          <a:solidFill>
            <a:srgbClr val="D2DDF9"/>
          </a:solidFill>
          <a:ln/>
        </p:spPr>
      </p:sp>
      <p:sp>
        <p:nvSpPr>
          <p:cNvPr id="4" name="Text 1"/>
          <p:cNvSpPr/>
          <p:nvPr/>
        </p:nvSpPr>
        <p:spPr>
          <a:xfrm>
            <a:off x="7518083" y="1983819"/>
            <a:ext cx="1571030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СЛОВАРЬ И ПУШКИН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409259" y="230516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Дар на память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409259" y="2930128"/>
            <a:ext cx="6434852" cy="136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 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1832 году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Даль подарил Пушкину свою книгу «Русские сказки». Пушкин в ответ передал рукопись «Сказки о попе и работнике его Балде» с надписью: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681436" y="4454009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«Твоя от твоих!..»</a:t>
            </a:r>
            <a:endParaRPr lang="en-US" sz="2100" dirty="0"/>
          </a:p>
        </p:txBody>
      </p:sp>
      <p:sp>
        <p:nvSpPr>
          <p:cNvPr id="8" name="Shape 5"/>
          <p:cNvSpPr/>
          <p:nvPr/>
        </p:nvSpPr>
        <p:spPr>
          <a:xfrm>
            <a:off x="7409259" y="4454009"/>
            <a:ext cx="22860" cy="340162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9" name="Text 6"/>
          <p:cNvSpPr/>
          <p:nvPr/>
        </p:nvSpPr>
        <p:spPr>
          <a:xfrm>
            <a:off x="7409259" y="4957405"/>
            <a:ext cx="6434852" cy="136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Даль присутствовал при смерти поэта, а позже получил от вдовы Пушкина его 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перстень и сюртук, пробитый пулей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— как самую дорогую память о друге.</a:t>
            </a:r>
            <a:endParaRPr lang="en-US" sz="2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2026-04-06T10:00:38Z</dcterms:created>
  <dcterms:modified xsi:type="dcterms:W3CDTF">2026-04-06T10:00:38Z</dcterms:modified>
</cp:coreProperties>
</file>