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60" r:id="rId4"/>
    <p:sldId id="268" r:id="rId5"/>
    <p:sldId id="269" r:id="rId6"/>
    <p:sldId id="265" r:id="rId7"/>
    <p:sldId id="272" r:id="rId8"/>
    <p:sldId id="275" r:id="rId9"/>
    <p:sldId id="277" r:id="rId10"/>
    <p:sldId id="261" r:id="rId11"/>
    <p:sldId id="273" r:id="rId12"/>
    <p:sldId id="278" r:id="rId13"/>
    <p:sldId id="270" r:id="rId14"/>
    <p:sldId id="276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89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30" y="8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9022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8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8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99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77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17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941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824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76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8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8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83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9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51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607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60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71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607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60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16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35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13460" y="8685213"/>
            <a:ext cx="222885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ECE944-4215-4DC6-B39A-7EA639990C9F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47625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4343400"/>
            <a:ext cx="4114800" cy="4114800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/>
              <a:t>Последнее число – обращаемся к таблице простых чисел!</a:t>
            </a:r>
          </a:p>
        </p:txBody>
      </p:sp>
    </p:spTree>
    <p:extLst>
      <p:ext uri="{BB962C8B-B14F-4D97-AF65-F5344CB8AC3E}">
        <p14:creationId xmlns:p14="http://schemas.microsoft.com/office/powerpoint/2010/main" val="870814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</p:spPr>
      </p:sp>
      <p:sp>
        <p:nvSpPr>
          <p:cNvPr id="1048596" name="Notes Placeholder 2"/>
          <p:cNvSpPr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61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13460" y="8685213"/>
            <a:ext cx="222885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ECE944-4215-4DC6-B39A-7EA639990C9F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476250" y="685800"/>
            <a:ext cx="6096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4343400"/>
            <a:ext cx="4114800" cy="4114800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/>
              <a:t>Последнее число – обращаемся к таблице простых чисел!</a:t>
            </a:r>
          </a:p>
        </p:txBody>
      </p:sp>
    </p:spTree>
    <p:extLst>
      <p:ext uri="{BB962C8B-B14F-4D97-AF65-F5344CB8AC3E}">
        <p14:creationId xmlns:p14="http://schemas.microsoft.com/office/powerpoint/2010/main" val="87081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11901-8AB0-4E31-BB60-E0AF555F2053}" type="datetime1">
              <a:rPr lang="ru-RU"/>
              <a:pPr>
                <a:defRPr/>
              </a:pPr>
              <a:t>12.04.2026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ЦЦДО ГОБУ ВО "ЦЛПДО"   Шабанова Т.И.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E9418-B49C-4E96-858B-05708ED17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view1206627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" y="0"/>
            <a:ext cx="9144000" cy="5143500"/>
          </a:xfrm>
          <a:prstGeom prst="rect">
            <a:avLst/>
          </a:prstGeom>
        </p:spPr>
      </p:pic>
      <p:sp>
        <p:nvSpPr>
          <p:cNvPr id="1048576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1048577" name="Text 1"/>
          <p:cNvSpPr txBox="1"/>
          <p:nvPr/>
        </p:nvSpPr>
        <p:spPr>
          <a:xfrm>
            <a:off x="323385" y="1483112"/>
            <a:ext cx="8218449" cy="1452112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ДЕЛИТЕЛИ ЧИСЛА</a:t>
            </a: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  <p:sp>
        <p:nvSpPr>
          <p:cNvPr id="1048578" name="Text 2"/>
          <p:cNvSpPr txBox="1"/>
          <p:nvPr/>
        </p:nvSpPr>
        <p:spPr>
          <a:xfrm>
            <a:off x="1556106" y="2707679"/>
            <a:ext cx="5952600" cy="948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класс</a:t>
            </a: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  <p:sp>
        <p:nvSpPr>
          <p:cNvPr id="1048579" name="Заголовок 1"/>
          <p:cNvSpPr txBox="1"/>
          <p:nvPr/>
        </p:nvSpPr>
        <p:spPr>
          <a:xfrm>
            <a:off x="717830" y="0"/>
            <a:ext cx="8058180" cy="857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МУНИЦИПАЛЬНОЕ ОБЩЕОБРАЗОВАТЕЛЬНОЕ АВТОНОМНОЕ УЧРЕЖДЕНИЕ  «КЛАССИЧЕСКАЯ ГИМНАЗИЯ №2» г.ТЫНДЫ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FC6046-5160-41E1-ABE7-B6256E885A1C}"/>
              </a:ext>
            </a:extLst>
          </p:cNvPr>
          <p:cNvSpPr txBox="1"/>
          <p:nvPr/>
        </p:nvSpPr>
        <p:spPr>
          <a:xfrm>
            <a:off x="1895167" y="4210894"/>
            <a:ext cx="40595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Учитель математики высшей категории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Артющенко И.В.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4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8614" y="0"/>
            <a:ext cx="9144000" cy="5143500"/>
          </a:xfrm>
          <a:prstGeom prst="rect">
            <a:avLst/>
          </a:prstGeom>
        </p:spPr>
      </p:pic>
      <p:sp>
        <p:nvSpPr>
          <p:cNvPr id="1048594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учебнику.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с.119 №3.340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599315" y="1440136"/>
            <a:ext cx="2155577" cy="53666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 себя !</a:t>
            </a:r>
            <a:endParaRPr lang="ru-RU" sz="2400" dirty="0" smtClean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8" name="Picture 4" descr="Rocket Icon Design 16692196 Vector Art at Vecteezy"/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255" y="210735"/>
            <a:ext cx="1107364" cy="110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2060"/>
            </a:solidFill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6460589" y="1928619"/>
            <a:ext cx="2433030" cy="295927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Д(8): 1,2,4,8</a:t>
            </a:r>
            <a:endParaRPr lang="ru-RU" sz="14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Д(15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1,3,5,15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Д(26):1,2,13,26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Д(23): 1,23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 – простое число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= 1*8=2*4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15=1*15=3*5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26=1*26=2*13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23=1*23</a:t>
            </a:r>
            <a:endParaRPr lang="ru-RU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594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учебнику.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с.119 №3.341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4" name="Picture 4" descr="Rocket Icon Design 16692196 Vector Art at Vecteezy"/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255" y="210735"/>
            <a:ext cx="1107364" cy="1107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2060"/>
            </a:solidFill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7219213" y="3516364"/>
            <a:ext cx="1787236" cy="136652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10 и 15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14 и 49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11 и 22</a:t>
            </a:r>
            <a:endParaRPr lang="ru-RU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75">
              <a:lnSpc>
                <a:spcPct val="115000"/>
              </a:lnSpc>
              <a:spcAft>
                <a:spcPts val="1000"/>
              </a:spcAft>
            </a:pP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Г) 15 и 30</a:t>
            </a:r>
            <a:endParaRPr lang="ru-RU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850872" y="2909823"/>
            <a:ext cx="2155577" cy="53666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 себя !</a:t>
            </a:r>
            <a:endParaRPr lang="ru-RU" sz="2400" dirty="0" smtClean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«Числовой детектив»</a:t>
            </a: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8" name="Picture 4" descr="https://avatars.mds.yandex.net/i?id=eb9434bb24965454896fdc2b4796cbbc0b8d3c62-4821199-images-thumbs&amp;n=13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329" y="187063"/>
            <a:ext cx="1034473" cy="10344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2060"/>
            </a:solidFill>
          </a:ln>
          <a:effectLst/>
        </p:spPr>
      </p:pic>
      <p:sp>
        <p:nvSpPr>
          <p:cNvPr id="9" name="Text 1"/>
          <p:cNvSpPr txBox="1"/>
          <p:nvPr/>
        </p:nvSpPr>
        <p:spPr>
          <a:xfrm>
            <a:off x="522849" y="861963"/>
            <a:ext cx="6735907" cy="53666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Загадайте простое число из второго десятка.</a:t>
            </a:r>
            <a:endParaRPr lang="ru-RU" sz="2400" dirty="0" smtClean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522848" y="1555476"/>
            <a:ext cx="6735907" cy="536664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Прибавьте к нему 5.</a:t>
            </a:r>
            <a:endParaRPr lang="ru-RU" sz="2400" dirty="0" smtClean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2848" y="3155549"/>
            <a:ext cx="7518707" cy="120032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Сумма двух нечетных чисел всегда будет четной, </a:t>
            </a:r>
            <a:endParaRPr lang="ru-RU" sz="2400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значит, она разделится на 2. Любое четное число больше двух — составное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0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ext 4"/>
          <p:cNvSpPr txBox="1"/>
          <p:nvPr/>
        </p:nvSpPr>
        <p:spPr>
          <a:xfrm>
            <a:off x="526400" y="313975"/>
            <a:ext cx="7931400" cy="43583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ru-RU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УСПЕХА</a:t>
            </a: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376" dirty="0"/>
          </a:p>
        </p:txBody>
      </p:sp>
      <p:pic>
        <p:nvPicPr>
          <p:cNvPr id="2097166" name="Picture 5" descr="Picture backgroun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400" y="1053066"/>
            <a:ext cx="609523" cy="609523"/>
          </a:xfrm>
          <a:prstGeom prst="rect">
            <a:avLst/>
          </a:prstGeom>
          <a:noFill/>
        </p:spPr>
      </p:pic>
      <p:graphicFrame>
        <p:nvGraphicFramePr>
          <p:cNvPr id="4194305" name="Таблица 12"/>
          <p:cNvGraphicFramePr>
            <a:graphicFrameLocks noGrp="1"/>
          </p:cNvGraphicFramePr>
          <p:nvPr/>
        </p:nvGraphicFramePr>
        <p:xfrm>
          <a:off x="1194007" y="1053066"/>
          <a:ext cx="2993946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3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Я всё понял и могу объяснить другому!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Я всё понял, </a:t>
                      </a:r>
                    </a:p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но затрудняюсь </a:t>
                      </a:r>
                    </a:p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объяснить другому!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Не совсем понял! </a:t>
                      </a:r>
                    </a:p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</a:rPr>
                        <a:t>Буду стараться!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48623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97167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400" y="2166629"/>
            <a:ext cx="701065" cy="65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68" name="Picture 20" descr="Picture background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23486" y="160338"/>
            <a:ext cx="5120514" cy="5120516"/>
          </a:xfrm>
          <a:prstGeom prst="rect">
            <a:avLst/>
          </a:prstGeom>
          <a:noFill/>
        </p:spPr>
      </p:pic>
      <p:pic>
        <p:nvPicPr>
          <p:cNvPr id="2097169" name="Picture 22" descr="Picture background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390" y="3041726"/>
            <a:ext cx="1092379" cy="9093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594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работа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На рабочем листе с обратной стороны вычеркнуть составные числа.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Учебник № 3.363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4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58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</p:spPr>
        <p:txBody>
          <a:bodyPr wrap="square" lIns="0" tIns="0" rIns="0" bIns="0" rtlCol="0" anchor="b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42990" y="160718"/>
            <a:ext cx="7772400" cy="42862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Заполните прямоугольники: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602750"/>
            <a:ext cx="1071570" cy="64753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160394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85918" y="1602750"/>
            <a:ext cx="1071570" cy="647529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14678" y="1602750"/>
            <a:ext cx="1071570" cy="647529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1602750"/>
            <a:ext cx="1071570" cy="647529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1602750"/>
            <a:ext cx="1071570" cy="647529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00958" y="1602750"/>
            <a:ext cx="1071570" cy="647529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1000101" y="128127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1616" y="808248"/>
            <a:ext cx="798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· 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00233" y="160394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64</a:t>
            </a:r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2500299" y="1232287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0299" y="808248"/>
            <a:ext cx="80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+11</a:t>
            </a:r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3857620" y="128127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9" name="Выгнутая вверх стрелка 18"/>
          <p:cNvSpPr/>
          <p:nvPr/>
        </p:nvSpPr>
        <p:spPr>
          <a:xfrm>
            <a:off x="5429256" y="1281279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0" name="Выгнутая вверх стрелка 19"/>
          <p:cNvSpPr/>
          <p:nvPr/>
        </p:nvSpPr>
        <p:spPr>
          <a:xfrm>
            <a:off x="6929454" y="1281279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81736" y="808248"/>
            <a:ext cx="712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:15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72133" y="808248"/>
            <a:ext cx="798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· 12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00893" y="808248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 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28993" y="160394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75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10552" y="160394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76711" y="160394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77359" y="160394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57158" y="3011269"/>
            <a:ext cx="1071570" cy="64633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9" name="Выгнутая вверх стрелка 28"/>
          <p:cNvSpPr/>
          <p:nvPr/>
        </p:nvSpPr>
        <p:spPr>
          <a:xfrm>
            <a:off x="1000100" y="2674319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85918" y="3011268"/>
            <a:ext cx="1071570" cy="64633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14678" y="3011269"/>
            <a:ext cx="1071570" cy="59275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09425" y="2995790"/>
            <a:ext cx="1071570" cy="59275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143636" y="3011268"/>
            <a:ext cx="1071570" cy="59275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72396" y="2995790"/>
            <a:ext cx="1071570" cy="59275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5" name="Выгнутая вверх стрелка 34"/>
          <p:cNvSpPr/>
          <p:nvPr/>
        </p:nvSpPr>
        <p:spPr>
          <a:xfrm>
            <a:off x="2500299" y="268979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6" name="Выгнутая вверх стрелка 35"/>
          <p:cNvSpPr/>
          <p:nvPr/>
        </p:nvSpPr>
        <p:spPr>
          <a:xfrm>
            <a:off x="3929058" y="272909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7" name="Выгнутая вверх стрелка 36"/>
          <p:cNvSpPr/>
          <p:nvPr/>
        </p:nvSpPr>
        <p:spPr>
          <a:xfrm>
            <a:off x="5357818" y="268979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8" name="Выгнутая вверх стрелка 37"/>
          <p:cNvSpPr/>
          <p:nvPr/>
        </p:nvSpPr>
        <p:spPr>
          <a:xfrm>
            <a:off x="6929454" y="2729098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36254" y="301126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43769" y="2250280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 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19587" y="301126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81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357818" y="2250279"/>
            <a:ext cx="899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+ 77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81736" y="2250279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 12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14613" y="2250279"/>
            <a:ext cx="61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- 9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08492" y="2250279"/>
            <a:ext cx="590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· 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010553" y="301126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428993" y="299579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48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00233" y="3011268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57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5749" y="3011268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357158" y="4370625"/>
            <a:ext cx="1071570" cy="658575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785918" y="4370624"/>
            <a:ext cx="1071570" cy="65857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214678" y="4370624"/>
            <a:ext cx="1071570" cy="65857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643438" y="4370624"/>
            <a:ext cx="1071570" cy="65857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572396" y="4370624"/>
            <a:ext cx="1071570" cy="65857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4348" y="437062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7" name="Выгнутая вверх стрелка 56"/>
          <p:cNvSpPr/>
          <p:nvPr/>
        </p:nvSpPr>
        <p:spPr>
          <a:xfrm>
            <a:off x="1000101" y="4049153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133052" y="3604020"/>
            <a:ext cx="798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· 26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000233" y="437062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52</a:t>
            </a:r>
          </a:p>
        </p:txBody>
      </p:sp>
      <p:sp>
        <p:nvSpPr>
          <p:cNvPr id="60" name="Выгнутая вверх стрелка 59"/>
          <p:cNvSpPr/>
          <p:nvPr/>
        </p:nvSpPr>
        <p:spPr>
          <a:xfrm>
            <a:off x="2428860" y="4067360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52976" y="3588541"/>
            <a:ext cx="61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- 7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28993" y="437062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45</a:t>
            </a:r>
          </a:p>
        </p:txBody>
      </p:sp>
      <p:sp>
        <p:nvSpPr>
          <p:cNvPr id="63" name="Выгнутая вверх стрелка 62"/>
          <p:cNvSpPr/>
          <p:nvPr/>
        </p:nvSpPr>
        <p:spPr>
          <a:xfrm>
            <a:off x="3929058" y="4049153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97152" y="3536164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 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857753" y="437062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66" name="Выгнутая вверх стрелка 65"/>
          <p:cNvSpPr/>
          <p:nvPr/>
        </p:nvSpPr>
        <p:spPr>
          <a:xfrm>
            <a:off x="5429257" y="4049153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667197" y="3588541"/>
            <a:ext cx="590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· 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370750" y="437062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90</a:t>
            </a:r>
          </a:p>
        </p:txBody>
      </p:sp>
      <p:sp>
        <p:nvSpPr>
          <p:cNvPr id="69" name="Выгнутая вверх стрелка 68"/>
          <p:cNvSpPr/>
          <p:nvPr/>
        </p:nvSpPr>
        <p:spPr>
          <a:xfrm>
            <a:off x="6892882" y="4049153"/>
            <a:ext cx="1216152" cy="321471"/>
          </a:xfrm>
          <a:prstGeom prst="curvedDownArrow">
            <a:avLst/>
          </a:prstGeom>
          <a:solidFill>
            <a:schemeClr val="accent4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098443" y="3536164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: 10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877359" y="437062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9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6143636" y="4370624"/>
            <a:ext cx="1071570" cy="65857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41" grpId="0"/>
      <p:bldP spid="46" grpId="0"/>
      <p:bldP spid="47" grpId="0"/>
      <p:bldP spid="48" grpId="0"/>
      <p:bldP spid="49" grpId="0"/>
      <p:bldP spid="59" grpId="0"/>
      <p:bldP spid="60" grpId="0" animBg="1"/>
      <p:bldP spid="61" grpId="0"/>
      <p:bldP spid="62" grpId="0"/>
      <p:bldP spid="63" grpId="0" animBg="1"/>
      <p:bldP spid="64" grpId="0"/>
      <p:bldP spid="65" grpId="0"/>
      <p:bldP spid="66" grpId="0" animBg="1"/>
      <p:bldP spid="67" grpId="0"/>
      <p:bldP spid="68" grpId="0"/>
      <p:bldP spid="69" grpId="0" animBg="1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4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590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Установите взаимосвязь между числами на ромашках</a:t>
            </a: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  <p:sp>
        <p:nvSpPr>
          <p:cNvPr id="9" name="Овал 8">
            <a:hlinkHover r:id="" action="ppaction://noaction" highlightClick="1"/>
          </p:cNvPr>
          <p:cNvSpPr/>
          <p:nvPr/>
        </p:nvSpPr>
        <p:spPr>
          <a:xfrm>
            <a:off x="1537916" y="1181300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0" name="Овал 9">
            <a:hlinkHover r:id="" action="ppaction://noaction" highlightClick="1"/>
          </p:cNvPr>
          <p:cNvSpPr/>
          <p:nvPr/>
        </p:nvSpPr>
        <p:spPr>
          <a:xfrm rot="18358432">
            <a:off x="716262" y="1600198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1" name="Овал 10">
            <a:hlinkHover r:id="" action="ppaction://noaction" highlightClick="1"/>
          </p:cNvPr>
          <p:cNvSpPr/>
          <p:nvPr/>
        </p:nvSpPr>
        <p:spPr>
          <a:xfrm rot="3357074">
            <a:off x="2260093" y="1617651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2" name="Овал 11">
            <a:hlinkHover r:id="" action="ppaction://noaction" highlightClick="1"/>
          </p:cNvPr>
          <p:cNvSpPr/>
          <p:nvPr/>
        </p:nvSpPr>
        <p:spPr>
          <a:xfrm rot="18358432">
            <a:off x="2260057" y="2548125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3" name="Овал 12">
            <a:hlinkHover r:id="" action="ppaction://noaction" highlightClick="1"/>
          </p:cNvPr>
          <p:cNvSpPr/>
          <p:nvPr/>
        </p:nvSpPr>
        <p:spPr>
          <a:xfrm rot="3364967">
            <a:off x="719297" y="2537332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4" name="Овал 13">
            <a:hlinkHover r:id="" action="ppaction://noaction" highlightClick="1"/>
          </p:cNvPr>
          <p:cNvSpPr/>
          <p:nvPr/>
        </p:nvSpPr>
        <p:spPr>
          <a:xfrm>
            <a:off x="1537916" y="2965684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6" name="Овал 5"/>
          <p:cNvSpPr/>
          <p:nvPr/>
        </p:nvSpPr>
        <p:spPr>
          <a:xfrm>
            <a:off x="1394460" y="2176272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15" name="Овал 14">
            <a:hlinkHover r:id="" action="ppaction://noaction" highlightClick="1"/>
          </p:cNvPr>
          <p:cNvSpPr/>
          <p:nvPr/>
        </p:nvSpPr>
        <p:spPr>
          <a:xfrm>
            <a:off x="4262628" y="1181300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6" name="Овал 15">
            <a:hlinkHover r:id="" action="ppaction://noaction" highlightClick="1"/>
          </p:cNvPr>
          <p:cNvSpPr/>
          <p:nvPr/>
        </p:nvSpPr>
        <p:spPr>
          <a:xfrm>
            <a:off x="4262628" y="2875935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17" name="Овал 16">
            <a:hlinkHover r:id="" action="ppaction://noaction" highlightClick="1"/>
          </p:cNvPr>
          <p:cNvSpPr/>
          <p:nvPr/>
        </p:nvSpPr>
        <p:spPr>
          <a:xfrm rot="16200000">
            <a:off x="3387090" y="1967378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8" name="Овал 17">
            <a:hlinkHover r:id="" action="ppaction://noaction" highlightClick="1"/>
          </p:cNvPr>
          <p:cNvSpPr/>
          <p:nvPr/>
        </p:nvSpPr>
        <p:spPr>
          <a:xfrm rot="16200000">
            <a:off x="5138166" y="2056838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7" name="Овал 6"/>
          <p:cNvSpPr/>
          <p:nvPr/>
        </p:nvSpPr>
        <p:spPr>
          <a:xfrm>
            <a:off x="4176274" y="2170156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19" name="Овал 18">
            <a:hlinkHover r:id="" action="ppaction://noaction" highlightClick="1"/>
          </p:cNvPr>
          <p:cNvSpPr/>
          <p:nvPr/>
        </p:nvSpPr>
        <p:spPr>
          <a:xfrm>
            <a:off x="7112444" y="1181300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0" name="Овал 19">
            <a:hlinkHover r:id="" action="ppaction://noaction" highlightClick="1"/>
          </p:cNvPr>
          <p:cNvSpPr/>
          <p:nvPr/>
        </p:nvSpPr>
        <p:spPr>
          <a:xfrm>
            <a:off x="7112444" y="2842916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21" name="Овал 20">
            <a:hlinkHover r:id="" action="ppaction://noaction" highlightClick="1"/>
          </p:cNvPr>
          <p:cNvSpPr/>
          <p:nvPr/>
        </p:nvSpPr>
        <p:spPr>
          <a:xfrm rot="18358432">
            <a:off x="6484886" y="1386630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22" name="Овал 21">
            <a:hlinkHover r:id="" action="ppaction://noaction" highlightClick="1"/>
          </p:cNvPr>
          <p:cNvSpPr/>
          <p:nvPr/>
        </p:nvSpPr>
        <p:spPr>
          <a:xfrm rot="2943748">
            <a:off x="7771986" y="1396710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3" name="Овал 22">
            <a:hlinkHover r:id="" action="ppaction://noaction" highlightClick="1"/>
          </p:cNvPr>
          <p:cNvSpPr/>
          <p:nvPr/>
        </p:nvSpPr>
        <p:spPr>
          <a:xfrm rot="16200000">
            <a:off x="6418840" y="2000397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3200" b="1">
                <a:solidFill>
                  <a:srgbClr val="7030A0"/>
                </a:solidFill>
              </a:rPr>
              <a:t>10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24" name="Овал 23">
            <a:hlinkHover r:id="" action="ppaction://noaction" highlightClick="1"/>
          </p:cNvPr>
          <p:cNvSpPr/>
          <p:nvPr/>
        </p:nvSpPr>
        <p:spPr>
          <a:xfrm rot="3364967">
            <a:off x="6612405" y="2537333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25" name="Овал 24">
            <a:hlinkHover r:id="" action="ppaction://noaction" highlightClick="1"/>
          </p:cNvPr>
          <p:cNvSpPr/>
          <p:nvPr/>
        </p:nvSpPr>
        <p:spPr>
          <a:xfrm rot="16200000">
            <a:off x="7987982" y="2000396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6" name="Овал 25">
            <a:hlinkHover r:id="" action="ppaction://noaction" highlightClick="1"/>
          </p:cNvPr>
          <p:cNvSpPr/>
          <p:nvPr/>
        </p:nvSpPr>
        <p:spPr>
          <a:xfrm rot="18358432">
            <a:off x="7782704" y="2619442"/>
            <a:ext cx="598932" cy="115214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8" name="Овал 7"/>
          <p:cNvSpPr/>
          <p:nvPr/>
        </p:nvSpPr>
        <p:spPr>
          <a:xfrm>
            <a:off x="7112444" y="2176272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8B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8B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8B1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8B1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A24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922FC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922FC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Овал 3"/>
          <p:cNvSpPr/>
          <p:nvPr/>
        </p:nvSpPr>
        <p:spPr>
          <a:xfrm>
            <a:off x="1460988" y="2033202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14</a:t>
            </a:r>
          </a:p>
        </p:txBody>
      </p:sp>
      <p:sp>
        <p:nvSpPr>
          <p:cNvPr id="5" name="Овал 4"/>
          <p:cNvSpPr/>
          <p:nvPr/>
        </p:nvSpPr>
        <p:spPr>
          <a:xfrm>
            <a:off x="4014662" y="2033202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35</a:t>
            </a:r>
          </a:p>
        </p:txBody>
      </p:sp>
      <p:sp>
        <p:nvSpPr>
          <p:cNvPr id="6" name="Овал 5"/>
          <p:cNvSpPr/>
          <p:nvPr/>
        </p:nvSpPr>
        <p:spPr>
          <a:xfrm>
            <a:off x="6609178" y="2033202"/>
            <a:ext cx="813816" cy="79552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24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74804" y="1024570"/>
            <a:ext cx="4103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СОСТАВЬ РОМАШКИ ДЛЯ  ЧИСЕЛ</a:t>
            </a:r>
          </a:p>
        </p:txBody>
      </p:sp>
      <p:sp>
        <p:nvSpPr>
          <p:cNvPr id="8" name="Text 1"/>
          <p:cNvSpPr txBox="1"/>
          <p:nvPr/>
        </p:nvSpPr>
        <p:spPr>
          <a:xfrm>
            <a:off x="344430" y="227299"/>
            <a:ext cx="8001075" cy="402131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ДЕЛИТЕЛИ ЧИСЛА</a:t>
            </a:r>
          </a:p>
          <a:p>
            <a:pPr marL="0" indent="0" algn="ctr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889" y="3511292"/>
            <a:ext cx="8650252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Делителем</a:t>
            </a:r>
            <a:r>
              <a:rPr lang="ru-RU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натурального числа </a:t>
            </a:r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r>
              <a:rPr lang="ru-RU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называют натуральное число, </a:t>
            </a:r>
          </a:p>
          <a:p>
            <a:pPr algn="ctr"/>
            <a:r>
              <a:rPr lang="ru-RU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которое </a:t>
            </a: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r>
              <a:rPr lang="ru-RU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делится без остатка</a:t>
            </a: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algn="ctr"/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: b</a:t>
            </a:r>
            <a:endParaRPr lang="ru-RU" sz="2000" b="1" i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/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r>
              <a:rPr lang="ru-RU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делитель числа </a:t>
            </a:r>
            <a:r>
              <a:rPr lang="ru-RU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</a:t>
            </a:r>
          </a:p>
          <a:p>
            <a:pPr algn="ctr"/>
            <a:endParaRPr lang="ru-RU" sz="2000" b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605" name="Text 1"/>
          <p:cNvSpPr txBox="1"/>
          <p:nvPr/>
        </p:nvSpPr>
        <p:spPr>
          <a:xfrm>
            <a:off x="592160" y="203909"/>
            <a:ext cx="8001075" cy="402131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Заполните таблицу</a:t>
            </a:r>
          </a:p>
          <a:p>
            <a:pPr marL="0" indent="0" algn="ctr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768539"/>
              </p:ext>
            </p:extLst>
          </p:nvPr>
        </p:nvGraphicFramePr>
        <p:xfrm>
          <a:off x="814039" y="680224"/>
          <a:ext cx="7449016" cy="42976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36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Число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Делители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Количество делителей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10690" y="130238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5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6690" y="13023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10690" y="1759229"/>
            <a:ext cx="2026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2; 3; 6; 9; 18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6690" y="177770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6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0690" y="2239367"/>
            <a:ext cx="2182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2; 4; 7; 14; 28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36690" y="221456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10690" y="2686809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37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6690" y="27010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10689" y="3162765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5; 11; 55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6690" y="315916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10426" y="3563262"/>
            <a:ext cx="2337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3; 5; 15; 25; 75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36427" y="360660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10163" y="407735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5; 25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233626" y="405942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10690" y="4502851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1; 53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8637" y="449429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</a:rPr>
              <a:t>2</a:t>
            </a:r>
          </a:p>
        </p:txBody>
      </p:sp>
      <p:pic>
        <p:nvPicPr>
          <p:cNvPr id="22" name="Picture 18" descr="https://avatars.mds.yandex.net/i?id=93d1b70d05973f31a4f538788e10aa43287616b5-3451557-images-thumbs&amp;n=13"/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327" y="112498"/>
            <a:ext cx="567726" cy="5677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2060"/>
            </a:solidFill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155575" y="261938"/>
            <a:ext cx="8526463" cy="120015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altLang="ru-RU" sz="3600" dirty="0">
                <a:solidFill>
                  <a:srgbClr val="660066"/>
                </a:solidFill>
                <a:latin typeface="Times New Roman" pitchFamily="18" charset="0"/>
              </a:rPr>
              <a:t>Натуральное число называют </a:t>
            </a:r>
            <a:r>
              <a:rPr lang="ru-RU" altLang="ru-RU" sz="3600" u="sng" dirty="0">
                <a:solidFill>
                  <a:srgbClr val="660066"/>
                </a:solidFill>
                <a:latin typeface="Times New Roman" pitchFamily="18" charset="0"/>
              </a:rPr>
              <a:t>составным</a:t>
            </a:r>
            <a:r>
              <a:rPr lang="ru-RU" altLang="ru-RU" sz="3600" dirty="0">
                <a:solidFill>
                  <a:srgbClr val="660066"/>
                </a:solidFill>
                <a:latin typeface="Times New Roman" pitchFamily="18" charset="0"/>
              </a:rPr>
              <a:t>, если оно имеет </a:t>
            </a:r>
            <a:r>
              <a:rPr lang="ru-RU" altLang="ru-RU" sz="3600" b="1" dirty="0">
                <a:solidFill>
                  <a:srgbClr val="660066"/>
                </a:solidFill>
                <a:latin typeface="Times New Roman" pitchFamily="18" charset="0"/>
              </a:rPr>
              <a:t>более двух</a:t>
            </a:r>
            <a:r>
              <a:rPr lang="ru-RU" altLang="ru-RU" sz="3600" dirty="0">
                <a:solidFill>
                  <a:srgbClr val="660066"/>
                </a:solidFill>
                <a:latin typeface="Times New Roman" pitchFamily="18" charset="0"/>
              </a:rPr>
              <a:t> делителей.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76225" y="2419815"/>
            <a:ext cx="8867775" cy="1077912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altLang="ru-RU" sz="3200" dirty="0">
                <a:solidFill>
                  <a:srgbClr val="660066"/>
                </a:solidFill>
                <a:latin typeface="Times New Roman" pitchFamily="18" charset="0"/>
              </a:rPr>
              <a:t>Натуральное число называют </a:t>
            </a:r>
            <a:r>
              <a:rPr lang="ru-RU" altLang="ru-RU" sz="3200" u="sng" dirty="0">
                <a:solidFill>
                  <a:srgbClr val="660066"/>
                </a:solidFill>
                <a:latin typeface="Times New Roman" pitchFamily="18" charset="0"/>
              </a:rPr>
              <a:t>простым</a:t>
            </a:r>
            <a:r>
              <a:rPr lang="ru-RU" altLang="ru-RU" sz="3200" dirty="0">
                <a:solidFill>
                  <a:srgbClr val="660066"/>
                </a:solidFill>
                <a:latin typeface="Times New Roman" pitchFamily="18" charset="0"/>
              </a:rPr>
              <a:t>, если оно имеет два делителя: </a:t>
            </a:r>
            <a:r>
              <a:rPr lang="ru-RU" altLang="ru-RU" sz="3200" b="1" dirty="0">
                <a:solidFill>
                  <a:srgbClr val="660066"/>
                </a:solidFill>
                <a:latin typeface="Times New Roman" pitchFamily="18" charset="0"/>
              </a:rPr>
              <a:t>единицу и само это число</a:t>
            </a:r>
            <a:r>
              <a:rPr lang="ru-RU" altLang="ru-RU" sz="3200" dirty="0">
                <a:solidFill>
                  <a:srgbClr val="660066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" name="Oval 24"/>
          <p:cNvSpPr>
            <a:spLocks noChangeArrowheads="1"/>
          </p:cNvSpPr>
          <p:nvPr/>
        </p:nvSpPr>
        <p:spPr bwMode="auto">
          <a:xfrm>
            <a:off x="1683834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13" name="Oval 24"/>
          <p:cNvSpPr>
            <a:spLocks noChangeArrowheads="1"/>
          </p:cNvSpPr>
          <p:nvPr/>
        </p:nvSpPr>
        <p:spPr bwMode="auto">
          <a:xfrm>
            <a:off x="2536902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14" name="Oval 24"/>
          <p:cNvSpPr>
            <a:spLocks noChangeArrowheads="1"/>
          </p:cNvSpPr>
          <p:nvPr/>
        </p:nvSpPr>
        <p:spPr bwMode="auto">
          <a:xfrm>
            <a:off x="3338513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15" name="Oval 24"/>
          <p:cNvSpPr>
            <a:spLocks noChangeArrowheads="1"/>
          </p:cNvSpPr>
          <p:nvPr/>
        </p:nvSpPr>
        <p:spPr bwMode="auto">
          <a:xfrm>
            <a:off x="4159405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16" name="Oval 24"/>
          <p:cNvSpPr>
            <a:spLocks noChangeArrowheads="1"/>
          </p:cNvSpPr>
          <p:nvPr/>
        </p:nvSpPr>
        <p:spPr bwMode="auto">
          <a:xfrm>
            <a:off x="5018049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17" name="Oval 24"/>
          <p:cNvSpPr>
            <a:spLocks noChangeArrowheads="1"/>
          </p:cNvSpPr>
          <p:nvPr/>
        </p:nvSpPr>
        <p:spPr bwMode="auto">
          <a:xfrm>
            <a:off x="5754029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</a:p>
        </p:txBody>
      </p:sp>
      <p:sp>
        <p:nvSpPr>
          <p:cNvPr id="18" name="Oval 24"/>
          <p:cNvSpPr>
            <a:spLocks noChangeArrowheads="1"/>
          </p:cNvSpPr>
          <p:nvPr/>
        </p:nvSpPr>
        <p:spPr bwMode="auto">
          <a:xfrm>
            <a:off x="6545766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</a:p>
        </p:txBody>
      </p:sp>
      <p:sp>
        <p:nvSpPr>
          <p:cNvPr id="19" name="Oval 24"/>
          <p:cNvSpPr>
            <a:spLocks noChangeArrowheads="1"/>
          </p:cNvSpPr>
          <p:nvPr/>
        </p:nvSpPr>
        <p:spPr bwMode="auto">
          <a:xfrm>
            <a:off x="7203688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</a:t>
            </a:r>
          </a:p>
        </p:txBody>
      </p:sp>
      <p:sp>
        <p:nvSpPr>
          <p:cNvPr id="20" name="Oval 24"/>
          <p:cNvSpPr>
            <a:spLocks noChangeArrowheads="1"/>
          </p:cNvSpPr>
          <p:nvPr/>
        </p:nvSpPr>
        <p:spPr bwMode="auto">
          <a:xfrm>
            <a:off x="7883912" y="1462088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2" name="Oval 34"/>
          <p:cNvSpPr>
            <a:spLocks noChangeArrowheads="1"/>
          </p:cNvSpPr>
          <p:nvPr/>
        </p:nvSpPr>
        <p:spPr bwMode="auto">
          <a:xfrm>
            <a:off x="2536902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3" name="Oval 34"/>
          <p:cNvSpPr>
            <a:spLocks noChangeArrowheads="1"/>
          </p:cNvSpPr>
          <p:nvPr/>
        </p:nvSpPr>
        <p:spPr bwMode="auto">
          <a:xfrm>
            <a:off x="3338513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24" name="Oval 34"/>
          <p:cNvSpPr>
            <a:spLocks noChangeArrowheads="1"/>
          </p:cNvSpPr>
          <p:nvPr/>
        </p:nvSpPr>
        <p:spPr bwMode="auto">
          <a:xfrm>
            <a:off x="4159405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25" name="Oval 34"/>
          <p:cNvSpPr>
            <a:spLocks noChangeArrowheads="1"/>
          </p:cNvSpPr>
          <p:nvPr/>
        </p:nvSpPr>
        <p:spPr bwMode="auto">
          <a:xfrm>
            <a:off x="5018049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26" name="Oval 34"/>
          <p:cNvSpPr>
            <a:spLocks noChangeArrowheads="1"/>
          </p:cNvSpPr>
          <p:nvPr/>
        </p:nvSpPr>
        <p:spPr bwMode="auto">
          <a:xfrm>
            <a:off x="5754029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</a:t>
            </a:r>
          </a:p>
        </p:txBody>
      </p:sp>
      <p:sp>
        <p:nvSpPr>
          <p:cNvPr id="27" name="Oval 34"/>
          <p:cNvSpPr>
            <a:spLocks noChangeArrowheads="1"/>
          </p:cNvSpPr>
          <p:nvPr/>
        </p:nvSpPr>
        <p:spPr bwMode="auto">
          <a:xfrm>
            <a:off x="6545766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</a:p>
        </p:txBody>
      </p:sp>
      <p:sp>
        <p:nvSpPr>
          <p:cNvPr id="28" name="Oval 34"/>
          <p:cNvSpPr>
            <a:spLocks noChangeArrowheads="1"/>
          </p:cNvSpPr>
          <p:nvPr/>
        </p:nvSpPr>
        <p:spPr bwMode="auto">
          <a:xfrm>
            <a:off x="7426712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</a:p>
        </p:txBody>
      </p:sp>
      <p:sp>
        <p:nvSpPr>
          <p:cNvPr id="29" name="Oval 34"/>
          <p:cNvSpPr>
            <a:spLocks noChangeArrowheads="1"/>
          </p:cNvSpPr>
          <p:nvPr/>
        </p:nvSpPr>
        <p:spPr bwMode="auto">
          <a:xfrm>
            <a:off x="8224838" y="3497727"/>
            <a:ext cx="457200" cy="736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 algn="ctr">
            <a:round/>
            <a:headEnd/>
            <a:tailEnd/>
          </a:ln>
          <a:effectLst/>
          <a:scene3d>
            <a:camera prst="legacyObliqueTopRight">
              <a:rot lat="20999999" lon="212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F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0" b="99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321" r="14485"/>
          <a:stretch/>
        </p:blipFill>
        <p:spPr bwMode="auto">
          <a:xfrm>
            <a:off x="5566790" y="1862983"/>
            <a:ext cx="3520766" cy="336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7638602" y="1426025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5541148" y="729230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1565317" y="2054370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3215375" y="2828643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486777" y="1530546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2361525" y="3915738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-153854" y="2725147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677378" y="3511619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4284646" y="1216450"/>
            <a:ext cx="2268240" cy="164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2135611" y="2998237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-200461" y="777371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2329336" y="1287258"/>
            <a:ext cx="2180643" cy="157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6906345" y="651512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3028793" y="729230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6" descr="Picture background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4" b="71725" l="9744" r="897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7635"/>
          <a:stretch/>
        </p:blipFill>
        <p:spPr bwMode="auto">
          <a:xfrm>
            <a:off x="1373608" y="744888"/>
            <a:ext cx="1736591" cy="125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5575" y="-5645"/>
            <a:ext cx="8433186" cy="95410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smtClean="0">
                <a:solidFill>
                  <a:srgbClr val="002060"/>
                </a:solidFill>
              </a:rPr>
              <a:t>Соберите в корзину ромашки с простыми числами чисел, щелкнув </a:t>
            </a:r>
            <a:r>
              <a:rPr lang="ru-RU" altLang="ru-RU" sz="2800" dirty="0">
                <a:solidFill>
                  <a:srgbClr val="002060"/>
                </a:solidFill>
              </a:rPr>
              <a:t>по ним мышкой. </a:t>
            </a:r>
          </a:p>
        </p:txBody>
      </p:sp>
      <p:sp>
        <p:nvSpPr>
          <p:cNvPr id="921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4400" y="4686300"/>
            <a:ext cx="457200" cy="3048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580640" name="Text Box 32"/>
          <p:cNvSpPr txBox="1">
            <a:spLocks noChangeArrowheads="1"/>
          </p:cNvSpPr>
          <p:nvPr/>
        </p:nvSpPr>
        <p:spPr bwMode="auto">
          <a:xfrm>
            <a:off x="315200" y="1068213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32</a:t>
            </a:r>
          </a:p>
        </p:txBody>
      </p:sp>
      <p:sp>
        <p:nvSpPr>
          <p:cNvPr id="580641" name="Text Box 33"/>
          <p:cNvSpPr txBox="1">
            <a:spLocks noChangeArrowheads="1"/>
          </p:cNvSpPr>
          <p:nvPr/>
        </p:nvSpPr>
        <p:spPr bwMode="auto">
          <a:xfrm>
            <a:off x="2107173" y="2345176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</a:t>
            </a:r>
          </a:p>
        </p:txBody>
      </p:sp>
      <p:sp>
        <p:nvSpPr>
          <p:cNvPr id="580642" name="Text Box 34"/>
          <p:cNvSpPr txBox="1">
            <a:spLocks noChangeArrowheads="1"/>
          </p:cNvSpPr>
          <p:nvPr/>
        </p:nvSpPr>
        <p:spPr bwMode="auto">
          <a:xfrm>
            <a:off x="1885499" y="1014434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</a:p>
        </p:txBody>
      </p:sp>
      <p:sp>
        <p:nvSpPr>
          <p:cNvPr id="580643" name="Text Box 35"/>
          <p:cNvSpPr txBox="1">
            <a:spLocks noChangeArrowheads="1"/>
          </p:cNvSpPr>
          <p:nvPr/>
        </p:nvSpPr>
        <p:spPr bwMode="auto">
          <a:xfrm>
            <a:off x="3552180" y="1014434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</a:p>
        </p:txBody>
      </p:sp>
      <p:sp>
        <p:nvSpPr>
          <p:cNvPr id="580644" name="Text Box 36"/>
          <p:cNvSpPr txBox="1">
            <a:spLocks noChangeArrowheads="1"/>
          </p:cNvSpPr>
          <p:nvPr/>
        </p:nvSpPr>
        <p:spPr bwMode="auto">
          <a:xfrm>
            <a:off x="3743895" y="3111280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41</a:t>
            </a:r>
          </a:p>
        </p:txBody>
      </p:sp>
      <p:sp>
        <p:nvSpPr>
          <p:cNvPr id="580645" name="Text Box 37"/>
          <p:cNvSpPr txBox="1">
            <a:spLocks noChangeArrowheads="1"/>
          </p:cNvSpPr>
          <p:nvPr/>
        </p:nvSpPr>
        <p:spPr bwMode="auto">
          <a:xfrm>
            <a:off x="3042554" y="4177917"/>
            <a:ext cx="4187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580646" name="Text Box 38"/>
          <p:cNvSpPr txBox="1">
            <a:spLocks noChangeArrowheads="1"/>
          </p:cNvSpPr>
          <p:nvPr/>
        </p:nvSpPr>
        <p:spPr bwMode="auto">
          <a:xfrm>
            <a:off x="6070345" y="1017113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</a:p>
        </p:txBody>
      </p:sp>
      <p:sp>
        <p:nvSpPr>
          <p:cNvPr id="580647" name="Text Box 39"/>
          <p:cNvSpPr txBox="1">
            <a:spLocks noChangeArrowheads="1"/>
          </p:cNvSpPr>
          <p:nvPr/>
        </p:nvSpPr>
        <p:spPr bwMode="auto">
          <a:xfrm>
            <a:off x="7448270" y="982895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44</a:t>
            </a:r>
          </a:p>
        </p:txBody>
      </p:sp>
      <p:sp>
        <p:nvSpPr>
          <p:cNvPr id="580648" name="Text Box 40"/>
          <p:cNvSpPr txBox="1">
            <a:spLocks noChangeArrowheads="1"/>
          </p:cNvSpPr>
          <p:nvPr/>
        </p:nvSpPr>
        <p:spPr bwMode="auto">
          <a:xfrm>
            <a:off x="2566010" y="3335506"/>
            <a:ext cx="886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100</a:t>
            </a:r>
          </a:p>
        </p:txBody>
      </p:sp>
      <p:sp>
        <p:nvSpPr>
          <p:cNvPr id="580649" name="Text Box 41"/>
          <p:cNvSpPr txBox="1">
            <a:spLocks noChangeArrowheads="1"/>
          </p:cNvSpPr>
          <p:nvPr/>
        </p:nvSpPr>
        <p:spPr bwMode="auto">
          <a:xfrm>
            <a:off x="257967" y="3067915"/>
            <a:ext cx="886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101</a:t>
            </a:r>
          </a:p>
        </p:txBody>
      </p:sp>
      <p:sp>
        <p:nvSpPr>
          <p:cNvPr id="580650" name="Text Box 42"/>
          <p:cNvSpPr txBox="1">
            <a:spLocks noChangeArrowheads="1"/>
          </p:cNvSpPr>
          <p:nvPr/>
        </p:nvSpPr>
        <p:spPr bwMode="auto">
          <a:xfrm>
            <a:off x="1151490" y="1828175"/>
            <a:ext cx="4187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580651" name="Text Box 43"/>
          <p:cNvSpPr txBox="1">
            <a:spLocks noChangeArrowheads="1"/>
          </p:cNvSpPr>
          <p:nvPr/>
        </p:nvSpPr>
        <p:spPr bwMode="auto">
          <a:xfrm>
            <a:off x="1329973" y="3765991"/>
            <a:ext cx="4187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580652" name="Text Box 44"/>
          <p:cNvSpPr txBox="1">
            <a:spLocks noChangeArrowheads="1"/>
          </p:cNvSpPr>
          <p:nvPr/>
        </p:nvSpPr>
        <p:spPr bwMode="auto">
          <a:xfrm>
            <a:off x="2783829" y="1717232"/>
            <a:ext cx="13548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16005</a:t>
            </a:r>
          </a:p>
        </p:txBody>
      </p:sp>
      <p:sp>
        <p:nvSpPr>
          <p:cNvPr id="580653" name="Text Box 45"/>
          <p:cNvSpPr txBox="1">
            <a:spLocks noChangeArrowheads="1"/>
          </p:cNvSpPr>
          <p:nvPr/>
        </p:nvSpPr>
        <p:spPr bwMode="auto">
          <a:xfrm>
            <a:off x="4715487" y="1688528"/>
            <a:ext cx="13548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17300</a:t>
            </a:r>
          </a:p>
        </p:txBody>
      </p:sp>
      <p:sp>
        <p:nvSpPr>
          <p:cNvPr id="580654" name="Text Box 46"/>
          <p:cNvSpPr txBox="1">
            <a:spLocks noChangeArrowheads="1"/>
          </p:cNvSpPr>
          <p:nvPr/>
        </p:nvSpPr>
        <p:spPr bwMode="auto">
          <a:xfrm>
            <a:off x="8190193" y="1719534"/>
            <a:ext cx="6527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91</a:t>
            </a:r>
          </a:p>
        </p:txBody>
      </p:sp>
      <p:sp>
        <p:nvSpPr>
          <p:cNvPr id="2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06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80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806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93827E-6 L 0.61198 0.0827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90" y="413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60138 0.27222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5806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69" y="1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806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580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806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80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806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32135 0.21235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580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9" y="1061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58025E-6 L 0.49861 0.071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31" y="35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806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022E-16 L 0.35399 -0.06265 " pathEditMode="relative" rAng="0" ptsTypes="AA">
                                      <p:cBhvr>
                                        <p:cTn id="47" dur="500" fill="hold"/>
                                        <p:tgtEl>
                                          <p:spTgt spid="580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91" y="-3148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40209 -0.2345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4" y="-117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806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82716E-6 L 0.1151 0.59723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580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47" y="29846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L 0.04305 0.5938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3" y="296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5806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5806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5806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80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806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0.68195 0.26852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5806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97" y="13426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5185E-6 L 0.62188 0.0355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94" y="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49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5806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0.02685 L 0.54566 0.33395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580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92" y="18025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08642E-6 L 0.7073 0.27439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65" y="1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5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806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5806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5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806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580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52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5806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5806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53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806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8025E-6 L -0.06562 0.48982 " pathEditMode="relative" rAng="0" ptsTypes="AA">
                                      <p:cBhvr>
                                        <p:cTn id="122" dur="500" fill="hold"/>
                                        <p:tgtEl>
                                          <p:spTgt spid="580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2447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71605E-6 L -0.05503 0.45834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229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0654"/>
                  </p:tgtEl>
                </p:cond>
              </p:nextCondLst>
            </p:seq>
          </p:childTnLst>
        </p:cTn>
      </p:par>
    </p:tnLst>
    <p:bldLst>
      <p:bldP spid="580640" grpId="0"/>
      <p:bldP spid="580641" grpId="0"/>
      <p:bldP spid="580641" grpId="1"/>
      <p:bldP spid="580642" grpId="0"/>
      <p:bldP spid="580643" grpId="0"/>
      <p:bldP spid="580644" grpId="0"/>
      <p:bldP spid="580644" grpId="1"/>
      <p:bldP spid="580645" grpId="0"/>
      <p:bldP spid="580645" grpId="1"/>
      <p:bldP spid="580646" grpId="0"/>
      <p:bldP spid="580646" grpId="1"/>
      <p:bldP spid="580647" grpId="0"/>
      <p:bldP spid="580648" grpId="0"/>
      <p:bldP spid="580649" grpId="0"/>
      <p:bldP spid="580649" grpId="1"/>
      <p:bldP spid="580650" grpId="0"/>
      <p:bldP spid="580650" grpId="1"/>
      <p:bldP spid="580651" grpId="0"/>
      <p:bldP spid="580652" grpId="0"/>
      <p:bldP spid="580653" grpId="0"/>
      <p:bldP spid="580654" grpId="0"/>
      <p:bldP spid="58065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48594" name="Text 1"/>
          <p:cNvSpPr txBox="1"/>
          <p:nvPr/>
        </p:nvSpPr>
        <p:spPr>
          <a:xfrm>
            <a:off x="522849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4"/>
          <a:srcRect l="25523" t="14490" r="27556" b="14128"/>
          <a:stretch>
            <a:fillRect/>
          </a:stretch>
        </p:blipFill>
        <p:spPr bwMode="auto">
          <a:xfrm>
            <a:off x="6407394" y="105800"/>
            <a:ext cx="2513582" cy="2150999"/>
          </a:xfrm>
          <a:prstGeom prst="roundRect">
            <a:avLst/>
          </a:prstGeom>
          <a:noFill/>
        </p:spPr>
      </p:pic>
      <p:sp>
        <p:nvSpPr>
          <p:cNvPr id="5" name="Text 1"/>
          <p:cNvSpPr txBox="1"/>
          <p:nvPr/>
        </p:nvSpPr>
        <p:spPr>
          <a:xfrm>
            <a:off x="184595" y="227300"/>
            <a:ext cx="8001075" cy="954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Если утверждение верное,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то хлопни в ладоши!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Если утверждение ложное,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sz="2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то топни ногами!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sz="2400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sz="2400" dirty="0"/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5"/>
          <a:srcRect l="8821" r="7380"/>
          <a:stretch>
            <a:fillRect/>
          </a:stretch>
        </p:blipFill>
        <p:spPr bwMode="auto">
          <a:xfrm>
            <a:off x="4415884" y="227300"/>
            <a:ext cx="748218" cy="812517"/>
          </a:xfrm>
          <a:prstGeom prst="roundRect">
            <a:avLst/>
          </a:prstGeom>
          <a:noFill/>
        </p:spPr>
      </p:pic>
      <p:pic>
        <p:nvPicPr>
          <p:cNvPr id="2054" name="Picture 6" descr="https://avatars.mds.yandex.net/i?id=6ad975ce91950ae53baa7af027203e56efca0bb9-4119571-images-thumbs&amp;n=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5884" y="1337624"/>
            <a:ext cx="781630" cy="781630"/>
          </a:xfrm>
          <a:prstGeom prst="round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303605" y="2564780"/>
            <a:ext cx="5654756" cy="6469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6 – делитель числа 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03605" y="2564780"/>
            <a:ext cx="5654756" cy="6469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7 – делитель числа 15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03605" y="2564780"/>
            <a:ext cx="5654756" cy="6469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Число 9 имеет 5 делителей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03605" y="2564780"/>
            <a:ext cx="5654756" cy="6469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Число 2 имеет два делителя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03605" y="2564780"/>
            <a:ext cx="5654756" cy="119181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1 – самый маленький делитель любого числа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03605" y="2564780"/>
            <a:ext cx="5654756" cy="64698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25 делитель числа 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03605" y="2564780"/>
            <a:ext cx="5654756" cy="119181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Само число является наибольшим из делителей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2" animBg="1"/>
      <p:bldP spid="9" grpId="3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F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389372" y="4178808"/>
            <a:ext cx="38298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https://learningapps.org/view1206627</a:t>
            </a:r>
            <a:endParaRPr lang="ru-RU" dirty="0"/>
          </a:p>
          <a:p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38474" y="164592"/>
            <a:ext cx="3650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 компьютере</a:t>
            </a: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0952" y="298704"/>
            <a:ext cx="3532632" cy="3532632"/>
          </a:xfrm>
          <a:prstGeom prst="round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499</Words>
  <Application>Microsoft Office PowerPoint</Application>
  <PresentationFormat>Экран (16:9)</PresentationFormat>
  <Paragraphs>200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cp:lastModifiedBy>User</cp:lastModifiedBy>
  <cp:revision>43</cp:revision>
  <dcterms:created xsi:type="dcterms:W3CDTF">2025-11-17T00:26:31Z</dcterms:created>
  <dcterms:modified xsi:type="dcterms:W3CDTF">2026-04-12T13:46:52Z</dcterms:modified>
</cp:coreProperties>
</file>