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8" r:id="rId1"/>
  </p:sldMasterIdLst>
  <p:notesMasterIdLst>
    <p:notesMasterId r:id="rId14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3" r:id="rId11"/>
    <p:sldId id="268" r:id="rId12"/>
    <p:sldId id="265" r:id="rId13"/>
  </p:sldIdLst>
  <p:sldSz cx="14630400" cy="8229600"/>
  <p:notesSz cx="8229600" cy="14630400"/>
  <p:embeddedFontLst>
    <p:embeddedFont>
      <p:font typeface="Open Sans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Merriweather Bold" panose="020B0604020202020204" charset="-52"/>
      <p:bold r:id="rId24"/>
    </p:embeddedFont>
    <p:embeddedFont>
      <p:font typeface="Wingdings 3" panose="05040102010807070707" pitchFamily="18" charset="2"/>
      <p:regular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8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3823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42553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48807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87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526826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7928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6914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2712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8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99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48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1804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937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301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008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117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65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10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222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5247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6117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18732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99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18223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8653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665" y="-943"/>
            <a:ext cx="2828009" cy="822484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2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4" r:id="rId25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745673"/>
            <a:ext cx="5783655" cy="4141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Лапа дружбы: как шестиклассники и родители помогают бездомным собакам Пыть-Яха</a:t>
            </a:r>
            <a:endParaRPr lang="en-US" sz="44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445" y="997527"/>
            <a:ext cx="7917873" cy="6099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735330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Призыв к другим: присоединяйтесь к акции «Лапа дружбы»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201829"/>
            <a:ext cx="907256" cy="2032754"/>
          </a:xfrm>
          <a:prstGeom prst="roundRect">
            <a:avLst>
              <a:gd name="adj" fmla="val 36002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 2"/>
          <p:cNvSpPr/>
          <p:nvPr/>
        </p:nvSpPr>
        <p:spPr>
          <a:xfrm>
            <a:off x="7414260" y="3428643"/>
            <a:ext cx="40118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Вместе мы можем больше!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414260" y="3919061"/>
            <a:ext cx="64223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Мы сердечно приглашаем всех детей и взрослых из нашей школы №4 стать частью нашей команды и присоединиться к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акции «Лапа дружбы»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6280190" y="5461397"/>
            <a:ext cx="907256" cy="2032754"/>
          </a:xfrm>
          <a:prstGeom prst="roundRect">
            <a:avLst>
              <a:gd name="adj" fmla="val 36002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5"/>
          <p:cNvSpPr/>
          <p:nvPr/>
        </p:nvSpPr>
        <p:spPr>
          <a:xfrm>
            <a:off x="7414260" y="56882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Подарим надежду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14260" y="6178629"/>
            <a:ext cx="64223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Каждый из нас может внести свой вклад, чтобы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сделать жизнь собак лучше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и подарить им шанс на обретение теплого и любящего дома.</a:t>
            </a:r>
            <a:endParaRPr lang="en-US" sz="175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1" y="419427"/>
            <a:ext cx="5451009" cy="759755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млекопитающее, домашнее животное, соба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C1F0324D-5D02-2FD4-04D5-BACBD1A97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18" y="351708"/>
            <a:ext cx="5748958" cy="7665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F0594C-9369-3C34-3DC1-2DCCA75900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635" t="22098" r="40660" b="6242"/>
          <a:stretch>
            <a:fillRect/>
          </a:stretch>
        </p:blipFill>
        <p:spPr>
          <a:xfrm>
            <a:off x="1006867" y="448116"/>
            <a:ext cx="5404207" cy="7333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5C4D184-C6CC-C444-5304-7F5E599AD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01" t="9238" r="35393" b="10112"/>
          <a:stretch>
            <a:fillRect/>
          </a:stretch>
        </p:blipFill>
        <p:spPr>
          <a:xfrm>
            <a:off x="7315200" y="908073"/>
            <a:ext cx="6657654" cy="6637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84575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8601"/>
            <a:ext cx="7574875" cy="1028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Вместе мы — сила добра!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379339" y="3906441"/>
            <a:ext cx="31996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Маленький поступок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785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Даже самый скромный вклад может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изменить судьбу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бездомных собак.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9937790" y="2770823"/>
            <a:ext cx="32783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Надежда для каждого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261241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Вместе мы дарим им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надежду и веру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 человеческую доброту.</a:t>
            </a:r>
            <a:endParaRPr lang="en-US" sz="1750" dirty="0"/>
          </a:p>
        </p:txBody>
      </p:sp>
      <p:sp>
        <p:nvSpPr>
          <p:cNvPr id="11" name="Text 5"/>
          <p:cNvSpPr/>
          <p:nvPr/>
        </p:nvSpPr>
        <p:spPr>
          <a:xfrm>
            <a:off x="9937790" y="5041940"/>
            <a:ext cx="33004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Станьте частью семьи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532358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Присоединяйтесь к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«Лапе дружбы»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и станьте частью большой семьи волонтеров!</a:t>
            </a:r>
            <a:endParaRPr lang="en-US" sz="1750" dirty="0"/>
          </a:p>
        </p:txBody>
      </p:sp>
      <p:pic>
        <p:nvPicPr>
          <p:cNvPr id="15" name="видео на конец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7245" y="1257300"/>
            <a:ext cx="4769427" cy="6492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7C22C31-2812-4F02-FF45-C194F0BC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51" y="123929"/>
            <a:ext cx="3227535" cy="3443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16B1B15-7D7B-D05C-5510-66280A4FE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324" y="109520"/>
            <a:ext cx="3318668" cy="3482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D1AF882-48B6-9F7F-6ED6-769EEF2AA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409" y="99288"/>
            <a:ext cx="3116173" cy="3493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7351D68-59B5-C7E2-07F2-0D6E3123F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010" y="4114800"/>
            <a:ext cx="8144962" cy="3724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A885A52-1740-9EFF-E97D-54C9FBF81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0420" y="1776275"/>
            <a:ext cx="3622876" cy="5271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0120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17909" y="529937"/>
            <a:ext cx="11518702" cy="893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Наш приют — дом для более 100 собак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423555"/>
            <a:ext cx="6244709" cy="1787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 Пыть-Яхе муниципальный временный приют является убежищем для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более чем сотни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бездомных собак разных возрастов и пород. Эти пушистые друзья, каждый со своей историей, ищут любви и заботы.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345874"/>
            <a:ext cx="6244709" cy="3028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Здесь животные получают регулярное питание, необходимое лечение и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внимательный уход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но их потребности огромны. Для поддержания достойных условий содержания им постоянно нужна помощь неравнодушных людей.</a:t>
            </a:r>
            <a:endParaRPr lang="en-US" sz="175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845" y="2424701"/>
            <a:ext cx="7200769" cy="55866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585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Кто мы — шестиклассники и наши родители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97198"/>
            <a:ext cx="4196358" cy="3846433"/>
          </a:xfrm>
          <a:prstGeom prst="roundRect">
            <a:avLst>
              <a:gd name="adj" fmla="val 3804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4" name="Shape 2"/>
          <p:cNvSpPr/>
          <p:nvPr/>
        </p:nvSpPr>
        <p:spPr>
          <a:xfrm>
            <a:off x="793790" y="3266718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Shape 3"/>
          <p:cNvSpPr/>
          <p:nvPr/>
        </p:nvSpPr>
        <p:spPr>
          <a:xfrm>
            <a:off x="2551688" y="295703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1051084" y="3864173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Объединенные общей целью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51084" y="4708922"/>
            <a:ext cx="368177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Мы — активная команда шестиклассников и их родителей, которые решили объединить усилия для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очень важного дела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– помощи бездомным животным.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3297198"/>
            <a:ext cx="4196358" cy="3846433"/>
          </a:xfrm>
          <a:prstGeom prst="roundRect">
            <a:avLst>
              <a:gd name="adj" fmla="val 3804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Shape 7"/>
          <p:cNvSpPr/>
          <p:nvPr/>
        </p:nvSpPr>
        <p:spPr>
          <a:xfrm>
            <a:off x="5216962" y="3266718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Shape 8"/>
          <p:cNvSpPr/>
          <p:nvPr/>
        </p:nvSpPr>
        <p:spPr>
          <a:xfrm>
            <a:off x="6974860" y="295703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Text 9"/>
          <p:cNvSpPr/>
          <p:nvPr/>
        </p:nvSpPr>
        <p:spPr>
          <a:xfrm>
            <a:off x="5474256" y="3864173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Уроки доброты и ответственности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5474256" y="4708922"/>
            <a:ext cx="368177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Вместе мы не только помогаем приюту, но и учимся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ответственности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состраданию и настоящей дружбе, которая распространяется и на животных.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9640133" y="3297198"/>
            <a:ext cx="4196358" cy="3846433"/>
          </a:xfrm>
          <a:prstGeom prst="roundRect">
            <a:avLst>
              <a:gd name="adj" fmla="val 3804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6" name="Shape 12"/>
          <p:cNvSpPr/>
          <p:nvPr/>
        </p:nvSpPr>
        <p:spPr>
          <a:xfrm>
            <a:off x="9640133" y="3266718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Shape 13"/>
          <p:cNvSpPr/>
          <p:nvPr/>
        </p:nvSpPr>
        <p:spPr>
          <a:xfrm>
            <a:off x="11398032" y="295703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9" name="Text 14"/>
          <p:cNvSpPr/>
          <p:nvPr/>
        </p:nvSpPr>
        <p:spPr>
          <a:xfrm>
            <a:off x="9897427" y="3864173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Создавая светлое будущее</a:t>
            </a:r>
            <a:endParaRPr lang="en-US" sz="2200" dirty="0"/>
          </a:p>
        </p:txBody>
      </p:sp>
      <p:sp>
        <p:nvSpPr>
          <p:cNvPr id="20" name="Text 15"/>
          <p:cNvSpPr/>
          <p:nvPr/>
        </p:nvSpPr>
        <p:spPr>
          <a:xfrm>
            <a:off x="9897427" y="4708922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Наши совместные усилия направлены на то, чтобы подарить этим собакам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лучшую жизнь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и шанс на обретение настоящего дома.</a:t>
            </a:r>
            <a:endParaRPr lang="en-US" sz="175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FFFCC8D-BF81-2B25-6ED5-1A6C10C5D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5" y="3698320"/>
            <a:ext cx="3908584" cy="3270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CEEAF3-A382-5417-16E0-0E515C0DEA87}"/>
              </a:ext>
            </a:extLst>
          </p:cNvPr>
          <p:cNvSpPr txBox="1"/>
          <p:nvPr/>
        </p:nvSpPr>
        <p:spPr>
          <a:xfrm>
            <a:off x="793791" y="7253258"/>
            <a:ext cx="419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«Сборщики» </a:t>
            </a:r>
            <a:r>
              <a:rPr lang="ru-RU" dirty="0">
                <a:solidFill>
                  <a:srgbClr val="002060"/>
                </a:solidFill>
              </a:rPr>
              <a:t>организовали сбор корма и лекарств в школе.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FB6BFFA-8A05-D789-37A3-710C5ACC9CF0}"/>
              </a:ext>
            </a:extLst>
          </p:cNvPr>
          <p:cNvSpPr txBox="1"/>
          <p:nvPr/>
        </p:nvSpPr>
        <p:spPr>
          <a:xfrm>
            <a:off x="5182607" y="7279720"/>
            <a:ext cx="41963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«Творцы» </a:t>
            </a:r>
            <a:r>
              <a:rPr lang="ru-RU" dirty="0">
                <a:solidFill>
                  <a:srgbClr val="002060"/>
                </a:solidFill>
              </a:rPr>
              <a:t>создали яркие листовки и плакаты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2F4ABC6-E8A8-8363-81AD-36F777D97219}"/>
              </a:ext>
            </a:extLst>
          </p:cNvPr>
          <p:cNvSpPr txBox="1"/>
          <p:nvPr/>
        </p:nvSpPr>
        <p:spPr>
          <a:xfrm>
            <a:off x="9640253" y="7268647"/>
            <a:ext cx="41963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«Промоутеры» </a:t>
            </a:r>
            <a:r>
              <a:rPr lang="ru-RU" dirty="0">
                <a:solidFill>
                  <a:srgbClr val="002060"/>
                </a:solidFill>
              </a:rPr>
              <a:t>привлекали как можно больше </a:t>
            </a:r>
            <a:r>
              <a:rPr lang="ru-RU" dirty="0" err="1">
                <a:solidFill>
                  <a:srgbClr val="002060"/>
                </a:solidFill>
              </a:rPr>
              <a:t>поддерки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2F91D27-5F19-60A6-641E-5AEF8557A2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10" r="3806"/>
          <a:stretch>
            <a:fillRect/>
          </a:stretch>
        </p:blipFill>
        <p:spPr>
          <a:xfrm>
            <a:off x="5335198" y="3637478"/>
            <a:ext cx="4078122" cy="3354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C5D6F05-59E4-425F-C7EB-95269D7D75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31" t="25715" r="15629" b="-5658"/>
          <a:stretch>
            <a:fillRect/>
          </a:stretch>
        </p:blipFill>
        <p:spPr>
          <a:xfrm>
            <a:off x="9684260" y="3637478"/>
            <a:ext cx="4121280" cy="3339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883" y="228600"/>
            <a:ext cx="7275682" cy="1058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Как мы помогали: </a:t>
            </a:r>
            <a:endParaRPr lang="ru-RU" sz="4300" b="1" dirty="0">
              <a:solidFill>
                <a:srgbClr val="403C4E"/>
              </a:solidFill>
              <a:latin typeface="Merriweather Bold" pitchFamily="34" charset="0"/>
              <a:ea typeface="Merriweather Bold" pitchFamily="34" charset="-122"/>
              <a:cs typeface="Merriweather Bold" pitchFamily="34" charset="-120"/>
            </a:endParaRPr>
          </a:p>
          <a:p>
            <a:pPr marL="0" indent="0" algn="l">
              <a:lnSpc>
                <a:spcPts val="5350"/>
              </a:lnSpc>
              <a:buNone/>
            </a:pPr>
            <a:r>
              <a:rPr lang="en-US" sz="4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уборка</a:t>
            </a: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и уход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766882" y="5906929"/>
            <a:ext cx="2822734" cy="660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Чистота и комфорт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766882" y="6419762"/>
            <a:ext cx="6411397" cy="1362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Мы активно участвовали в уборке вольеров, тщательно убирая мусор и заменяя старые подстилки на </a:t>
            </a:r>
            <a:r>
              <a:rPr lang="en-US" sz="170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свежее сено и солому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чтобы создать уютные и чистые условия для собак.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7452122" y="5906929"/>
            <a:ext cx="3939778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Командная работа и забота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7452122" y="6380678"/>
            <a:ext cx="6411397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Работая вместе, мы учились </a:t>
            </a:r>
            <a:r>
              <a:rPr lang="en-US" sz="170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терпению и внимательности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к нуждам каждого питомца, понимая, насколько важен для них чистый и безопасный дом.</a:t>
            </a:r>
            <a:endParaRPr lang="en-US" sz="17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5" y="1619694"/>
            <a:ext cx="6713394" cy="42481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122" y="400050"/>
            <a:ext cx="67818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7520821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Привезли корм и лекарства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7574280" y="1706047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Благодаря общим усилиям, мы собрали и доставили в приют </a:t>
            </a:r>
            <a:r>
              <a:rPr lang="en-US" sz="160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более 20 кг качественного корма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а также необходимые ведра и медикаменты.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74280" y="2881313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Наши родители сыграли ключевую роль, организовав </a:t>
            </a:r>
            <a:r>
              <a:rPr lang="en-US" sz="160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сбор средств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и закупку жизненно важных лекарств для больных и ослабленных питомцев приюта.</a:t>
            </a:r>
            <a:endParaRPr lang="en-US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0" y="1706047"/>
            <a:ext cx="4705350" cy="6172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472" y="4002159"/>
            <a:ext cx="4214910" cy="40781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82" y="4056579"/>
            <a:ext cx="3844636" cy="39693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1" y="457200"/>
            <a:ext cx="6646100" cy="2729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Встречи с собаками — самые трогательные моменты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640574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" name="Shape 2"/>
          <p:cNvSpPr/>
          <p:nvPr/>
        </p:nvSpPr>
        <p:spPr>
          <a:xfrm>
            <a:off x="763310" y="3640574"/>
            <a:ext cx="121920" cy="2819519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1142524" y="3897868"/>
            <a:ext cx="32168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Общение и внимание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4388287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Дети с радостью проводили время с собаками: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гуляли с ними, играли в мяч и дарили им то внимание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которого им так не хватает.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640574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8" name="Shape 6"/>
          <p:cNvSpPr/>
          <p:nvPr/>
        </p:nvSpPr>
        <p:spPr>
          <a:xfrm>
            <a:off x="5186482" y="3640574"/>
            <a:ext cx="121920" cy="2819519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Text 7"/>
          <p:cNvSpPr/>
          <p:nvPr/>
        </p:nvSpPr>
        <p:spPr>
          <a:xfrm>
            <a:off x="5565696" y="38978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Уроки эмпатии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4388287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Многие впервые осознали, что настоящая помощь — это не только материальные блага, но и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безграничная любовь, тепло и искреннее общение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640574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Shape 10"/>
          <p:cNvSpPr/>
          <p:nvPr/>
        </p:nvSpPr>
        <p:spPr>
          <a:xfrm>
            <a:off x="9609653" y="3640574"/>
            <a:ext cx="121920" cy="2819519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Text 11"/>
          <p:cNvSpPr/>
          <p:nvPr/>
        </p:nvSpPr>
        <p:spPr>
          <a:xfrm>
            <a:off x="9988868" y="3897868"/>
            <a:ext cx="34738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Незабываемые эмоции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4388287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Эти моменты подарили как детям, так и собакам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огромную радость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и укрепили их связь, показав, что доброта способна творить чудеса.</a:t>
            </a:r>
            <a:endParaRPr lang="en-US" sz="175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50" y="-60603"/>
            <a:ext cx="2958205" cy="3829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232073" y="1101328"/>
            <a:ext cx="6604538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Почему это важно: голос детей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3199209"/>
            <a:ext cx="721625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«Я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понял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, что собаки тоже чувствуют одиночество и нуждаются в друзьях»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620351" y="4248031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— </a:t>
            </a: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аня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12 лет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2859048"/>
            <a:ext cx="30480" cy="2007037"/>
          </a:xfrm>
          <a:prstGeom prst="rect">
            <a:avLst/>
          </a:prstGeom>
          <a:solidFill>
            <a:srgbClr val="FFAD9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6620351" y="5461397"/>
            <a:ext cx="721625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«Помогая животным, мы учимся быть добрее и ответственнее, и это делает нас лучше»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620351" y="6510218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— Далир, 12 лет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6280190" y="5121235"/>
            <a:ext cx="30480" cy="2007037"/>
          </a:xfrm>
          <a:prstGeom prst="rect">
            <a:avLst/>
          </a:prstGeom>
          <a:solidFill>
            <a:srgbClr val="FFAD94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43275"/>
            <a:ext cx="5299364" cy="488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89" y="49531"/>
            <a:ext cx="5295900" cy="394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60CA9FE-EEB9-8E8F-584E-EC34EB950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994" y="160802"/>
            <a:ext cx="3469238" cy="4625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C4076C-7939-8447-C23C-43BBF9ABAF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737"/>
          <a:stretch>
            <a:fillRect/>
          </a:stretch>
        </p:blipFill>
        <p:spPr>
          <a:xfrm>
            <a:off x="1925031" y="160802"/>
            <a:ext cx="3886539" cy="4625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8B457C-AD38-DAE6-D3CE-ACDEBE0A0C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587" t="18976" r="36236" b="15980"/>
          <a:stretch>
            <a:fillRect/>
          </a:stretch>
        </p:blipFill>
        <p:spPr>
          <a:xfrm>
            <a:off x="10632038" y="160802"/>
            <a:ext cx="3435943" cy="4625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xmlns="" id="{16D1EFC1-1C7B-0806-FCDD-6AD42C9F45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7F30B37-0DCF-3D6E-1DDF-2E3356DC8C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199" t="19102" r="36236" b="15730"/>
          <a:stretch>
            <a:fillRect/>
          </a:stretch>
        </p:blipFill>
        <p:spPr>
          <a:xfrm>
            <a:off x="274496" y="3883630"/>
            <a:ext cx="3032908" cy="4185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80E21C3-1724-18D1-0B7B-6A5BADC3D3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129" t="19101" r="36306" b="15606"/>
          <a:stretch>
            <a:fillRect/>
          </a:stretch>
        </p:blipFill>
        <p:spPr>
          <a:xfrm>
            <a:off x="7265027" y="3883630"/>
            <a:ext cx="3027108" cy="4185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xmlns="" id="{61EA0641-ADCE-83A9-CB77-C92F8A94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747" y="3883630"/>
            <a:ext cx="3111150" cy="4146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xmlns="" id="{133107C3-B4DF-312E-E24E-3C3041672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520" y="3830954"/>
            <a:ext cx="3209724" cy="4279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824215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95</TotalTime>
  <Words>564</Words>
  <Application>Microsoft Office PowerPoint</Application>
  <PresentationFormat>Произвольный</PresentationFormat>
  <Paragraphs>56</Paragraphs>
  <Slides>12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Open Sans</vt:lpstr>
      <vt:lpstr>Calibri</vt:lpstr>
      <vt:lpstr>Century Gothic</vt:lpstr>
      <vt:lpstr>Merriweather Bold</vt:lpstr>
      <vt:lpstr>Arial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Роиан Габелая</dc:creator>
  <cp:lastModifiedBy>Наталия Владимировна Поколенко</cp:lastModifiedBy>
  <cp:revision>11</cp:revision>
  <dcterms:created xsi:type="dcterms:W3CDTF">2025-12-14T15:01:32Z</dcterms:created>
  <dcterms:modified xsi:type="dcterms:W3CDTF">2025-12-19T10:38:46Z</dcterms:modified>
</cp:coreProperties>
</file>