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9" r:id="rId4"/>
    <p:sldId id="258" r:id="rId5"/>
    <p:sldId id="260" r:id="rId6"/>
    <p:sldId id="261" r:id="rId7"/>
    <p:sldId id="303" r:id="rId8"/>
    <p:sldId id="304" r:id="rId9"/>
    <p:sldId id="305" r:id="rId10"/>
    <p:sldId id="262" r:id="rId11"/>
    <p:sldId id="263" r:id="rId12"/>
    <p:sldId id="264" r:id="rId13"/>
    <p:sldId id="266" r:id="rId14"/>
    <p:sldId id="265" r:id="rId15"/>
    <p:sldId id="268" r:id="rId16"/>
    <p:sldId id="267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0" autoAdjust="0"/>
    <p:restoredTop sz="99852" autoAdjust="0"/>
  </p:normalViewPr>
  <p:slideViewPr>
    <p:cSldViewPr>
      <p:cViewPr varScale="1">
        <p:scale>
          <a:sx n="114" d="100"/>
          <a:sy n="114" d="100"/>
        </p:scale>
        <p:origin x="19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04B4-E7EF-4AB9-ACD9-0631131AD206}" type="datetimeFigureOut">
              <a:rPr lang="ru-RU" smtClean="0"/>
              <a:pPr/>
              <a:t>05.04.2026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B82FB-ABBA-4046-910D-BD50A2CD2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3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1F6D-FDB7-4261-AAA1-D368A4ACB023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CC4-CA10-4E8D-8C91-593994F873C5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275-72CC-45A3-9854-7E49A6894BE5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7802-1719-4A23-AA81-AAD2669A55C0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722A-B9A8-4311-B83D-0AE1D5D49FE7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C397-22E3-47C5-B4C9-3F7704C4DD80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1B3D-33FA-46F8-B2FC-8BBBAB2EEA04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D0C4-6AB2-419A-B372-3DB0A09A01E1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C81D-5454-4DDF-BC99-AE16D06D46CE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FAF5-B87A-48D7-A2E5-4976D120FE72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C31C-4B73-464D-A45E-BEB988E365AC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0918-668B-4A24-B33C-55123A636C96}" type="datetime1">
              <a:rPr lang="ru-RU" smtClean="0"/>
              <a:pPr/>
              <a:t>05.04.2026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4.jpe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6.png"/><Relationship Id="rId4" Type="http://schemas.openxmlformats.org/officeDocument/2006/relationships/image" Target="../media/image102.png"/><Relationship Id="rId9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ge.ru/" TargetMode="External"/><Relationship Id="rId7" Type="http://schemas.openxmlformats.org/officeDocument/2006/relationships/hyperlink" Target="http://4ege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ry.ru/~eek/" TargetMode="External"/><Relationship Id="rId5" Type="http://schemas.openxmlformats.org/officeDocument/2006/relationships/hyperlink" Target="http://www.alexlarin.narod.ru/ege.html" TargetMode="External"/><Relationship Id="rId4" Type="http://schemas.openxmlformats.org/officeDocument/2006/relationships/hyperlink" Target="http://egetrener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428604"/>
            <a:ext cx="5112568" cy="26642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</a:t>
            </a:r>
            <a:r>
              <a:rPr lang="ru-RU" dirty="0"/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подготовки</a:t>
            </a:r>
            <a:r>
              <a:rPr lang="ru-RU" dirty="0"/>
              <a:t>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учащихся</a:t>
            </a:r>
            <a:r>
              <a:rPr lang="ru-RU" dirty="0"/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ЕГЭ по 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848872" cy="12241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математики МБОУ-лицей </a:t>
            </a:r>
          </a:p>
          <a:p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Филипова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Е. К.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9" name="Picture 5" descr="C:\Users\Светлана\AppData\Local\Microsoft\Windows\Temporary Internet Files\Content.IE5\WICRZ42N\MP900402266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68352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3714752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Мастер-класс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85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05" y="2420888"/>
            <a:ext cx="9026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слабые знания некоторых учащихся за курс основной 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   школы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3140968"/>
            <a:ext cx="6733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низкий уровень вычислительных   навыков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3933056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завышенное    самомнение   или   заниженная 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  самооценка    учащихся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5013176"/>
            <a:ext cx="6661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отсутствие  мотивации  к  обучению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5589240"/>
            <a:ext cx="8101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безразличие  к  результатам   учебной  деятельности</a:t>
            </a:r>
          </a:p>
        </p:txBody>
      </p:sp>
      <p:pic>
        <p:nvPicPr>
          <p:cNvPr id="5124" name="Picture 4" descr="C:\Users\Светлана\AppData\Local\Microsoft\Windows\Temporary Internet Files\Content.IE5\DS3D7AA6\MC900370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1"/>
            <a:ext cx="1800200" cy="1152129"/>
          </a:xfrm>
          <a:prstGeom prst="rect">
            <a:avLst/>
          </a:prstGeom>
          <a:noFill/>
        </p:spPr>
      </p:pic>
      <p:pic>
        <p:nvPicPr>
          <p:cNvPr id="5126" name="Picture 6" descr="C:\Users\Светлана\AppData\Local\Microsoft\Windows\Temporary Internet Files\Content.IE5\8YQGLH98\MC9000886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96953"/>
            <a:ext cx="1872207" cy="864096"/>
          </a:xfrm>
          <a:prstGeom prst="rect">
            <a:avLst/>
          </a:prstGeom>
          <a:noFill/>
        </p:spPr>
      </p:pic>
      <p:pic>
        <p:nvPicPr>
          <p:cNvPr id="5128" name="Picture 8" descr="C:\Users\Светлана\AppData\Local\Microsoft\Windows\Temporary Internet Files\Content.IE5\YMOQBVU1\MC9000890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1728192" cy="1296143"/>
          </a:xfrm>
          <a:prstGeom prst="rect">
            <a:avLst/>
          </a:prstGeom>
          <a:noFill/>
        </p:spPr>
      </p:pic>
      <p:pic>
        <p:nvPicPr>
          <p:cNvPr id="5129" name="Picture 9" descr="C:\Users\Светлана\AppData\Local\Microsoft\Windows\Temporary Internet Files\Content.IE5\DS3D7AA6\MC900441902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638" y="1124744"/>
            <a:ext cx="1520825" cy="1224136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57232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по подготовке учащихся к ЕГЭ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000240"/>
            <a:ext cx="882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Восстанавливать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пробелы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в  знаниях  учащихся  за курс  основной  школы.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571744"/>
            <a:ext cx="5490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Готовить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учащихся  к  ЕГЭ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  каждом  уроке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3000372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Создать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учебный  материал  по  типу  ЕГЭ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тематические   тесты,  мини – тесты,  математические   диктанты,  зачеты, самостоятельные  и   контрольные  домашние  работы.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143380"/>
            <a:ext cx="7023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Использовать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готовые  печатные  и  электронные пособия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714884"/>
            <a:ext cx="5350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5.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Учить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школьников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«технике  сдачи  теста»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5286388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6.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Повышать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интерес  к  предмету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личную  ответственность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учащегося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  результаты   обучения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через  систему  дополнительных  занятий.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6143644"/>
            <a:ext cx="766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Психологически  настраивать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учащихся  на  атмосферу  экзамена.</a:t>
            </a:r>
          </a:p>
        </p:txBody>
      </p:sp>
      <p:pic>
        <p:nvPicPr>
          <p:cNvPr id="6150" name="Picture 6" descr="C:\Users\Светлана\AppData\Local\Microsoft\Windows\Temporary Internet Files\Content.IE5\WICRZ42N\MC900406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05063"/>
            <a:ext cx="1465362" cy="1296145"/>
          </a:xfrm>
          <a:prstGeom prst="rect">
            <a:avLst/>
          </a:prstGeom>
          <a:noFill/>
        </p:spPr>
      </p:pic>
      <p:pic>
        <p:nvPicPr>
          <p:cNvPr id="6151" name="Picture 7" descr="C:\Users\Светлана\AppData\Local\Microsoft\Windows\Temporary Internet Files\Content.IE5\WICRZ42N\MC900438249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1870075" cy="938287"/>
          </a:xfrm>
          <a:prstGeom prst="rect">
            <a:avLst/>
          </a:prstGeom>
          <a:noFill/>
        </p:spPr>
      </p:pic>
      <p:pic>
        <p:nvPicPr>
          <p:cNvPr id="6155" name="Picture 11" descr="C:\Users\Светлана\AppData\Local\Microsoft\Windows\Temporary Internet Files\Content.IE5\WICRZ42N\MC9004244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661248"/>
            <a:ext cx="1152128" cy="1008112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857232"/>
            <a:ext cx="88222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Каждый  учащийся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должен иметь: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071678"/>
            <a:ext cx="872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маршрутный   лист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по  решению  заданий  ЕГЭ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5651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«шпаргалку»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по  математике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3500438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«тематическую   тетрадь» 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(решение прототипов  всех  заданий  ЕГЭ)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4786322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«папку  тренировочных  вариантов  ЕГЭ» 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с  подробным  решением  некоторых  заданий «В» части  ЕГЭ  и  «С» части</a:t>
            </a:r>
          </a:p>
        </p:txBody>
      </p:sp>
      <p:pic>
        <p:nvPicPr>
          <p:cNvPr id="7170" name="Picture 2" descr="C:\Users\Светлана\AppData\Local\Microsoft\Windows\Temporary Internet Files\Content.IE5\YMOQBVU1\MC9004154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92896"/>
            <a:ext cx="2771800" cy="1728192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FF"/>
                </a:solidFill>
              </a:rPr>
              <a:t>Маршрутный лист учащегося 11 Б  класса Иванова             Сергея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9412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/>
              <a:t>   </a:t>
            </a:r>
          </a:p>
          <a:p>
            <a:pPr>
              <a:buNone/>
            </a:pPr>
            <a:r>
              <a:rPr lang="ru-RU" dirty="0"/>
              <a:t>                                                   </a:t>
            </a:r>
            <a:endParaRPr lang="ru-RU" i="1" dirty="0"/>
          </a:p>
          <a:p>
            <a:pPr>
              <a:buNone/>
            </a:pPr>
            <a:r>
              <a:rPr lang="ru-RU" dirty="0"/>
              <a:t>                                                      </a:t>
            </a:r>
            <a:r>
              <a:rPr lang="ru-RU" i="1" dirty="0"/>
              <a:t>                               </a:t>
            </a:r>
          </a:p>
          <a:p>
            <a:pPr>
              <a:buNone/>
            </a:pPr>
            <a:r>
              <a:rPr lang="ru-RU" dirty="0"/>
              <a:t>                        </a:t>
            </a:r>
            <a:endParaRPr lang="ru-RU" i="1" dirty="0"/>
          </a:p>
          <a:p>
            <a:pPr>
              <a:buNone/>
            </a:pPr>
            <a:r>
              <a:rPr lang="ru-RU" dirty="0"/>
              <a:t> </a:t>
            </a:r>
            <a:endParaRPr lang="ru-RU" i="1" dirty="0"/>
          </a:p>
          <a:p>
            <a:pPr>
              <a:buNone/>
            </a:pPr>
            <a:r>
              <a:rPr lang="ru-RU" dirty="0"/>
              <a:t>                                                                                           </a:t>
            </a:r>
            <a:endParaRPr lang="ru-RU" i="1" dirty="0"/>
          </a:p>
          <a:p>
            <a:pPr>
              <a:buNone/>
            </a:pPr>
            <a:r>
              <a:rPr lang="ru-RU" dirty="0"/>
              <a:t>                                                        </a:t>
            </a:r>
            <a:endParaRPr lang="ru-RU" i="1" dirty="0"/>
          </a:p>
          <a:p>
            <a:pPr>
              <a:buNone/>
            </a:pPr>
            <a:r>
              <a:rPr lang="ru-RU" dirty="0"/>
              <a:t>        </a:t>
            </a:r>
            <a:endParaRPr lang="ru-RU" i="1" dirty="0"/>
          </a:p>
          <a:p>
            <a:pPr>
              <a:buNone/>
            </a:pPr>
            <a:r>
              <a:rPr lang="ru-RU" dirty="0"/>
              <a:t>                                                                                          </a:t>
            </a:r>
            <a:endParaRPr lang="ru-RU" i="1" dirty="0"/>
          </a:p>
          <a:p>
            <a:pPr>
              <a:buNone/>
            </a:pPr>
            <a:r>
              <a:rPr lang="ru-RU" i="1" dirty="0"/>
              <a:t>                                                        </a:t>
            </a:r>
          </a:p>
          <a:p>
            <a:pPr>
              <a:buNone/>
            </a:pPr>
            <a:r>
              <a:rPr lang="ru-RU" dirty="0"/>
              <a:t>              </a:t>
            </a:r>
            <a:endParaRPr lang="ru-RU" i="1" dirty="0"/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>
          <a:xfrm>
            <a:off x="6624638" y="6492875"/>
            <a:ext cx="2133600" cy="365125"/>
          </a:xfrm>
        </p:spPr>
        <p:txBody>
          <a:bodyPr/>
          <a:lstStyle/>
          <a:p>
            <a:r>
              <a:rPr lang="ru-RU" dirty="0"/>
              <a:t>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9217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</a:t>
            </a:r>
          </a:p>
        </p:txBody>
      </p:sp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348880"/>
            <a:ext cx="1872208" cy="5040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517232"/>
            <a:ext cx="2232248" cy="93610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0747" name="AutoShape 27"/>
          <p:cNvSpPr>
            <a:spLocks noChangeShapeType="1"/>
          </p:cNvSpPr>
          <p:nvPr/>
        </p:nvSpPr>
        <p:spPr bwMode="auto">
          <a:xfrm flipH="1">
            <a:off x="1259632" y="3573016"/>
            <a:ext cx="360040" cy="1440160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5" name="AutoShape 25"/>
          <p:cNvSpPr>
            <a:spLocks noChangeShapeType="1"/>
          </p:cNvSpPr>
          <p:nvPr/>
        </p:nvSpPr>
        <p:spPr bwMode="auto">
          <a:xfrm flipH="1">
            <a:off x="7596336" y="2420888"/>
            <a:ext cx="648072" cy="576064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6" name="AutoShape 26"/>
          <p:cNvSpPr>
            <a:spLocks noChangeShapeType="1"/>
          </p:cNvSpPr>
          <p:nvPr/>
        </p:nvSpPr>
        <p:spPr bwMode="auto">
          <a:xfrm flipH="1">
            <a:off x="5220072" y="3140968"/>
            <a:ext cx="1371571" cy="1076700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/>
          <p:cNvSpPr>
            <a:spLocks noChangeShapeType="1"/>
          </p:cNvSpPr>
          <p:nvPr/>
        </p:nvSpPr>
        <p:spPr bwMode="auto">
          <a:xfrm>
            <a:off x="1547664" y="1916832"/>
            <a:ext cx="1224136" cy="576063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7" name="AutoShape 17"/>
          <p:cNvSpPr>
            <a:spLocks noChangeShapeType="1"/>
          </p:cNvSpPr>
          <p:nvPr/>
        </p:nvSpPr>
        <p:spPr bwMode="auto">
          <a:xfrm flipH="1" flipV="1">
            <a:off x="2051147" y="3348358"/>
            <a:ext cx="2377976" cy="717232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/>
          <p:cNvSpPr>
            <a:spLocks noChangeShapeType="1"/>
          </p:cNvSpPr>
          <p:nvPr/>
        </p:nvSpPr>
        <p:spPr bwMode="auto">
          <a:xfrm flipV="1">
            <a:off x="4166241" y="4581129"/>
            <a:ext cx="1413871" cy="72008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/>
          <p:cNvSpPr>
            <a:spLocks noChangeShapeType="1"/>
          </p:cNvSpPr>
          <p:nvPr/>
        </p:nvSpPr>
        <p:spPr bwMode="auto">
          <a:xfrm flipH="1" flipV="1">
            <a:off x="7236295" y="5949279"/>
            <a:ext cx="720651" cy="512687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9" name="AutoShape 9"/>
          <p:cNvSpPr>
            <a:spLocks noChangeShapeType="1"/>
          </p:cNvSpPr>
          <p:nvPr/>
        </p:nvSpPr>
        <p:spPr bwMode="auto">
          <a:xfrm flipV="1">
            <a:off x="3635896" y="2204864"/>
            <a:ext cx="1152128" cy="288033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/>
          <p:cNvSpPr>
            <a:spLocks noChangeShapeType="1"/>
          </p:cNvSpPr>
          <p:nvPr/>
        </p:nvSpPr>
        <p:spPr bwMode="auto">
          <a:xfrm flipV="1">
            <a:off x="1115616" y="4869160"/>
            <a:ext cx="2016224" cy="504055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-900113" y="4778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-900113" y="12017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-900113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10990" y="1698650"/>
            <a:ext cx="5766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-900113" y="23733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-900113" y="30114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-900113" y="36496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-900113" y="43735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-900113" y="46497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-900113" y="4762600"/>
            <a:ext cx="319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-900113" y="57356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-900113" y="68595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-900113" y="685958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-900113" y="75930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-900113" y="78692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-900113" y="92313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-900113" y="98980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-900113" y="114030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87054" y="3132337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В7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771230" y="2348880"/>
            <a:ext cx="72065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429124" y="3861048"/>
            <a:ext cx="648072" cy="64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859462" y="1980209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В3</a:t>
            </a:r>
          </a:p>
        </p:txBody>
      </p:sp>
      <p:sp>
        <p:nvSpPr>
          <p:cNvPr id="57" name="Прямоугольник 56"/>
          <p:cNvSpPr/>
          <p:nvPr/>
        </p:nvSpPr>
        <p:spPr>
          <a:xfrm flipH="1">
            <a:off x="7524327" y="1772816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В4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60232" y="2628281"/>
            <a:ext cx="864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94966" y="4860529"/>
            <a:ext cx="720080" cy="58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В10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275286" y="4284465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В8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579542" y="4212457"/>
            <a:ext cx="6480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В9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79542" y="5941789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56376" y="6165304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В12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667774" y="4356473"/>
            <a:ext cx="914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В11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731670" y="5292577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В14</a:t>
            </a:r>
          </a:p>
        </p:txBody>
      </p:sp>
      <p:cxnSp>
        <p:nvCxnSpPr>
          <p:cNvPr id="73" name="Прямая со стрелкой 72"/>
          <p:cNvCxnSpPr>
            <a:endCxn id="57" idx="3"/>
          </p:cNvCxnSpPr>
          <p:nvPr/>
        </p:nvCxnSpPr>
        <p:spPr>
          <a:xfrm flipV="1">
            <a:off x="5436096" y="2060848"/>
            <a:ext cx="2088231" cy="2880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8172400" y="5157192"/>
            <a:ext cx="570" cy="9994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6300192" y="4581128"/>
            <a:ext cx="1368152" cy="3600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9" name="Picture 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01208"/>
            <a:ext cx="3456384" cy="936104"/>
          </a:xfrm>
          <a:prstGeom prst="rect">
            <a:avLst/>
          </a:prstGeom>
          <a:noFill/>
        </p:spPr>
      </p:pic>
      <p:cxnSp>
        <p:nvCxnSpPr>
          <p:cNvPr id="91" name="Прямая со стрелкой 90"/>
          <p:cNvCxnSpPr/>
          <p:nvPr/>
        </p:nvCxnSpPr>
        <p:spPr>
          <a:xfrm flipH="1">
            <a:off x="6516216" y="6021288"/>
            <a:ext cx="648072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987824" y="5229200"/>
            <a:ext cx="0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2987824" y="6237312"/>
            <a:ext cx="2591718" cy="8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987824" y="5229200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6516216" y="5229200"/>
            <a:ext cx="0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6300192" y="6237312"/>
            <a:ext cx="216594" cy="86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1" name="Picture 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284984"/>
            <a:ext cx="2160240" cy="936104"/>
          </a:xfrm>
          <a:prstGeom prst="rect">
            <a:avLst/>
          </a:prstGeom>
          <a:noFill/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6516216" y="3284984"/>
            <a:ext cx="2160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6516216" y="3284984"/>
            <a:ext cx="0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516216" y="4149080"/>
            <a:ext cx="2160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676456" y="3284984"/>
            <a:ext cx="0" cy="86409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3" name="Picture 5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861048"/>
            <a:ext cx="2520850" cy="780145"/>
          </a:xfrm>
          <a:prstGeom prst="rect">
            <a:avLst/>
          </a:prstGeom>
          <a:noFill/>
        </p:spPr>
      </p:pic>
      <p:cxnSp>
        <p:nvCxnSpPr>
          <p:cNvPr id="123" name="Прямая соединительная линия 122"/>
          <p:cNvCxnSpPr/>
          <p:nvPr/>
        </p:nvCxnSpPr>
        <p:spPr>
          <a:xfrm>
            <a:off x="538982" y="3780409"/>
            <a:ext cx="2520850" cy="86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38982" y="3780409"/>
            <a:ext cx="570" cy="872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39552" y="4653136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3059832" y="3789040"/>
            <a:ext cx="0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357158" y="1000108"/>
            <a:ext cx="83534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endCxn id="76" idx="3"/>
          </p:cNvCxnSpPr>
          <p:nvPr/>
        </p:nvCxnSpPr>
        <p:spPr>
          <a:xfrm>
            <a:off x="8715404" y="1000108"/>
            <a:ext cx="42834" cy="567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H="1">
            <a:off x="323528" y="1000108"/>
            <a:ext cx="33630" cy="5669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endCxn id="76" idx="3"/>
          </p:cNvCxnSpPr>
          <p:nvPr/>
        </p:nvCxnSpPr>
        <p:spPr>
          <a:xfrm>
            <a:off x="323528" y="6669360"/>
            <a:ext cx="8434710" cy="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3563888" y="2564904"/>
            <a:ext cx="2880320" cy="1080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Арифметические ошибки, вычисление  площади фигуры на  клетчатой бумаге </a:t>
            </a:r>
            <a:endParaRPr lang="ru-RU" i="1" dirty="0"/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4784"/>
            <a:ext cx="8535322" cy="50160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Центральное место </a:t>
            </a:r>
          </a:p>
          <a:p>
            <a:pPr>
              <a:buNone/>
            </a:pPr>
            <a:r>
              <a:rPr lang="ru-RU" sz="44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в  подготовке  к  ЕГЭ </a:t>
            </a:r>
          </a:p>
          <a:p>
            <a:pPr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работа    по   повышению           </a:t>
            </a:r>
          </a:p>
          <a:p>
            <a:pPr>
              <a:buNone/>
            </a:pP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             </a:t>
            </a:r>
            <a:r>
              <a:rPr lang="ru-RU" sz="4800" b="1" i="1" dirty="0">
                <a:solidFill>
                  <a:srgbClr val="FF0000"/>
                </a:solidFill>
                <a:latin typeface="Bookman Old Style" pitchFamily="18" charset="0"/>
              </a:rPr>
              <a:t>качества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 и    </a:t>
            </a:r>
            <a:r>
              <a:rPr lang="ru-RU" sz="4800" b="1" i="1" dirty="0">
                <a:solidFill>
                  <a:srgbClr val="FF0000"/>
                </a:solidFill>
                <a:latin typeface="Bookman Old Style" pitchFamily="18" charset="0"/>
              </a:rPr>
              <a:t>оперативности</a:t>
            </a:r>
          </a:p>
          <a:p>
            <a:pPr>
              <a:buNone/>
            </a:pP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вычислительных  навыков     </a:t>
            </a:r>
          </a:p>
          <a:p>
            <a:pPr>
              <a:buNone/>
            </a:pP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             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учащихся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 descr="C:\Users\Светлана\AppData\Local\Microsoft\Windows\Temporary Internet Files\Content.IE5\8YQGLH98\MC9002796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800200" cy="1527958"/>
          </a:xfrm>
          <a:prstGeom prst="rect">
            <a:avLst/>
          </a:prstGeom>
          <a:noFill/>
        </p:spPr>
      </p:pic>
      <p:pic>
        <p:nvPicPr>
          <p:cNvPr id="8196" name="Picture 4" descr="C:\Users\Светлана\AppData\Local\Microsoft\Windows\Temporary Internet Files\Content.IE5\WICRZ42N\MC9002506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079" y="3356992"/>
            <a:ext cx="1936401" cy="17699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</a:rPr>
              <a:t>Важный  этап  в  подготовке  к  ЕГЭ – обучение  «технике  сдачи  теста»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/>
              <a:t>строгий  самоконтроль  времени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/>
              <a:t>определение  трудности  заданий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/>
              <a:t>приемы  «прикидки»  результата   </a:t>
            </a:r>
          </a:p>
          <a:p>
            <a:pPr>
              <a:buNone/>
            </a:pPr>
            <a:r>
              <a:rPr lang="ru-RU" b="1" dirty="0"/>
              <a:t>     подстановкой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/>
              <a:t>приемы «спирального движения  по тесту»</a:t>
            </a: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/>
              <a:t>нестандартные способы и методы решения заданий  для «чайников»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6565-1AE3-45AB-B456-DE38BFE546A6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26" name="Picture 2" descr="C:\Users\Светлана\AppData\Local\Microsoft\Windows\Temporary Internet Files\Content.IE5\8YQGLH98\MC9004326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6" y="2000240"/>
            <a:ext cx="1656184" cy="1224136"/>
          </a:xfrm>
          <a:prstGeom prst="rect">
            <a:avLst/>
          </a:prstGeom>
          <a:noFill/>
        </p:spPr>
      </p:pic>
      <p:pic>
        <p:nvPicPr>
          <p:cNvPr id="1027" name="Picture 3" descr="C:\Users\Светлана\AppData\Local\Microsoft\Windows\Temporary Internet Files\Content.IE5\WICRZ42N\MC90043379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071810"/>
            <a:ext cx="1296144" cy="1296144"/>
          </a:xfrm>
          <a:prstGeom prst="rect">
            <a:avLst/>
          </a:prstGeom>
          <a:noFill/>
        </p:spPr>
      </p:pic>
      <p:pic>
        <p:nvPicPr>
          <p:cNvPr id="1028" name="Picture 4" descr="C:\Users\Светлана\AppData\Local\Microsoft\Windows\Temporary Internet Files\Content.IE5\YMOQBVU1\MC9003044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97152"/>
            <a:ext cx="1584176" cy="720080"/>
          </a:xfrm>
          <a:prstGeom prst="rect">
            <a:avLst/>
          </a:prstGeom>
          <a:noFill/>
        </p:spPr>
      </p:pic>
      <p:sp>
        <p:nvSpPr>
          <p:cNvPr id="14" name="Улыбающееся лицо 13"/>
          <p:cNvSpPr/>
          <p:nvPr/>
        </p:nvSpPr>
        <p:spPr>
          <a:xfrm>
            <a:off x="7236296" y="5877272"/>
            <a:ext cx="1490464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5868144" y="5929880"/>
            <a:ext cx="1163568" cy="8114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каждое  задание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первой  части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надо  затрачивать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  более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двух - трех  минут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12 минут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необходимо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решить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4 - 6  заданий  теста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За урок   можно решить   все 14 заданий   базового  уровня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36912"/>
            <a:ext cx="2016224" cy="1420738"/>
          </a:xfrm>
          <a:prstGeom prst="rect">
            <a:avLst/>
          </a:prstGeom>
          <a:noFill/>
        </p:spPr>
      </p:pic>
      <p:pic>
        <p:nvPicPr>
          <p:cNvPr id="9221" name="Picture 5" descr="C:\Users\Светлана\AppData\Local\Microsoft\Windows\Temporary Internet Files\Content.IE5\YMOQBVU1\MC9004326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85184"/>
            <a:ext cx="2088231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9"/>
            <a:ext cx="8310408" cy="525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8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7000" b="1" dirty="0"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</a:rPr>
              <a:t>Принцип    «спирального  движения»</a:t>
            </a:r>
            <a:r>
              <a:rPr lang="ru-RU" sz="7000" dirty="0"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</a:rPr>
              <a:t>: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67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просмотр  теста</a:t>
            </a:r>
            <a:r>
              <a:rPr lang="ru-RU" sz="5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от  начала  до конца</a:t>
            </a:r>
          </a:p>
          <a:p>
            <a:pPr>
              <a:buFont typeface="Wingdings" pitchFamily="2" charset="2"/>
              <a:buChar char="v"/>
            </a:pPr>
            <a:r>
              <a:rPr lang="ru-RU" sz="67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выполнение</a:t>
            </a:r>
            <a:r>
              <a:rPr lang="ru-RU" sz="67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67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простых</a:t>
            </a:r>
            <a:r>
              <a:rPr lang="ru-RU" sz="67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 режиме  скорости</a:t>
            </a:r>
          </a:p>
          <a:p>
            <a:pPr>
              <a:buFont typeface="Wingdings" pitchFamily="2" charset="2"/>
              <a:buChar char="v"/>
            </a:pPr>
            <a:r>
              <a:rPr lang="ru-RU" sz="67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выполнение  2- 3 заданий</a:t>
            </a: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понятных, но требующих   большего времени</a:t>
            </a:r>
          </a:p>
          <a:p>
            <a:pPr>
              <a:buFont typeface="Wingdings" pitchFamily="2" charset="2"/>
              <a:buChar char="v"/>
            </a:pPr>
            <a:r>
              <a:rPr lang="ru-RU" sz="67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размышление  над остальными </a:t>
            </a: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заданиями  теста</a:t>
            </a:r>
          </a:p>
          <a:p>
            <a:pPr>
              <a:buFont typeface="Wingdings" pitchFamily="2" charset="2"/>
              <a:buChar char="v"/>
            </a:pPr>
            <a:r>
              <a:rPr lang="ru-RU" sz="67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движение по тесту </a:t>
            </a: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 нарастанию сложности  заданий 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58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8000" b="1" dirty="0">
                <a:solidFill>
                  <a:srgbClr val="FF0000"/>
                </a:solidFill>
                <a:latin typeface="Bookman Old Style" pitchFamily="18" charset="0"/>
              </a:rPr>
              <a:t>Максимальное количество 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баллов за 1часть - 60 ,  это  </a:t>
            </a:r>
            <a:r>
              <a:rPr lang="ru-RU" sz="8000" b="1" dirty="0">
                <a:solidFill>
                  <a:srgbClr val="FF0000"/>
                </a:solidFill>
                <a:latin typeface="Bookman Old Style" pitchFamily="18" charset="0"/>
              </a:rPr>
              <a:t>хороший  результат!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8100392" y="3861048"/>
            <a:ext cx="731520" cy="864096"/>
          </a:xfrm>
          <a:prstGeom prst="curvedRightArrow">
            <a:avLst>
              <a:gd name="adj1" fmla="val 25000"/>
              <a:gd name="adj2" fmla="val 50000"/>
              <a:gd name="adj3" fmla="val 23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2" name="Picture 2" descr="C:\Users\Светлана\AppData\Local\Microsoft\Windows\Temporary Internet Files\Content.IE5\DS3D7AA6\MC900441884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633864"/>
            <a:ext cx="1584176" cy="1035496"/>
          </a:xfrm>
          <a:prstGeom prst="rect">
            <a:avLst/>
          </a:prstGeom>
          <a:noFill/>
        </p:spPr>
      </p:pic>
      <p:pic>
        <p:nvPicPr>
          <p:cNvPr id="10244" name="Picture 4" descr="C:\Users\Светлана\AppData\Local\Microsoft\Windows\Temporary Internet Files\Content.IE5\WICRZ42N\MC9004042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412776"/>
            <a:ext cx="1224137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57232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Виды  учебных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занятий: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Уроки  теории – лекции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Практические  занятия  (ПРЗ</a:t>
            </a:r>
            <a:r>
              <a:rPr lang="ru-RU" sz="3600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Зачеты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Консультации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Уроки  обобщающего  повторения  и систематизации  знаний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/>
              <a:t>по  наиболее проблемным  заданиям  ЕГЭ</a:t>
            </a:r>
          </a:p>
          <a:p>
            <a:endParaRPr lang="ru-RU" sz="3600" dirty="0"/>
          </a:p>
        </p:txBody>
      </p:sp>
      <p:pic>
        <p:nvPicPr>
          <p:cNvPr id="11267" name="Picture 3" descr="C:\Users\Светлана\AppData\Local\Microsoft\Windows\Temporary Internet Files\Content.IE5\WICRZ42N\MC9004173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16832"/>
            <a:ext cx="2304256" cy="244827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57232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«Шпаргалка»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000240"/>
            <a:ext cx="81061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    «Шпаргалка» -  справочник  с кратким  изложением основных   </a:t>
            </a:r>
          </a:p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     теоретических  положений </a:t>
            </a:r>
          </a:p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         и  с  индивидуальными дополнениями в  виде  формул,                    </a:t>
            </a:r>
          </a:p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                     схем, таблиц, чертежей,     </a:t>
            </a:r>
          </a:p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                            определений</a:t>
            </a:r>
          </a:p>
        </p:txBody>
      </p:sp>
      <p:pic>
        <p:nvPicPr>
          <p:cNvPr id="12290" name="Picture 2" descr="C:\Users\Светлана\AppData\Local\Microsoft\Windows\Temporary Internet Files\Content.IE5\WICRZ42N\MM90022377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84984"/>
            <a:ext cx="1419225" cy="1368152"/>
          </a:xfrm>
          <a:prstGeom prst="rect">
            <a:avLst/>
          </a:prstGeom>
          <a:noFill/>
        </p:spPr>
      </p:pic>
      <p:pic>
        <p:nvPicPr>
          <p:cNvPr id="12293" name="Picture 5" descr="C:\Users\Светлана\AppData\Local\Microsoft\Windows\Temporary Internet Files\Content.IE5\8YQGLH98\MC9004414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2736304" cy="129614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  чего  начать?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564904"/>
            <a:ext cx="8215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Как помочь школьнику при подготовке к ЕГЭ и успешно его сдать?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725144"/>
            <a:ext cx="45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Что  мешает?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589240"/>
            <a:ext cx="845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Что помогает в подготовке к ЕГЭ?</a:t>
            </a:r>
          </a:p>
        </p:txBody>
      </p:sp>
      <p:pic>
        <p:nvPicPr>
          <p:cNvPr id="1026" name="Picture 2" descr="C:\Users\Светлана\AppData\Local\Microsoft\Windows\Temporary Internet Files\Content.IE5\WICRZ42N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2160239" cy="1224136"/>
          </a:xfrm>
          <a:prstGeom prst="rect">
            <a:avLst/>
          </a:prstGeom>
          <a:noFill/>
        </p:spPr>
      </p:pic>
      <p:pic>
        <p:nvPicPr>
          <p:cNvPr id="1031" name="Picture 7" descr="C:\Users\Светлана\AppData\Local\Microsoft\Windows\Temporary Internet Files\Content.IE5\8YQGLH98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313" y="3867150"/>
            <a:ext cx="1838325" cy="169545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>
                  <a:solidFill>
                    <a:srgbClr val="0000FF"/>
                  </a:solidFill>
                </a:ln>
                <a:effectLst/>
              </a:rPr>
              <a:t>Карточка  для  устного  счета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10445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Книга стоит 70 рублей. Сколько  книг можно  купить на 500  рублей?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Билет  на  автобус  стоит  110 рублей. Ожидается  повышение на 10%. Сколько будет стоить  билет после повышения?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Поезд Екатеринбург-Москва отправляется в 7:23, а прибывает в 9: 23 на следующий день  (время московское). Сколько  часов  поезд находился  в  пути?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Грузоподъемность   автомобиля 3,5 тонн. Сколько  автомобилей потребуется  для  перевозки  40 тонн  груза?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893813" y="6407283"/>
            <a:ext cx="917211" cy="236122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34" y="185736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034" y="64293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-1785982" y="4143380"/>
            <a:ext cx="4572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429388" y="4143380"/>
            <a:ext cx="4572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80" y="1070976"/>
            <a:ext cx="8229600" cy="5544616"/>
          </a:xfrm>
        </p:spPr>
        <p:txBody>
          <a:bodyPr>
            <a:normAutofit/>
          </a:bodyPr>
          <a:lstStyle/>
          <a:p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Вычислить:</a:t>
            </a:r>
            <a:r>
              <a:rPr lang="ru-RU" sz="4000" b="1" dirty="0">
                <a:solidFill>
                  <a:srgbClr val="0000FF"/>
                </a:solidFill>
                <a:effectLst/>
              </a:rPr>
              <a:t> </a:t>
            </a:r>
            <a:br>
              <a:rPr lang="ru-RU" sz="4000" b="1" dirty="0">
                <a:solidFill>
                  <a:srgbClr val="0000FF"/>
                </a:solidFill>
                <a:effectLst/>
              </a:rPr>
            </a:br>
            <a:r>
              <a:rPr lang="ru-RU" b="1" dirty="0">
                <a:solidFill>
                  <a:srgbClr val="FF0066"/>
                </a:solidFill>
                <a:effectLst/>
              </a:rPr>
              <a:t>Карточка для устного счета</a:t>
            </a:r>
            <a:br>
              <a:rPr lang="ru-RU" sz="4000" b="1" dirty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br>
              <a:rPr lang="ru-RU" sz="4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1час 45 мин выразить в часах</a:t>
            </a:r>
            <a:b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20 мин + 1 час 5 мин выразить в минутах</a:t>
            </a:r>
            <a:b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15 кг 5 г выразить в граммах</a:t>
            </a:r>
            <a:b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80 кг выразить в тоннах</a:t>
            </a:r>
            <a:br>
              <a:rPr lang="ru-RU" sz="27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br>
              <a:rPr lang="ru-RU" sz="27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Вычислить:</a:t>
            </a:r>
            <a:r>
              <a:rPr lang="ru-RU" sz="4000" b="1" dirty="0">
                <a:solidFill>
                  <a:srgbClr val="0000FF"/>
                </a:solidFill>
                <a:effectLst/>
              </a:rPr>
              <a:t> </a:t>
            </a:r>
            <a:br>
              <a:rPr lang="ru-RU" sz="27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27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680" y="4455352"/>
            <a:ext cx="1080120" cy="507080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79240" cy="365125"/>
          </a:xfrm>
        </p:spPr>
        <p:txBody>
          <a:bodyPr/>
          <a:lstStyle/>
          <a:p>
            <a:r>
              <a:rPr lang="ru-RU" dirty="0"/>
              <a:t>18</a:t>
            </a: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680" y="5679488"/>
            <a:ext cx="1152128" cy="576064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376" y="2943184"/>
            <a:ext cx="1080120" cy="576064"/>
          </a:xfrm>
          <a:prstGeom prst="rect">
            <a:avLst/>
          </a:prstGeom>
          <a:noFill/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214422"/>
            <a:ext cx="1584176" cy="792088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688" y="1359008"/>
            <a:ext cx="1152128" cy="648072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672" y="2799168"/>
            <a:ext cx="1008112" cy="504056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0360" y="5319448"/>
            <a:ext cx="1224136" cy="432048"/>
          </a:xfrm>
          <a:prstGeom prst="rect">
            <a:avLst/>
          </a:prstGeom>
          <a:noFill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5944" y="6039528"/>
            <a:ext cx="1512168" cy="598165"/>
          </a:xfrm>
          <a:prstGeom prst="rect">
            <a:avLst/>
          </a:prstGeom>
          <a:noFill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6264" y="5967520"/>
            <a:ext cx="1080120" cy="648072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07632" y="114298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632" y="1142984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7632" y="675960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572528" y="1142984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2328" y="4239328"/>
            <a:ext cx="1224136" cy="576064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/>
              <a:t> </a:t>
            </a:r>
            <a:r>
              <a:rPr lang="ru-RU" b="1" dirty="0">
                <a:solidFill>
                  <a:srgbClr val="FF0066"/>
                </a:solidFill>
                <a:effectLst/>
              </a:rPr>
              <a:t>Мини - 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507288" cy="4680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  школе  есть  трехместные  туристические  палатки. Какое наименьшее     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число  палаток  нужно  взять  в  поход, в  котором  участвуют  20  человек.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Решите  уравнение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Найдите  значение  выражения                         при  с = 0,5.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Бетонный  шар  весит  0,5 тонн.  Сколько  тонн  будет  весить  шар  вдвое    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большего  радиуса,  сделанный   из  такого  же   бетона?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Смешали  14  литров  30% раствора  некоторого  вещества  с 10 литрами      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18%   раствора    этого    же   вещества.  Сколько   процентов    составляет    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Концентрация   получившегося   раствора?  Знак %  в  ответе  не  писать.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Найдите наименьшее значение функции                          на отрезке [-4,5; 5].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86058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429000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В7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71472" y="4000504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715016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В14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571472" y="2143116"/>
            <a:ext cx="576064" cy="504056"/>
          </a:xfrm>
          <a:prstGeom prst="can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786322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В13    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000372"/>
            <a:ext cx="1080120" cy="445599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429000"/>
            <a:ext cx="1076989" cy="36004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786454"/>
            <a:ext cx="933450" cy="504056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857892"/>
            <a:ext cx="360040" cy="360040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00034" y="178592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-1785982" y="4071942"/>
            <a:ext cx="4572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00034" y="6286520"/>
            <a:ext cx="828680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537339" y="4036223"/>
            <a:ext cx="449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Мастер-класс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357430"/>
            <a:ext cx="6715172" cy="23698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Применение  производной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  заданий  В14 ЕГЭ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800" b="1"/>
            </a:br>
            <a:br>
              <a:rPr lang="ru-RU" sz="2800" b="1"/>
            </a:br>
            <a:endParaRPr lang="ru-RU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424862" cy="61198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>
              <a:buFontTx/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30%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выпускников   на   городском   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мониторинге   по   заданиям    базового уровня  допустили ошибки  при  решении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                   В 8  задания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60%  выпускников  допустили  ошибки 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в  В14   задании  или  не  приступили  к  его        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                   выполнению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С  2014 года  В  14 задание  включено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                 во  2 часть  ЕГЭ</a:t>
            </a:r>
          </a:p>
          <a:p>
            <a:pPr>
              <a:buFontTx/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Мастер-класс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287" y="642918"/>
            <a:ext cx="8497887" cy="5738832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4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Хорошо знать теорию производной функции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Хорошо знать алгоритм решения заданий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Применять  при   выполнении  задания нестандартные способы решения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4.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Чтобы научиться решать  эти  задания,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надо  их  решать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             5.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Иметь желание и быть ответственным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за  свои  результаты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323528" y="3933056"/>
            <a:ext cx="1512168" cy="2160240"/>
          </a:xfrm>
          <a:prstGeom prst="cloudCallout">
            <a:avLst>
              <a:gd name="adj1" fmla="val -24612"/>
              <a:gd name="adj2" fmla="val 611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Я  хочу  и  могу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929066"/>
            <a:ext cx="8786842" cy="302418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b="1" dirty="0">
                <a:solidFill>
                  <a:srgbClr val="CC00FF"/>
                </a:solidFill>
              </a:rPr>
            </a:br>
            <a:br>
              <a:rPr lang="ru-RU" b="1" dirty="0">
                <a:solidFill>
                  <a:srgbClr val="CC00FF"/>
                </a:solidFill>
              </a:rPr>
            </a:br>
            <a:r>
              <a:rPr lang="ru-RU" b="1" dirty="0">
                <a:solidFill>
                  <a:srgbClr val="CC00FF"/>
                </a:solidFill>
                <a:effectLst/>
              </a:rPr>
              <a:t>Проблемы,</a:t>
            </a:r>
            <a:br>
              <a:rPr lang="ru-RU" b="1" dirty="0">
                <a:solidFill>
                  <a:srgbClr val="CC00FF"/>
                </a:solidFill>
                <a:effectLst/>
              </a:rPr>
            </a:br>
            <a:r>
              <a:rPr lang="ru-RU" sz="4000" b="1" dirty="0">
                <a:solidFill>
                  <a:srgbClr val="CC00FF"/>
                </a:solidFill>
                <a:effectLst/>
              </a:rPr>
              <a:t>которые  необходимо  решать</a:t>
            </a:r>
            <a:br>
              <a:rPr lang="ru-RU" b="1" dirty="0">
                <a:solidFill>
                  <a:srgbClr val="CC00FF"/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Нахождение  производных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Преобразование выражений: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действия с многочленами,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раскрытие скобок,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применение формул тригонометрии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Решение уравнений: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квадратных,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дробно-рациональных,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тригонометрических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Определение точек экстремума и промежутков монотонности функции   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Вычисление значений функции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b="1" dirty="0">
                <a:solidFill>
                  <a:srgbClr val="CC00FF"/>
                </a:solidFill>
              </a:rPr>
            </a:br>
            <a:br>
              <a:rPr lang="ru-RU" b="1" dirty="0">
                <a:solidFill>
                  <a:srgbClr val="CC00FF"/>
                </a:solidFill>
              </a:rPr>
            </a:br>
            <a:br>
              <a:rPr lang="ru-RU" b="1" dirty="0">
                <a:solidFill>
                  <a:srgbClr val="CC00FF"/>
                </a:solidFill>
              </a:rPr>
            </a:br>
            <a:br>
              <a:rPr lang="ru-RU" b="1" dirty="0">
                <a:solidFill>
                  <a:srgbClr val="CC00FF"/>
                </a:solidFill>
              </a:rPr>
            </a:br>
            <a:br>
              <a:rPr lang="ru-RU" b="1" dirty="0">
                <a:solidFill>
                  <a:srgbClr val="CC00FF"/>
                </a:solidFill>
              </a:rPr>
            </a:br>
            <a:endParaRPr lang="ru-RU" b="1" dirty="0">
              <a:solidFill>
                <a:srgbClr val="CC00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539552" y="2636912"/>
            <a:ext cx="504825" cy="431800"/>
          </a:xfrm>
          <a:prstGeom prst="star1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539552" y="2132856"/>
            <a:ext cx="503238" cy="35877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539552" y="4005064"/>
            <a:ext cx="504825" cy="360362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539552" y="5589240"/>
            <a:ext cx="504825" cy="360362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12-конечная звезда 14"/>
          <p:cNvSpPr/>
          <p:nvPr/>
        </p:nvSpPr>
        <p:spPr>
          <a:xfrm>
            <a:off x="539552" y="6309320"/>
            <a:ext cx="504825" cy="360363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21005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/>
              <a:t>          </a:t>
            </a:r>
            <a:endParaRPr lang="ru-RU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171" name="Содержимое 4" descr="i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144960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349500"/>
            <a:ext cx="2228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997200"/>
            <a:ext cx="1871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789363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508500"/>
            <a:ext cx="21605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732463"/>
            <a:ext cx="18716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157788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276600" y="2420938"/>
            <a:ext cx="0" cy="3744912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Овальная выноска 12"/>
          <p:cNvSpPr/>
          <p:nvPr/>
        </p:nvSpPr>
        <p:spPr>
          <a:xfrm rot="185978">
            <a:off x="4657597" y="2350898"/>
            <a:ext cx="4064000" cy="584258"/>
          </a:xfrm>
          <a:prstGeom prst="wedgeEllipseCallout">
            <a:avLst>
              <a:gd name="adj1" fmla="val -18593"/>
              <a:gd name="adj2" fmla="val 115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Формулы дифференцирования</a:t>
            </a:r>
          </a:p>
        </p:txBody>
      </p:sp>
      <p:pic>
        <p:nvPicPr>
          <p:cNvPr id="7180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420938"/>
            <a:ext cx="720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852738"/>
            <a:ext cx="1008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213100"/>
            <a:ext cx="171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789363"/>
            <a:ext cx="18716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3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292600"/>
            <a:ext cx="1295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013325"/>
            <a:ext cx="2232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3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5732463"/>
            <a:ext cx="1368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3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500438"/>
            <a:ext cx="14954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3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149725"/>
            <a:ext cx="16303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4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500438"/>
            <a:ext cx="20193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4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4149725"/>
            <a:ext cx="2476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4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5661025"/>
            <a:ext cx="1152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4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5013325"/>
            <a:ext cx="1439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5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589588"/>
            <a:ext cx="19097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Прямоугольник 27"/>
          <p:cNvSpPr>
            <a:spLocks noChangeArrowheads="1"/>
          </p:cNvSpPr>
          <p:nvPr/>
        </p:nvSpPr>
        <p:spPr bwMode="auto">
          <a:xfrm rot="10800000" flipV="1">
            <a:off x="1619671" y="1101200"/>
            <a:ext cx="6768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      </a:t>
            </a:r>
            <a:r>
              <a:rPr lang="ru-RU" sz="4000" b="1" dirty="0">
                <a:solidFill>
                  <a:srgbClr val="FF0000"/>
                </a:solidFill>
                <a:effectLst/>
              </a:rPr>
              <a:t>Найдите    производную   </a:t>
            </a:r>
          </a:p>
          <a:p>
            <a:r>
              <a:rPr lang="ru-RU" sz="4000" b="1" dirty="0">
                <a:solidFill>
                  <a:srgbClr val="FF0000"/>
                </a:solidFill>
                <a:effectLst/>
              </a:rPr>
              <a:t>                 функции</a:t>
            </a:r>
            <a:endParaRPr lang="ru-RU" sz="4000" dirty="0">
              <a:effectLst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" descr="C:\Users\Светлана\AppData\Local\Microsoft\Windows\Temporary Internet Files\Content.IE5\8YQGLH98\MC90040413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43775" y="1340768"/>
            <a:ext cx="1800225" cy="1008063"/>
          </a:xfrm>
          <a:noFill/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8313" y="260350"/>
            <a:ext cx="82296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b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827088" y="1196975"/>
            <a:ext cx="756126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</a:rPr>
              <a:t>Найдите производную функции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br>
              <a:rPr lang="ru-RU" sz="2800" b="1" dirty="0"/>
            </a:br>
            <a:b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 rot="562920">
            <a:off x="5448570" y="2496099"/>
            <a:ext cx="3698996" cy="722187"/>
          </a:xfrm>
          <a:prstGeom prst="wedgeEllipseCallout">
            <a:avLst>
              <a:gd name="adj1" fmla="val -27617"/>
              <a:gd name="adj2" fmla="val 75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Правила  дифференцирования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349500"/>
            <a:ext cx="20875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068638"/>
            <a:ext cx="12954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644900"/>
            <a:ext cx="13684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292600"/>
            <a:ext cx="2303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1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797425"/>
            <a:ext cx="20161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5" name="Rectangle 1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16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17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445125"/>
            <a:ext cx="23034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Rectangle 2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419475" y="2349500"/>
            <a:ext cx="0" cy="3600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0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565400"/>
            <a:ext cx="20875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284538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23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24" name="Rectangle 27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8225" name="Picture 3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933825"/>
            <a:ext cx="19446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2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508500"/>
            <a:ext cx="23050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5373688"/>
            <a:ext cx="30241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29" name="Rectangle 3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30" name="Rectangle 3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31" name="Rectangle 34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525963"/>
          </a:xfr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</a:t>
            </a:r>
            <a:r>
              <a:rPr lang="ru-RU" b="1" dirty="0">
                <a:solidFill>
                  <a:srgbClr val="FF0000"/>
                </a:solidFill>
              </a:rPr>
              <a:t>Исследуйте  функцию  на  экстремумы  и    </a:t>
            </a:r>
          </a:p>
          <a:p>
            <a:pPr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     укажите  количество  точек  минимума</a:t>
            </a:r>
          </a:p>
          <a:p>
            <a:pPr>
              <a:buFontTx/>
              <a:buNone/>
              <a:defRPr/>
            </a:pPr>
            <a:r>
              <a:rPr lang="ru-RU" sz="2800" dirty="0"/>
              <a:t>                        </a:t>
            </a:r>
            <a:r>
              <a:rPr lang="en-US" sz="1800" dirty="0"/>
              <a:t>y                           y = f(x)</a:t>
            </a:r>
          </a:p>
          <a:p>
            <a:pPr>
              <a:buFontTx/>
              <a:buNone/>
              <a:defRPr/>
            </a:pPr>
            <a:r>
              <a:rPr lang="en-US" sz="1800" dirty="0"/>
              <a:t>                                                                              </a:t>
            </a:r>
            <a:endParaRPr lang="ru-RU" sz="1800" dirty="0"/>
          </a:p>
          <a:p>
            <a:pPr>
              <a:buFontTx/>
              <a:buNone/>
              <a:defRPr/>
            </a:pPr>
            <a:r>
              <a:rPr lang="ru-RU" sz="1800" dirty="0"/>
              <a:t>                                     0                                                    </a:t>
            </a:r>
            <a:r>
              <a:rPr lang="en-US" sz="1800" dirty="0"/>
              <a:t>x</a:t>
            </a:r>
            <a:endParaRPr lang="ru-RU" sz="1800" dirty="0"/>
          </a:p>
          <a:p>
            <a:pPr>
              <a:buFontTx/>
              <a:buNone/>
              <a:defRPr/>
            </a:pPr>
            <a:r>
              <a:rPr lang="ru-RU" sz="1800" dirty="0"/>
              <a:t> </a:t>
            </a:r>
          </a:p>
          <a:p>
            <a:pPr>
              <a:buFontTx/>
              <a:buNone/>
              <a:defRPr/>
            </a:pPr>
            <a:endParaRPr lang="ru-RU" sz="1800" dirty="0"/>
          </a:p>
          <a:p>
            <a:pPr>
              <a:buFontTx/>
              <a:buNone/>
              <a:defRPr/>
            </a:pPr>
            <a:endParaRPr lang="ru-RU" sz="1800" dirty="0"/>
          </a:p>
          <a:p>
            <a:pPr>
              <a:buFontTx/>
              <a:buNone/>
              <a:defRPr/>
            </a:pPr>
            <a:r>
              <a:rPr lang="ru-RU" sz="1800" dirty="0"/>
              <a:t>                                                                    </a:t>
            </a:r>
            <a:r>
              <a:rPr lang="ru-RU" sz="2000" b="1" dirty="0"/>
              <a:t>Ответ</a:t>
            </a:r>
            <a:r>
              <a:rPr lang="ru-RU" sz="2000" dirty="0"/>
              <a:t>:  11  точек  экстремума</a:t>
            </a:r>
          </a:p>
          <a:p>
            <a:pPr>
              <a:buFontTx/>
              <a:buNone/>
              <a:defRPr/>
            </a:pPr>
            <a:r>
              <a:rPr lang="ru-RU" sz="2000" dirty="0"/>
              <a:t>                                                                             5  точек  минимума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9220" name="Picture 1" descr="C:\Users\Светлана\AppData\Local\Microsoft\Windows\Temporary Internet Files\Content.IE5\WICRZ42N\MC900312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19446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259632" y="4221088"/>
            <a:ext cx="44656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735130" y="4322770"/>
            <a:ext cx="2087565" cy="14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1331640" y="3429000"/>
            <a:ext cx="4189412" cy="2051050"/>
          </a:xfrm>
          <a:custGeom>
            <a:avLst/>
            <a:gdLst>
              <a:gd name="connsiteX0" fmla="*/ 0 w 4189228"/>
              <a:gd name="connsiteY0" fmla="*/ 1116418 h 2052083"/>
              <a:gd name="connsiteX1" fmla="*/ 287080 w 4189228"/>
              <a:gd name="connsiteY1" fmla="*/ 308344 h 2052083"/>
              <a:gd name="connsiteX2" fmla="*/ 414670 w 4189228"/>
              <a:gd name="connsiteY2" fmla="*/ 616688 h 2052083"/>
              <a:gd name="connsiteX3" fmla="*/ 478466 w 4189228"/>
              <a:gd name="connsiteY3" fmla="*/ 1105786 h 2052083"/>
              <a:gd name="connsiteX4" fmla="*/ 914400 w 4189228"/>
              <a:gd name="connsiteY4" fmla="*/ 404037 h 2052083"/>
              <a:gd name="connsiteX5" fmla="*/ 1190847 w 4189228"/>
              <a:gd name="connsiteY5" fmla="*/ 1871330 h 2052083"/>
              <a:gd name="connsiteX6" fmla="*/ 1648047 w 4189228"/>
              <a:gd name="connsiteY6" fmla="*/ 1488558 h 2052083"/>
              <a:gd name="connsiteX7" fmla="*/ 1765005 w 4189228"/>
              <a:gd name="connsiteY7" fmla="*/ 1818167 h 2052083"/>
              <a:gd name="connsiteX8" fmla="*/ 2147777 w 4189228"/>
              <a:gd name="connsiteY8" fmla="*/ 1265274 h 2052083"/>
              <a:gd name="connsiteX9" fmla="*/ 2328531 w 4189228"/>
              <a:gd name="connsiteY9" fmla="*/ 1786269 h 2052083"/>
              <a:gd name="connsiteX10" fmla="*/ 2721935 w 4189228"/>
              <a:gd name="connsiteY10" fmla="*/ 1116418 h 2052083"/>
              <a:gd name="connsiteX11" fmla="*/ 2955852 w 4189228"/>
              <a:gd name="connsiteY11" fmla="*/ 499730 h 2052083"/>
              <a:gd name="connsiteX12" fmla="*/ 3296093 w 4189228"/>
              <a:gd name="connsiteY12" fmla="*/ 765544 h 2052083"/>
              <a:gd name="connsiteX13" fmla="*/ 3296093 w 4189228"/>
              <a:gd name="connsiteY13" fmla="*/ 765544 h 2052083"/>
              <a:gd name="connsiteX14" fmla="*/ 3561907 w 4189228"/>
              <a:gd name="connsiteY14" fmla="*/ 74428 h 2052083"/>
              <a:gd name="connsiteX15" fmla="*/ 4189228 w 4189228"/>
              <a:gd name="connsiteY15" fmla="*/ 1212111 h 205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228" h="2052083">
                <a:moveTo>
                  <a:pt x="0" y="1116418"/>
                </a:moveTo>
                <a:cubicBezTo>
                  <a:pt x="108984" y="754025"/>
                  <a:pt x="217968" y="391632"/>
                  <a:pt x="287080" y="308344"/>
                </a:cubicBezTo>
                <a:cubicBezTo>
                  <a:pt x="356192" y="225056"/>
                  <a:pt x="382772" y="483781"/>
                  <a:pt x="414670" y="616688"/>
                </a:cubicBezTo>
                <a:cubicBezTo>
                  <a:pt x="446568" y="749595"/>
                  <a:pt x="395178" y="1141228"/>
                  <a:pt x="478466" y="1105786"/>
                </a:cubicBezTo>
                <a:cubicBezTo>
                  <a:pt x="561754" y="1070344"/>
                  <a:pt x="795670" y="276446"/>
                  <a:pt x="914400" y="404037"/>
                </a:cubicBezTo>
                <a:cubicBezTo>
                  <a:pt x="1033130" y="531628"/>
                  <a:pt x="1068573" y="1690577"/>
                  <a:pt x="1190847" y="1871330"/>
                </a:cubicBezTo>
                <a:cubicBezTo>
                  <a:pt x="1313121" y="2052083"/>
                  <a:pt x="1552354" y="1497419"/>
                  <a:pt x="1648047" y="1488558"/>
                </a:cubicBezTo>
                <a:cubicBezTo>
                  <a:pt x="1743740" y="1479697"/>
                  <a:pt x="1681717" y="1855381"/>
                  <a:pt x="1765005" y="1818167"/>
                </a:cubicBezTo>
                <a:cubicBezTo>
                  <a:pt x="1848293" y="1780953"/>
                  <a:pt x="2053856" y="1270590"/>
                  <a:pt x="2147777" y="1265274"/>
                </a:cubicBezTo>
                <a:cubicBezTo>
                  <a:pt x="2241698" y="1259958"/>
                  <a:pt x="2232838" y="1811078"/>
                  <a:pt x="2328531" y="1786269"/>
                </a:cubicBezTo>
                <a:cubicBezTo>
                  <a:pt x="2424224" y="1761460"/>
                  <a:pt x="2617382" y="1330841"/>
                  <a:pt x="2721935" y="1116418"/>
                </a:cubicBezTo>
                <a:cubicBezTo>
                  <a:pt x="2826489" y="901995"/>
                  <a:pt x="2860159" y="558209"/>
                  <a:pt x="2955852" y="499730"/>
                </a:cubicBezTo>
                <a:cubicBezTo>
                  <a:pt x="3051545" y="441251"/>
                  <a:pt x="3296093" y="765544"/>
                  <a:pt x="3296093" y="765544"/>
                </a:cubicBezTo>
                <a:lnTo>
                  <a:pt x="3296093" y="765544"/>
                </a:lnTo>
                <a:cubicBezTo>
                  <a:pt x="3340395" y="650358"/>
                  <a:pt x="3413051" y="0"/>
                  <a:pt x="3561907" y="74428"/>
                </a:cubicBezTo>
                <a:cubicBezTo>
                  <a:pt x="3710763" y="148856"/>
                  <a:pt x="4081130" y="1059711"/>
                  <a:pt x="4189228" y="1212111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1285860"/>
            <a:ext cx="297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/>
              </a:rPr>
              <a:t>Устная работа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4944"/>
            <a:ext cx="835292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Главная   заповедь  при   подготовке   к   ЕГЭ   по  математике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653135"/>
            <a:ext cx="8147248" cy="15121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  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«Чтобы  научиться  решать      </a:t>
            </a:r>
          </a:p>
          <a:p>
            <a:pPr>
              <a:buNone/>
            </a:pPr>
            <a:r>
              <a:rPr lang="ru-RU" sz="5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задачи,  надо  их решать»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24744"/>
            <a:ext cx="4320480" cy="171678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356098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        </a:t>
            </a:r>
            <a:endParaRPr lang="ru-RU" b="1" i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0244" name="Picture 2" descr="C:\Users\Светлана\AppData\Local\Microsoft\Windows\Temporary Internet Files\Content.IE5\DS3D7AA6\MC9002407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17653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71472" y="2285992"/>
            <a:ext cx="821537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Исследуйте  функцию  на  экстремумы  и   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   укажите  количество  точек  максимума</a:t>
            </a:r>
          </a:p>
          <a:p>
            <a:r>
              <a:rPr lang="ru-RU" sz="2800" dirty="0"/>
              <a:t>                            </a:t>
            </a:r>
            <a:r>
              <a:rPr lang="en-US" dirty="0"/>
              <a:t>y                          </a:t>
            </a:r>
            <a:r>
              <a:rPr lang="ru-RU" dirty="0"/>
              <a:t>       у </a:t>
            </a:r>
            <a:r>
              <a:rPr lang="en-US" dirty="0"/>
              <a:t>= f</a:t>
            </a:r>
            <a:r>
              <a:rPr lang="ru-RU" dirty="0"/>
              <a:t> ′</a:t>
            </a:r>
            <a:r>
              <a:rPr lang="en-US" dirty="0"/>
              <a:t>(x)</a:t>
            </a:r>
          </a:p>
          <a:p>
            <a:r>
              <a:rPr lang="en-US" dirty="0"/>
              <a:t>                                                                              </a:t>
            </a:r>
            <a:endParaRPr lang="ru-RU" dirty="0"/>
          </a:p>
          <a:p>
            <a:r>
              <a:rPr lang="ru-RU" dirty="0"/>
              <a:t>           </a:t>
            </a:r>
          </a:p>
          <a:p>
            <a:r>
              <a:rPr lang="ru-RU" dirty="0"/>
              <a:t>                    +                    0                         +                                    +                       </a:t>
            </a:r>
            <a:r>
              <a:rPr lang="en-US" dirty="0"/>
              <a:t>x</a:t>
            </a:r>
            <a:endParaRPr lang="ru-RU" dirty="0"/>
          </a:p>
          <a:p>
            <a:r>
              <a:rPr lang="ru-RU" dirty="0"/>
              <a:t>                     --                                             --                                     --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</a:t>
            </a:r>
          </a:p>
          <a:p>
            <a:r>
              <a:rPr lang="ru-RU" dirty="0"/>
              <a:t>                                                                    </a:t>
            </a:r>
            <a:r>
              <a:rPr lang="ru-RU" sz="2000" b="1" dirty="0"/>
              <a:t>Ответ</a:t>
            </a:r>
            <a:r>
              <a:rPr lang="ru-RU" sz="2000" dirty="0"/>
              <a:t>:  6  точек  экстремума</a:t>
            </a:r>
          </a:p>
          <a:p>
            <a:r>
              <a:rPr lang="ru-RU" sz="2000" dirty="0"/>
              <a:t>                                                                            3  точки  максимума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75656" y="4509120"/>
            <a:ext cx="64087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082904" y="3357563"/>
            <a:ext cx="0" cy="27368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1571604" y="3429000"/>
            <a:ext cx="5911850" cy="2246313"/>
          </a:xfrm>
          <a:custGeom>
            <a:avLst/>
            <a:gdLst>
              <a:gd name="connsiteX0" fmla="*/ 0 w 5911702"/>
              <a:gd name="connsiteY0" fmla="*/ 634409 h 2245241"/>
              <a:gd name="connsiteX1" fmla="*/ 170121 w 5911702"/>
              <a:gd name="connsiteY1" fmla="*/ 177209 h 2245241"/>
              <a:gd name="connsiteX2" fmla="*/ 499730 w 5911702"/>
              <a:gd name="connsiteY2" fmla="*/ 1155405 h 2245241"/>
              <a:gd name="connsiteX3" fmla="*/ 499730 w 5911702"/>
              <a:gd name="connsiteY3" fmla="*/ 1166037 h 2245241"/>
              <a:gd name="connsiteX4" fmla="*/ 829340 w 5911702"/>
              <a:gd name="connsiteY4" fmla="*/ 2048539 h 2245241"/>
              <a:gd name="connsiteX5" fmla="*/ 1063256 w 5911702"/>
              <a:gd name="connsiteY5" fmla="*/ 1421219 h 2245241"/>
              <a:gd name="connsiteX6" fmla="*/ 1244009 w 5911702"/>
              <a:gd name="connsiteY6" fmla="*/ 1857153 h 2245241"/>
              <a:gd name="connsiteX7" fmla="*/ 1339702 w 5911702"/>
              <a:gd name="connsiteY7" fmla="*/ 2154865 h 2245241"/>
              <a:gd name="connsiteX8" fmla="*/ 1637414 w 5911702"/>
              <a:gd name="connsiteY8" fmla="*/ 1601972 h 2245241"/>
              <a:gd name="connsiteX9" fmla="*/ 1850065 w 5911702"/>
              <a:gd name="connsiteY9" fmla="*/ 2154865 h 2245241"/>
              <a:gd name="connsiteX10" fmla="*/ 2222205 w 5911702"/>
              <a:gd name="connsiteY10" fmla="*/ 1059712 h 2245241"/>
              <a:gd name="connsiteX11" fmla="*/ 2519916 w 5911702"/>
              <a:gd name="connsiteY11" fmla="*/ 70884 h 2245241"/>
              <a:gd name="connsiteX12" fmla="*/ 2828261 w 5911702"/>
              <a:gd name="connsiteY12" fmla="*/ 634409 h 2245241"/>
              <a:gd name="connsiteX13" fmla="*/ 3040912 w 5911702"/>
              <a:gd name="connsiteY13" fmla="*/ 1421219 h 2245241"/>
              <a:gd name="connsiteX14" fmla="*/ 3466214 w 5911702"/>
              <a:gd name="connsiteY14" fmla="*/ 985284 h 2245241"/>
              <a:gd name="connsiteX15" fmla="*/ 3923414 w 5911702"/>
              <a:gd name="connsiteY15" fmla="*/ 411125 h 2245241"/>
              <a:gd name="connsiteX16" fmla="*/ 4582633 w 5911702"/>
              <a:gd name="connsiteY16" fmla="*/ 389860 h 2245241"/>
              <a:gd name="connsiteX17" fmla="*/ 5156791 w 5911702"/>
              <a:gd name="connsiteY17" fmla="*/ 1293628 h 2245241"/>
              <a:gd name="connsiteX18" fmla="*/ 5709684 w 5911702"/>
              <a:gd name="connsiteY18" fmla="*/ 815163 h 2245241"/>
              <a:gd name="connsiteX19" fmla="*/ 5911702 w 5911702"/>
              <a:gd name="connsiteY19" fmla="*/ 368595 h 224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11702" h="2245241">
                <a:moveTo>
                  <a:pt x="0" y="634409"/>
                </a:moveTo>
                <a:cubicBezTo>
                  <a:pt x="43416" y="362392"/>
                  <a:pt x="86833" y="90376"/>
                  <a:pt x="170121" y="177209"/>
                </a:cubicBezTo>
                <a:cubicBezTo>
                  <a:pt x="253409" y="264042"/>
                  <a:pt x="444795" y="990600"/>
                  <a:pt x="499730" y="1155405"/>
                </a:cubicBezTo>
                <a:cubicBezTo>
                  <a:pt x="554665" y="1320210"/>
                  <a:pt x="444795" y="1017181"/>
                  <a:pt x="499730" y="1166037"/>
                </a:cubicBezTo>
                <a:cubicBezTo>
                  <a:pt x="554665" y="1314893"/>
                  <a:pt x="735419" y="2006009"/>
                  <a:pt x="829340" y="2048539"/>
                </a:cubicBezTo>
                <a:cubicBezTo>
                  <a:pt x="923261" y="2091069"/>
                  <a:pt x="994145" y="1453117"/>
                  <a:pt x="1063256" y="1421219"/>
                </a:cubicBezTo>
                <a:cubicBezTo>
                  <a:pt x="1132368" y="1389321"/>
                  <a:pt x="1197935" y="1734879"/>
                  <a:pt x="1244009" y="1857153"/>
                </a:cubicBezTo>
                <a:cubicBezTo>
                  <a:pt x="1290083" y="1979427"/>
                  <a:pt x="1274135" y="2197395"/>
                  <a:pt x="1339702" y="2154865"/>
                </a:cubicBezTo>
                <a:cubicBezTo>
                  <a:pt x="1405269" y="2112335"/>
                  <a:pt x="1552354" y="1601972"/>
                  <a:pt x="1637414" y="1601972"/>
                </a:cubicBezTo>
                <a:cubicBezTo>
                  <a:pt x="1722474" y="1601972"/>
                  <a:pt x="1752600" y="2245241"/>
                  <a:pt x="1850065" y="2154865"/>
                </a:cubicBezTo>
                <a:cubicBezTo>
                  <a:pt x="1947530" y="2064489"/>
                  <a:pt x="2110563" y="1407042"/>
                  <a:pt x="2222205" y="1059712"/>
                </a:cubicBezTo>
                <a:cubicBezTo>
                  <a:pt x="2333847" y="712382"/>
                  <a:pt x="2418907" y="141768"/>
                  <a:pt x="2519916" y="70884"/>
                </a:cubicBezTo>
                <a:cubicBezTo>
                  <a:pt x="2620925" y="0"/>
                  <a:pt x="2741428" y="409353"/>
                  <a:pt x="2828261" y="634409"/>
                </a:cubicBezTo>
                <a:cubicBezTo>
                  <a:pt x="2915094" y="859465"/>
                  <a:pt x="2934587" y="1362740"/>
                  <a:pt x="3040912" y="1421219"/>
                </a:cubicBezTo>
                <a:cubicBezTo>
                  <a:pt x="3147238" y="1479698"/>
                  <a:pt x="3319130" y="1153633"/>
                  <a:pt x="3466214" y="985284"/>
                </a:cubicBezTo>
                <a:cubicBezTo>
                  <a:pt x="3613298" y="816935"/>
                  <a:pt x="3737344" y="510362"/>
                  <a:pt x="3923414" y="411125"/>
                </a:cubicBezTo>
                <a:cubicBezTo>
                  <a:pt x="4109484" y="311888"/>
                  <a:pt x="4377070" y="242776"/>
                  <a:pt x="4582633" y="389860"/>
                </a:cubicBezTo>
                <a:cubicBezTo>
                  <a:pt x="4788196" y="536944"/>
                  <a:pt x="4968949" y="1222744"/>
                  <a:pt x="5156791" y="1293628"/>
                </a:cubicBezTo>
                <a:cubicBezTo>
                  <a:pt x="5344633" y="1364512"/>
                  <a:pt x="5583866" y="969335"/>
                  <a:pt x="5709684" y="815163"/>
                </a:cubicBezTo>
                <a:cubicBezTo>
                  <a:pt x="5835503" y="660991"/>
                  <a:pt x="5870944" y="446567"/>
                  <a:pt x="5911702" y="368595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051720" y="4509120"/>
            <a:ext cx="2452688" cy="3175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99992" y="4509120"/>
            <a:ext cx="2016224" cy="0"/>
          </a:xfrm>
          <a:prstGeom prst="line">
            <a:avLst/>
          </a:prstGeom>
          <a:ln cap="rnd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1285860"/>
            <a:ext cx="307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/>
              </a:rPr>
              <a:t>Устная  работа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072495" cy="4786346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/>
              <a:t>                   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                    </a:t>
            </a:r>
            <a:br>
              <a:rPr lang="ru-RU" sz="2800" b="1" dirty="0"/>
            </a:br>
            <a:r>
              <a:rPr lang="ru-RU" sz="2800" b="1" dirty="0"/>
              <a:t>              </a:t>
            </a:r>
            <a:r>
              <a:rPr lang="en-US" sz="2800" b="1" dirty="0"/>
              <a:t>    </a:t>
            </a:r>
            <a:br>
              <a:rPr lang="en-US" sz="2800" b="1" dirty="0"/>
            </a:br>
            <a:r>
              <a:rPr lang="en-US" sz="2800" b="1" dirty="0"/>
              <a:t>         </a:t>
            </a:r>
            <a:br>
              <a:rPr lang="en-US" sz="2800" b="1" dirty="0"/>
            </a:br>
            <a:r>
              <a:rPr lang="en-US" sz="2800" b="1" dirty="0"/>
              <a:t>                    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                    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 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>
                <a:solidFill>
                  <a:srgbClr val="FF0000"/>
                </a:solidFill>
              </a:rPr>
              <a:t>Найдите  промежутки  возрастания функции, в ответе укажите длину наибольшего из них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                               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</a:t>
            </a:r>
            <a:r>
              <a:rPr lang="en-US" sz="2000" dirty="0">
                <a:solidFill>
                  <a:schemeClr val="tx1"/>
                </a:solidFill>
              </a:rPr>
              <a:t>              y = f′ (x) 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                    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/>
              <a:t>    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0                                            </a:t>
            </a:r>
            <a:r>
              <a:rPr lang="ru-RU" sz="2000" i="1" dirty="0" err="1">
                <a:solidFill>
                  <a:schemeClr val="tx1"/>
                </a:solidFill>
              </a:rPr>
              <a:t>х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</a:t>
            </a:r>
            <a:br>
              <a:rPr lang="ru-RU" sz="2800" b="1" dirty="0"/>
            </a:br>
            <a:br>
              <a:rPr lang="en-US" sz="2800" b="1" dirty="0"/>
            </a:br>
            <a:r>
              <a:rPr lang="en-US" sz="2800" b="1" dirty="0"/>
              <a:t>               </a:t>
            </a:r>
            <a:br>
              <a:rPr lang="en-US" sz="2800" b="1" dirty="0"/>
            </a:br>
            <a:r>
              <a:rPr lang="en-US" sz="2800" b="1" dirty="0"/>
              <a:t>             </a:t>
            </a:r>
            <a:br>
              <a:rPr lang="en-US" sz="2800" b="1" dirty="0"/>
            </a:br>
            <a:r>
              <a:rPr lang="en-US" sz="2800" b="1" dirty="0"/>
              <a:t>                                                </a:t>
            </a:r>
            <a:r>
              <a:rPr lang="en-US" sz="2000" b="1" dirty="0"/>
              <a:t>                                       </a:t>
            </a:r>
            <a:br>
              <a:rPr lang="en-US" sz="2000" b="1" dirty="0"/>
            </a:br>
            <a:r>
              <a:rPr lang="en-US" sz="2000" b="1" dirty="0"/>
              <a:t>                                                                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  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endParaRPr lang="ru-RU" sz="28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1267" name="Содержимое 7" descr="0_9580c_7330d38_XL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1871663" cy="1152525"/>
          </a:xfr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571604" y="4941888"/>
            <a:ext cx="5399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499992" y="2996952"/>
            <a:ext cx="0" cy="28803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90967" y="3284538"/>
            <a:ext cx="0" cy="25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30604" y="3284538"/>
            <a:ext cx="0" cy="25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883129" y="3284538"/>
            <a:ext cx="0" cy="25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43492" y="3284538"/>
            <a:ext cx="0" cy="2520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03854" y="3284538"/>
            <a:ext cx="0" cy="2520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62629" y="3357563"/>
            <a:ext cx="0" cy="2447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22992" y="3357563"/>
            <a:ext cx="0" cy="2447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683354" y="3284538"/>
            <a:ext cx="0" cy="2520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71829" y="3284538"/>
            <a:ext cx="0" cy="25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011467" y="3284538"/>
            <a:ext cx="0" cy="25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651104" y="3284538"/>
            <a:ext cx="0" cy="2520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290742" y="3357563"/>
            <a:ext cx="0" cy="2447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930379" y="3357563"/>
            <a:ext cx="0" cy="2447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571604" y="4581526"/>
            <a:ext cx="5399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571604" y="4221163"/>
            <a:ext cx="5399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498579" y="3860801"/>
            <a:ext cx="54721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571604" y="3500438"/>
            <a:ext cx="5399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71604" y="5661026"/>
            <a:ext cx="5399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Полилиния 68"/>
          <p:cNvSpPr/>
          <p:nvPr/>
        </p:nvSpPr>
        <p:spPr>
          <a:xfrm>
            <a:off x="1571604" y="3717926"/>
            <a:ext cx="4765675" cy="1738312"/>
          </a:xfrm>
          <a:custGeom>
            <a:avLst/>
            <a:gdLst>
              <a:gd name="connsiteX0" fmla="*/ 0 w 4688959"/>
              <a:gd name="connsiteY0" fmla="*/ 839972 h 1738424"/>
              <a:gd name="connsiteX1" fmla="*/ 329610 w 4688959"/>
              <a:gd name="connsiteY1" fmla="*/ 393405 h 1738424"/>
              <a:gd name="connsiteX2" fmla="*/ 637954 w 4688959"/>
              <a:gd name="connsiteY2" fmla="*/ 106326 h 1738424"/>
              <a:gd name="connsiteX3" fmla="*/ 999461 w 4688959"/>
              <a:gd name="connsiteY3" fmla="*/ 489098 h 1738424"/>
              <a:gd name="connsiteX4" fmla="*/ 1371600 w 4688959"/>
              <a:gd name="connsiteY4" fmla="*/ 1222745 h 1738424"/>
              <a:gd name="connsiteX5" fmla="*/ 1743740 w 4688959"/>
              <a:gd name="connsiteY5" fmla="*/ 1573619 h 1738424"/>
              <a:gd name="connsiteX6" fmla="*/ 2094614 w 4688959"/>
              <a:gd name="connsiteY6" fmla="*/ 1212112 h 1738424"/>
              <a:gd name="connsiteX7" fmla="*/ 2456121 w 4688959"/>
              <a:gd name="connsiteY7" fmla="*/ 510363 h 1738424"/>
              <a:gd name="connsiteX8" fmla="*/ 2881424 w 4688959"/>
              <a:gd name="connsiteY8" fmla="*/ 116958 h 1738424"/>
              <a:gd name="connsiteX9" fmla="*/ 3944680 w 4688959"/>
              <a:gd name="connsiteY9" fmla="*/ 1212112 h 1738424"/>
              <a:gd name="connsiteX10" fmla="*/ 4306187 w 4688959"/>
              <a:gd name="connsiteY10" fmla="*/ 1552354 h 1738424"/>
              <a:gd name="connsiteX11" fmla="*/ 4688959 w 4688959"/>
              <a:gd name="connsiteY11" fmla="*/ 95693 h 17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8959" h="1738424">
                <a:moveTo>
                  <a:pt x="0" y="839972"/>
                </a:moveTo>
                <a:cubicBezTo>
                  <a:pt x="111642" y="677825"/>
                  <a:pt x="223284" y="515679"/>
                  <a:pt x="329610" y="393405"/>
                </a:cubicBezTo>
                <a:cubicBezTo>
                  <a:pt x="435936" y="271131"/>
                  <a:pt x="526312" y="90377"/>
                  <a:pt x="637954" y="106326"/>
                </a:cubicBezTo>
                <a:cubicBezTo>
                  <a:pt x="749596" y="122275"/>
                  <a:pt x="877187" y="303028"/>
                  <a:pt x="999461" y="489098"/>
                </a:cubicBezTo>
                <a:cubicBezTo>
                  <a:pt x="1121735" y="675168"/>
                  <a:pt x="1247553" y="1041991"/>
                  <a:pt x="1371600" y="1222745"/>
                </a:cubicBezTo>
                <a:cubicBezTo>
                  <a:pt x="1495647" y="1403499"/>
                  <a:pt x="1623238" y="1575391"/>
                  <a:pt x="1743740" y="1573619"/>
                </a:cubicBezTo>
                <a:cubicBezTo>
                  <a:pt x="1864242" y="1571847"/>
                  <a:pt x="1975884" y="1389321"/>
                  <a:pt x="2094614" y="1212112"/>
                </a:cubicBezTo>
                <a:cubicBezTo>
                  <a:pt x="2213344" y="1034903"/>
                  <a:pt x="2324986" y="692889"/>
                  <a:pt x="2456121" y="510363"/>
                </a:cubicBezTo>
                <a:cubicBezTo>
                  <a:pt x="2587256" y="327837"/>
                  <a:pt x="2633331" y="0"/>
                  <a:pt x="2881424" y="116958"/>
                </a:cubicBezTo>
                <a:cubicBezTo>
                  <a:pt x="3129517" y="233916"/>
                  <a:pt x="3707219" y="972879"/>
                  <a:pt x="3944680" y="1212112"/>
                </a:cubicBezTo>
                <a:cubicBezTo>
                  <a:pt x="4182141" y="1451345"/>
                  <a:pt x="4182141" y="1738424"/>
                  <a:pt x="4306187" y="1552354"/>
                </a:cubicBezTo>
                <a:cubicBezTo>
                  <a:pt x="4430233" y="1366284"/>
                  <a:pt x="4515294" y="120502"/>
                  <a:pt x="4688959" y="95693"/>
                </a:cubicBez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571604" y="3429001"/>
            <a:ext cx="0" cy="2305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498579" y="5300663"/>
            <a:ext cx="54721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Полилиния 94"/>
          <p:cNvSpPr/>
          <p:nvPr/>
        </p:nvSpPr>
        <p:spPr>
          <a:xfrm>
            <a:off x="3707904" y="3717032"/>
            <a:ext cx="1879600" cy="1223962"/>
          </a:xfrm>
          <a:custGeom>
            <a:avLst/>
            <a:gdLst>
              <a:gd name="connsiteX0" fmla="*/ 0 w 1950357"/>
              <a:gd name="connsiteY0" fmla="*/ 1121229 h 1152072"/>
              <a:gd name="connsiteX1" fmla="*/ 283029 w 1950357"/>
              <a:gd name="connsiteY1" fmla="*/ 587829 h 1152072"/>
              <a:gd name="connsiteX2" fmla="*/ 359229 w 1950357"/>
              <a:gd name="connsiteY2" fmla="*/ 446314 h 1152072"/>
              <a:gd name="connsiteX3" fmla="*/ 424543 w 1950357"/>
              <a:gd name="connsiteY3" fmla="*/ 348343 h 1152072"/>
              <a:gd name="connsiteX4" fmla="*/ 500743 w 1950357"/>
              <a:gd name="connsiteY4" fmla="*/ 239486 h 1152072"/>
              <a:gd name="connsiteX5" fmla="*/ 544286 w 1950357"/>
              <a:gd name="connsiteY5" fmla="*/ 141514 h 1152072"/>
              <a:gd name="connsiteX6" fmla="*/ 598715 w 1950357"/>
              <a:gd name="connsiteY6" fmla="*/ 76200 h 1152072"/>
              <a:gd name="connsiteX7" fmla="*/ 653143 w 1950357"/>
              <a:gd name="connsiteY7" fmla="*/ 21772 h 1152072"/>
              <a:gd name="connsiteX8" fmla="*/ 685800 w 1950357"/>
              <a:gd name="connsiteY8" fmla="*/ 0 h 1152072"/>
              <a:gd name="connsiteX9" fmla="*/ 751115 w 1950357"/>
              <a:gd name="connsiteY9" fmla="*/ 21772 h 1152072"/>
              <a:gd name="connsiteX10" fmla="*/ 881743 w 1950357"/>
              <a:gd name="connsiteY10" fmla="*/ 87086 h 1152072"/>
              <a:gd name="connsiteX11" fmla="*/ 968829 w 1950357"/>
              <a:gd name="connsiteY11" fmla="*/ 130629 h 1152072"/>
              <a:gd name="connsiteX12" fmla="*/ 1066800 w 1950357"/>
              <a:gd name="connsiteY12" fmla="*/ 261257 h 1152072"/>
              <a:gd name="connsiteX13" fmla="*/ 1219200 w 1950357"/>
              <a:gd name="connsiteY13" fmla="*/ 370114 h 1152072"/>
              <a:gd name="connsiteX14" fmla="*/ 1371600 w 1950357"/>
              <a:gd name="connsiteY14" fmla="*/ 566057 h 1152072"/>
              <a:gd name="connsiteX15" fmla="*/ 1545772 w 1950357"/>
              <a:gd name="connsiteY15" fmla="*/ 794657 h 1152072"/>
              <a:gd name="connsiteX16" fmla="*/ 1719943 w 1950357"/>
              <a:gd name="connsiteY16" fmla="*/ 947057 h 1152072"/>
              <a:gd name="connsiteX17" fmla="*/ 1915886 w 1950357"/>
              <a:gd name="connsiteY17" fmla="*/ 1121229 h 1152072"/>
              <a:gd name="connsiteX18" fmla="*/ 1926772 w 1950357"/>
              <a:gd name="connsiteY18" fmla="*/ 1132114 h 1152072"/>
              <a:gd name="connsiteX19" fmla="*/ 1926772 w 1950357"/>
              <a:gd name="connsiteY19" fmla="*/ 1143000 h 115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50357" h="1152072">
                <a:moveTo>
                  <a:pt x="0" y="1121229"/>
                </a:moveTo>
                <a:lnTo>
                  <a:pt x="283029" y="587829"/>
                </a:lnTo>
                <a:cubicBezTo>
                  <a:pt x="342901" y="475343"/>
                  <a:pt x="335643" y="486228"/>
                  <a:pt x="359229" y="446314"/>
                </a:cubicBezTo>
                <a:cubicBezTo>
                  <a:pt x="382815" y="406400"/>
                  <a:pt x="400957" y="382814"/>
                  <a:pt x="424543" y="348343"/>
                </a:cubicBezTo>
                <a:cubicBezTo>
                  <a:pt x="448129" y="313872"/>
                  <a:pt x="480786" y="273957"/>
                  <a:pt x="500743" y="239486"/>
                </a:cubicBezTo>
                <a:cubicBezTo>
                  <a:pt x="520700" y="205015"/>
                  <a:pt x="527957" y="168728"/>
                  <a:pt x="544286" y="141514"/>
                </a:cubicBezTo>
                <a:cubicBezTo>
                  <a:pt x="560615" y="114300"/>
                  <a:pt x="580572" y="96157"/>
                  <a:pt x="598715" y="76200"/>
                </a:cubicBezTo>
                <a:cubicBezTo>
                  <a:pt x="616858" y="56243"/>
                  <a:pt x="638629" y="34472"/>
                  <a:pt x="653143" y="21772"/>
                </a:cubicBezTo>
                <a:cubicBezTo>
                  <a:pt x="667657" y="9072"/>
                  <a:pt x="669471" y="0"/>
                  <a:pt x="685800" y="0"/>
                </a:cubicBezTo>
                <a:cubicBezTo>
                  <a:pt x="702129" y="0"/>
                  <a:pt x="718458" y="7258"/>
                  <a:pt x="751115" y="21772"/>
                </a:cubicBezTo>
                <a:cubicBezTo>
                  <a:pt x="783772" y="36286"/>
                  <a:pt x="881743" y="87086"/>
                  <a:pt x="881743" y="87086"/>
                </a:cubicBezTo>
                <a:cubicBezTo>
                  <a:pt x="918029" y="105229"/>
                  <a:pt x="937986" y="101601"/>
                  <a:pt x="968829" y="130629"/>
                </a:cubicBezTo>
                <a:cubicBezTo>
                  <a:pt x="999672" y="159658"/>
                  <a:pt x="1025071" y="221343"/>
                  <a:pt x="1066800" y="261257"/>
                </a:cubicBezTo>
                <a:cubicBezTo>
                  <a:pt x="1108529" y="301171"/>
                  <a:pt x="1168400" y="319314"/>
                  <a:pt x="1219200" y="370114"/>
                </a:cubicBezTo>
                <a:cubicBezTo>
                  <a:pt x="1270000" y="420914"/>
                  <a:pt x="1317171" y="495300"/>
                  <a:pt x="1371600" y="566057"/>
                </a:cubicBezTo>
                <a:cubicBezTo>
                  <a:pt x="1426029" y="636814"/>
                  <a:pt x="1487715" y="731157"/>
                  <a:pt x="1545772" y="794657"/>
                </a:cubicBezTo>
                <a:cubicBezTo>
                  <a:pt x="1603829" y="858157"/>
                  <a:pt x="1719943" y="947057"/>
                  <a:pt x="1719943" y="947057"/>
                </a:cubicBezTo>
                <a:lnTo>
                  <a:pt x="1915886" y="1121229"/>
                </a:lnTo>
                <a:cubicBezTo>
                  <a:pt x="1950357" y="1152072"/>
                  <a:pt x="1924958" y="1128486"/>
                  <a:pt x="1926772" y="1132114"/>
                </a:cubicBezTo>
                <a:cubicBezTo>
                  <a:pt x="1928586" y="1135742"/>
                  <a:pt x="1927679" y="1139371"/>
                  <a:pt x="1926772" y="1143000"/>
                </a:cubicBezTo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′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(x)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›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123728" y="0"/>
            <a:ext cx="6048672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488" y="1285860"/>
            <a:ext cx="318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/>
              </a:rPr>
              <a:t>Устная   работа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5715016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Ответ</a:t>
            </a:r>
            <a:r>
              <a:rPr lang="ru-RU" dirty="0"/>
              <a:t>:  три</a:t>
            </a:r>
            <a:br>
              <a:rPr lang="ru-RU" dirty="0"/>
            </a:br>
            <a:r>
              <a:rPr lang="ru-RU" dirty="0"/>
              <a:t>промежутка  возрастания; длина наибольшего из них равна  5.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35975" cy="50006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</a:rPr>
              <a:t>Проверяемые умения  и виды деятельности       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</a:rPr>
              <a:t>                                 по кодификатору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Уметь строить и  исследовать простейшие         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математические модели: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Вычислять  производные  элементарных функций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Исследовать  функции  на  монотонность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Находить точки  экстремума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Находить  наибольшее  и  наименьшее 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значения  функции на  указанном отрезке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2292" name="Picture 4" descr="C:\Users\Светлана\AppData\Local\Microsoft\Windows\Temporary Internet Files\Content.IE5\DS3D7AA6\MC9004059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19446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8229600" cy="475297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             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В14                           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Наименьшее     или     наибольшее     значение    на отрезке     непрерывная     функция   имеет   либо    в    критической  точке,   либо   в   конце   отрезка. Практически  во  всех   заданиях  в    критических       точках      производная       равна     нулю.    Поэтому сначала  находим   производную  данной  функции, приравниваем 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    ее   к   нулю   и  находим   критические   точки  на  данном  отрезке, затем   сравниваем   значения   функции    в   найденных    точках  и 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    на   концах   отрезка. 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Полезно     помнить,   что,    если     функция    имеет единственную   критическую   точку, то   минимум    в  ней  является наименьшим, а   максимум  –  наибольшим  значением  на  данном  отрезке.</a:t>
            </a:r>
          </a:p>
          <a:p>
            <a:pPr>
              <a:buFontTx/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0" y="1857364"/>
            <a:ext cx="2663825" cy="1223963"/>
          </a:xfrm>
          <a:prstGeom prst="wedgeEllipseCallout">
            <a:avLst>
              <a:gd name="adj1" fmla="val -22245"/>
              <a:gd name="adj2" fmla="val 60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Вычисление  точек  экстремума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4716016" y="1268760"/>
            <a:ext cx="3887787" cy="1440656"/>
          </a:xfrm>
          <a:prstGeom prst="wedgeEllipseCallout">
            <a:avLst>
              <a:gd name="adj1" fmla="val -22303"/>
              <a:gd name="adj2" fmla="val 67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Нахождение наибольшего   и наименьшего   значений   функции  на  отрезке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00232" y="2357430"/>
            <a:ext cx="1223963" cy="144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214810" y="1857364"/>
            <a:ext cx="1008062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321" name="Picture 6" descr="C:\Users\Светлана\AppData\Local\Microsoft\Windows\Temporary Internet Files\Content.IE5\YMOQBVU1\MP9004100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728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6704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b="1" dirty="0">
                <a:solidFill>
                  <a:srgbClr val="FF0000"/>
                </a:solidFill>
                <a:effectLst/>
              </a:rPr>
              <a:t>Найдите  точку  минимума  функции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ru-RU" sz="2800" b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ru-RU" sz="2800" dirty="0"/>
              <a:t>               </a:t>
            </a:r>
            <a:endParaRPr lang="ru-RU" dirty="0"/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4340" name="Picture 3" descr="C:\Users\Светлана\AppData\Local\Microsoft\Windows\Temporary Internet Files\Content.IE5\YMOQBVU1\MC9004348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060575"/>
            <a:ext cx="302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7" name="Rectangle 2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6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7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596" y="2500306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Решение</a:t>
            </a:r>
            <a:r>
              <a:rPr lang="ru-RU" sz="2800" dirty="0"/>
              <a:t>.   </a:t>
            </a:r>
            <a:r>
              <a:rPr lang="en-US" sz="3200" b="1" dirty="0">
                <a:solidFill>
                  <a:srgbClr val="0033CC"/>
                </a:solidFill>
              </a:rPr>
              <a:t>1</a:t>
            </a:r>
            <a:r>
              <a:rPr lang="ru-RU" sz="3200" b="1" dirty="0">
                <a:solidFill>
                  <a:srgbClr val="0033CC"/>
                </a:solidFill>
              </a:rPr>
              <a:t> способ</a:t>
            </a:r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141663"/>
            <a:ext cx="6397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141663"/>
            <a:ext cx="1714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644900"/>
            <a:ext cx="1924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644900"/>
            <a:ext cx="2924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573463"/>
            <a:ext cx="2273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71633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716338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2627313" y="4652963"/>
            <a:ext cx="2232025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292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652963"/>
            <a:ext cx="13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97152"/>
            <a:ext cx="2160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4724400"/>
            <a:ext cx="676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4716463" y="4797425"/>
            <a:ext cx="0" cy="287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1692275" y="4797425"/>
            <a:ext cx="576263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3419475" y="4868863"/>
            <a:ext cx="936625" cy="14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5148263" y="4797425"/>
            <a:ext cx="576262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763713" y="4652963"/>
            <a:ext cx="41767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1763713" y="4652963"/>
            <a:ext cx="41767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716463" y="4797425"/>
            <a:ext cx="2873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716463" y="5084763"/>
            <a:ext cx="2873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003800" y="4797425"/>
            <a:ext cx="0" cy="287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2143108" y="4143380"/>
            <a:ext cx="3534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+</a:t>
            </a:r>
            <a:r>
              <a:rPr lang="ru-RU" sz="2800" b="1" dirty="0">
                <a:solidFill>
                  <a:srgbClr val="0070C0"/>
                </a:solidFill>
              </a:rPr>
              <a:t>                </a:t>
            </a:r>
            <a:r>
              <a:rPr lang="ru-RU" sz="3200" b="1" dirty="0">
                <a:solidFill>
                  <a:srgbClr val="0070C0"/>
                </a:solidFill>
              </a:rPr>
              <a:t>- </a:t>
            </a:r>
            <a:r>
              <a:rPr lang="ru-RU" sz="2800" b="1" dirty="0">
                <a:solidFill>
                  <a:srgbClr val="0070C0"/>
                </a:solidFill>
              </a:rPr>
              <a:t>          </a:t>
            </a:r>
            <a:r>
              <a:rPr lang="en-US" sz="2000" b="1" dirty="0">
                <a:solidFill>
                  <a:srgbClr val="FF0000"/>
                </a:solidFill>
              </a:rPr>
              <a:t>min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+</a:t>
            </a:r>
            <a:endParaRPr lang="ru-RU" sz="36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6357950" y="5715016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Ответ: 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7" grpId="0"/>
      <p:bldP spid="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                                       </a:t>
            </a:r>
          </a:p>
          <a:p>
            <a:pPr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5364" name="Picture 2" descr="C:\Users\Светлана\AppData\Local\Microsoft\Windows\Temporary Internet Files\Content.IE5\WICRZ42N\MP9003901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57909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214414" y="1428736"/>
            <a:ext cx="7462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Найдите  точку  максимума  функции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071678"/>
            <a:ext cx="36210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-630238" y="7715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714620"/>
            <a:ext cx="328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2800" b="1" dirty="0"/>
              <a:t>Решение</a:t>
            </a:r>
            <a:r>
              <a:rPr lang="ru-RU" sz="2800" dirty="0"/>
              <a:t>. </a:t>
            </a:r>
            <a:r>
              <a:rPr lang="ru-RU" sz="3200" b="1" dirty="0">
                <a:solidFill>
                  <a:srgbClr val="FF0000"/>
                </a:solidFill>
              </a:rPr>
              <a:t>2 способ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357563"/>
            <a:ext cx="5903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357563"/>
            <a:ext cx="1900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076700"/>
            <a:ext cx="3095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Прямая со стрелкой 42"/>
          <p:cNvCxnSpPr/>
          <p:nvPr/>
        </p:nvCxnSpPr>
        <p:spPr>
          <a:xfrm>
            <a:off x="468313" y="5373688"/>
            <a:ext cx="38163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445125"/>
            <a:ext cx="342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331913" y="5516563"/>
            <a:ext cx="3603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1913" y="5516563"/>
            <a:ext cx="0" cy="288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331913" y="5805488"/>
            <a:ext cx="3603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692275" y="5516563"/>
            <a:ext cx="0" cy="288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0133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5373688"/>
            <a:ext cx="13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ямая со стрелкой 52"/>
          <p:cNvCxnSpPr/>
          <p:nvPr/>
        </p:nvCxnSpPr>
        <p:spPr>
          <a:xfrm flipV="1">
            <a:off x="611188" y="5516563"/>
            <a:ext cx="576262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051050" y="5516563"/>
            <a:ext cx="720725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92500" y="5516563"/>
            <a:ext cx="503238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6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4602" y="5500702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642910" y="478632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 +    </a:t>
            </a:r>
            <a:r>
              <a:rPr lang="en-US" sz="2800" b="1" dirty="0">
                <a:solidFill>
                  <a:srgbClr val="FF0000"/>
                </a:solidFill>
              </a:rPr>
              <a:t>max</a:t>
            </a:r>
            <a:r>
              <a:rPr lang="ru-RU" sz="2800" b="1" dirty="0">
                <a:solidFill>
                  <a:srgbClr val="FF0000"/>
                </a:solidFill>
              </a:rPr>
              <a:t>     -      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    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547813" y="5373688"/>
            <a:ext cx="1584325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6215074" y="5643578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200" dirty="0"/>
              <a:t>Ответ</a:t>
            </a:r>
            <a:r>
              <a:rPr lang="ru-RU" sz="2800" dirty="0"/>
              <a:t>: - 5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8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89925" cy="482441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         </a:t>
            </a:r>
            <a:r>
              <a:rPr lang="ru-RU" b="1" dirty="0">
                <a:solidFill>
                  <a:srgbClr val="C00000"/>
                </a:solidFill>
                <a:effectLst/>
              </a:rPr>
              <a:t>Реши   самостоятельно! 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Найдите точку минимума функции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Найдите точку максимума функции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	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Найдите точку минимума функции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	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Найдите точку максимума функции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	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6388" name="Picture 2" descr="C:\Users\Светлана\AppData\Local\Microsoft\Windows\Temporary Internet Files\Content.IE5\YMOQBVU1\MC9004415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1835696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349500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429132"/>
            <a:ext cx="25193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57563"/>
            <a:ext cx="2735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0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5516563"/>
            <a:ext cx="2879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96336" y="2492896"/>
            <a:ext cx="69379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96336" y="350100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4509120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96336" y="551723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- 4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835696" y="-24"/>
            <a:ext cx="6120680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Соединительная линия уступом 30"/>
          <p:cNvCxnSpPr>
            <a:endCxn id="35" idx="4"/>
          </p:cNvCxnSpPr>
          <p:nvPr/>
        </p:nvCxnSpPr>
        <p:spPr>
          <a:xfrm rot="10800000">
            <a:off x="3286116" y="2857496"/>
            <a:ext cx="4214842" cy="1588"/>
          </a:xfrm>
          <a:prstGeom prst="bentConnector2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071802" y="2357430"/>
            <a:ext cx="428628" cy="5000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360593" y="1783151"/>
            <a:ext cx="4759" cy="41537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071802" y="3429000"/>
            <a:ext cx="428628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>
            <a:off x="3214678" y="4857760"/>
            <a:ext cx="4214842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071802" y="4500570"/>
            <a:ext cx="357190" cy="3571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0800000">
            <a:off x="3000364" y="5929330"/>
            <a:ext cx="4429156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857488" y="5572140"/>
            <a:ext cx="357190" cy="3571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 animBg="1"/>
      <p:bldP spid="39" grpId="0" animBg="1"/>
      <p:bldP spid="44" grpId="0" animBg="1"/>
      <p:bldP spid="47" grpId="0" animBg="1"/>
      <p:bldP spid="4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Решение.</a:t>
            </a:r>
          </a:p>
          <a:p>
            <a:pPr>
              <a:buFontTx/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143116"/>
            <a:ext cx="4416224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>
                <a:latin typeface="Calibri" pitchFamily="34" charset="0"/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213100"/>
            <a:ext cx="61928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-809625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3213100"/>
            <a:ext cx="18716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-809625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3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860800"/>
            <a:ext cx="3167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6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860800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900113" y="4868863"/>
            <a:ext cx="44640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268538" y="4868863"/>
            <a:ext cx="2016125" cy="0"/>
          </a:xfrm>
          <a:prstGeom prst="line">
            <a:avLst/>
          </a:prstGeom>
          <a:ln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76600" y="4868863"/>
            <a:ext cx="100806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3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31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45085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33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373688"/>
            <a:ext cx="2665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7435" name="Picture 24" descr="C:\Users\Светлана\AppData\Local\Microsoft\Windows\Temporary Internet Files\Content.IE5\DS3D7AA6\MC90032564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4290"/>
            <a:ext cx="13843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03648" y="107154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Найдите  наибольшее   значение  функции      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                  на  отрезке </a:t>
            </a:r>
            <a:r>
              <a:rPr lang="en-US" sz="2800" b="1" dirty="0">
                <a:solidFill>
                  <a:srgbClr val="C00000"/>
                </a:solidFill>
              </a:rPr>
              <a:t>[-12</a:t>
            </a:r>
            <a:r>
              <a:rPr lang="ru-RU" sz="2800" b="1" dirty="0">
                <a:solidFill>
                  <a:srgbClr val="C00000"/>
                </a:solidFill>
              </a:rPr>
              <a:t>;</a:t>
            </a:r>
            <a:r>
              <a:rPr lang="en-US" sz="2800" b="1" dirty="0">
                <a:solidFill>
                  <a:srgbClr val="C00000"/>
                </a:solidFill>
              </a:rPr>
              <a:t>-6]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47148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                         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Ответ: - 6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4414" y="4357694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</a:t>
            </a:r>
            <a:r>
              <a:rPr lang="ru-RU" sz="2800" dirty="0"/>
              <a:t>+ </a:t>
            </a:r>
            <a:r>
              <a:rPr lang="en-US" sz="2800" dirty="0"/>
              <a:t>max –</a:t>
            </a:r>
          </a:p>
          <a:p>
            <a:r>
              <a:rPr lang="en-US" sz="2800" dirty="0"/>
              <a:t>         -12       -8         -6  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071802" y="2071678"/>
            <a:ext cx="492922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31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7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13287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/>
              <a:t>Найдите   наименьшее   значение   функции                 </a:t>
            </a:r>
          </a:p>
          <a:p>
            <a:pPr>
              <a:buFontTx/>
              <a:buNone/>
            </a:pPr>
            <a:r>
              <a:rPr lang="ru-RU" sz="2800" b="1" dirty="0"/>
              <a:t>на   отрезке</a:t>
            </a:r>
            <a:r>
              <a:rPr lang="en-US" sz="2800" b="1" dirty="0"/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          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8437" name="Picture 5" descr="C:\Users\Светлана\AppData\Local\Microsoft\Windows\Temporary Internet Files\Content.IE5\8YQGLH98\MC9003199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8129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33131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214554"/>
            <a:ext cx="1368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1655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-809625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46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714752"/>
            <a:ext cx="3959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49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221163"/>
            <a:ext cx="1952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928662" y="5000636"/>
            <a:ext cx="36004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85852" y="5000636"/>
            <a:ext cx="2665412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85852" y="5000636"/>
            <a:ext cx="115252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5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54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714884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56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084763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Rectangle 22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34" y="271462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Решение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5976" y="2132856"/>
            <a:ext cx="388843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6072206"/>
            <a:ext cx="1784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Ответ: - 26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4572008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/>
              <a:t> </a:t>
            </a:r>
            <a:r>
              <a:rPr lang="en-US" sz="2400" dirty="0"/>
              <a:t>                </a:t>
            </a:r>
            <a:r>
              <a:rPr lang="ru-RU" sz="2400" dirty="0"/>
              <a:t>-   </a:t>
            </a:r>
            <a:r>
              <a:rPr lang="en-US" sz="2400" dirty="0"/>
              <a:t> min</a:t>
            </a:r>
            <a:r>
              <a:rPr lang="ru-RU" sz="2400" dirty="0"/>
              <a:t>    + 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 </a:t>
            </a:r>
            <a:r>
              <a:rPr lang="en-US" dirty="0"/>
              <a:t>- 4,5                 - 4                         0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7"/>
          <p:cNvSpPr>
            <a:spLocks noGrp="1"/>
          </p:cNvSpPr>
          <p:nvPr>
            <p:ph idx="1"/>
          </p:nvPr>
        </p:nvSpPr>
        <p:spPr>
          <a:xfrm>
            <a:off x="457200" y="1412875"/>
            <a:ext cx="8362950" cy="48244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Найдите  наименьшее  значение функции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на   отрезке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.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Решение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Ответ: - 9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Найдите   наибольшее  значение  функции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на  отрезке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.</a:t>
            </a:r>
          </a:p>
          <a:p>
            <a:pPr>
              <a:buFontTx/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Решение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buFontTx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+             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Ответ:  4</a:t>
            </a:r>
          </a:p>
          <a:p>
            <a:pPr>
              <a:buFontTx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9460" name="Picture 3" descr="C:\Users\Светлана\AppData\Local\Microsoft\Windows\Temporary Internet Files\Content.IE5\WICRZ42N\MC90043150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828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916833"/>
            <a:ext cx="32289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700">
                <a:ea typeface="Times New Roman" pitchFamily="18" charset="0"/>
                <a:cs typeface="Calibri" pitchFamily="34" charset="0"/>
              </a:rPr>
              <a:t> </a:t>
            </a:r>
            <a:endParaRPr lang="ru-RU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42088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357563"/>
            <a:ext cx="25209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067175" y="2924175"/>
            <a:ext cx="5048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67175" y="2924175"/>
            <a:ext cx="0" cy="288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67175" y="3213100"/>
            <a:ext cx="504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2924175"/>
            <a:ext cx="0" cy="288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7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80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717033"/>
            <a:ext cx="273667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endParaRPr lang="en-US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9482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077072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84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157788"/>
            <a:ext cx="24082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86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5013325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7" name="Rectangle 28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8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89" name="Picture 2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732463"/>
            <a:ext cx="2305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0" name="Rectangle 3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9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92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852937"/>
            <a:ext cx="26003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3" name="Rectangle 34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49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1196638" y="3716338"/>
            <a:ext cx="0" cy="288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96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97" name="Picture 3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357563"/>
            <a:ext cx="43513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8" name="Rectangle 3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1071546"/>
            <a:ext cx="4905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Короткий способ решения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2" grpId="0"/>
      <p:bldP spid="19463" grpId="0"/>
      <p:bldP spid="19464" grpId="0"/>
      <p:bldP spid="19466" grpId="0"/>
      <p:bldP spid="19467" grpId="0"/>
      <p:bldP spid="19469" grpId="0"/>
      <p:bldP spid="19470" grpId="0"/>
      <p:bldP spid="19471" grpId="0"/>
      <p:bldP spid="19472" grpId="0"/>
      <p:bldP spid="19474" grpId="0"/>
      <p:bldP spid="19479" grpId="0"/>
      <p:bldP spid="19481" grpId="0"/>
      <p:bldP spid="19483" grpId="0"/>
      <p:bldP spid="19485" grpId="0"/>
      <p:bldP spid="19487" grpId="0"/>
      <p:bldP spid="19488" grpId="0"/>
      <p:bldP spid="19490" grpId="0"/>
      <p:bldP spid="19491" grpId="0"/>
      <p:bldP spid="19493" grpId="0"/>
      <p:bldP spid="19494" grpId="0"/>
      <p:bldP spid="19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24744"/>
            <a:ext cx="8229600" cy="108012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</a:rPr>
              <a:t>Задачи учителя: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8092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</a:rPr>
              <a:t> изучение программного материала в формах, используемых при итоговой аттестации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301208"/>
            <a:ext cx="809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i="1" dirty="0">
                <a:solidFill>
                  <a:schemeClr val="tx2">
                    <a:lumMod val="50000"/>
                  </a:schemeClr>
                </a:solidFill>
              </a:rPr>
              <a:t>системный характер подготовки</a:t>
            </a:r>
          </a:p>
        </p:txBody>
      </p:sp>
      <p:pic>
        <p:nvPicPr>
          <p:cNvPr id="2053" name="Picture 5" descr="C:\Users\Светлана\AppData\Local\Microsoft\Windows\Temporary Internet Files\Content.IE5\YMOQBVU1\MC9002515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3"/>
            <a:ext cx="2088232" cy="1224137"/>
          </a:xfrm>
          <a:prstGeom prst="rect">
            <a:avLst/>
          </a:prstGeom>
          <a:noFill/>
        </p:spPr>
      </p:pic>
      <p:pic>
        <p:nvPicPr>
          <p:cNvPr id="2054" name="Picture 6" descr="C:\Users\Светлана\AppData\Local\Microsoft\Windows\Temporary Internet Files\Content.IE5\DS3D7AA6\MC9002339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406713" cy="181371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sz="3300" b="1" dirty="0">
                <a:solidFill>
                  <a:srgbClr val="C00000"/>
                </a:solidFill>
              </a:rPr>
              <a:t>Найдите   наибольшее   значение    функции  </a:t>
            </a:r>
          </a:p>
          <a:p>
            <a:pPr>
              <a:buNone/>
            </a:pPr>
            <a:r>
              <a:rPr lang="ru-RU" sz="3300" b="1" dirty="0">
                <a:solidFill>
                  <a:srgbClr val="C00000"/>
                </a:solidFill>
              </a:rPr>
              <a:t>на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>
                <a:solidFill>
                  <a:srgbClr val="C00000"/>
                </a:solidFill>
              </a:rPr>
              <a:t>отрезке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Решение.</a:t>
            </a: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Значит, функция убывает на отрезке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.</a:t>
            </a: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							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Ответ: - 9</a:t>
            </a: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22533" name="Picture 3" descr="C:\Users\Светлана\AppData\Local\Microsoft\Windows\Temporary Internet Files\Content.IE5\WICRZ42N\MP9004006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357166"/>
            <a:ext cx="158417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348880"/>
            <a:ext cx="331236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06084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4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3016"/>
            <a:ext cx="6736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en-US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2542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500570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Rectangle 1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700"/>
              <a:t> </a:t>
            </a:r>
            <a:endParaRPr lang="ru-RU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45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38893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691680" y="0"/>
            <a:ext cx="669674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2276872"/>
            <a:ext cx="360040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0033" y="1700213"/>
            <a:ext cx="8429685" cy="501493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Найдите  наименьшее  значение функции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отрезке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.</a:t>
            </a:r>
          </a:p>
          <a:p>
            <a:pPr>
              <a:buFontTx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Решение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Значит, функция  возрастает на  отрезке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.</a:t>
            </a:r>
          </a:p>
          <a:p>
            <a:pPr>
              <a:buFontTx/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Ответ:  - 7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21508" name="Picture 2" descr="C:\Users\Светлана\AppData\Local\Microsoft\Windows\Temporary Internet Files\Content.IE5\YMOQBVU1\MC9002971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85728"/>
            <a:ext cx="182086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276872"/>
            <a:ext cx="381642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143116"/>
            <a:ext cx="962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357562"/>
            <a:ext cx="4524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2151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143380"/>
            <a:ext cx="895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>
            <a:off x="-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929198"/>
            <a:ext cx="66389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24"/>
          <p:cNvSpPr>
            <a:spLocks noChangeArrowheads="1"/>
          </p:cNvSpPr>
          <p:nvPr/>
        </p:nvSpPr>
        <p:spPr bwMode="auto">
          <a:xfrm>
            <a:off x="-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152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072074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Rectangle 27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2204864"/>
            <a:ext cx="39604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Светлана\AppData\Local\Microsoft\Windows\Temporary Internet Files\Content.IE5\WICRZ42N\MC9002991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820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Содержимое 5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07206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  Реши самостоятельно!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Найдите наименьшее значение функции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             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отрезке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. 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Найдите наибольшее значение функции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отрезке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Найдите наименьшее значение функции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отрезке         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Найдите наибольшее значение функции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отрезке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   .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92375"/>
            <a:ext cx="24765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428868"/>
            <a:ext cx="11049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573463"/>
            <a:ext cx="2663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500438"/>
            <a:ext cx="863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2571744"/>
            <a:ext cx="576064" cy="36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643314"/>
            <a:ext cx="576064" cy="36004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84368" y="4725144"/>
            <a:ext cx="576064" cy="36004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12360" y="5661248"/>
            <a:ext cx="720080" cy="36004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-10</a:t>
            </a: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0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0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02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581525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04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572008"/>
            <a:ext cx="719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Rectangle 2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0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07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572140"/>
            <a:ext cx="2657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8" name="Rectangle 24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700">
                <a:ea typeface="Times New Roman" pitchFamily="18" charset="0"/>
                <a:cs typeface="Calibri" pitchFamily="34" charset="0"/>
              </a:rPr>
              <a:t> </a:t>
            </a:r>
            <a:endParaRPr lang="ru-RU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050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10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572140"/>
            <a:ext cx="904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Готовимся к ЕГЭ. Повторение.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15140" y="2500306"/>
            <a:ext cx="102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3571876"/>
            <a:ext cx="102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86578" y="4643446"/>
            <a:ext cx="102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786578" y="5572140"/>
            <a:ext cx="102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Ответ: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7" grpId="0"/>
      <p:bldP spid="38" grpId="0"/>
      <p:bldP spid="39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071670" y="1000108"/>
            <a:ext cx="4429156" cy="777875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</a:rPr>
              <a:t>Проверь  себя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</a:rPr>
              <a:t>!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92918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3900" b="1" dirty="0">
                <a:solidFill>
                  <a:srgbClr val="FFFF00"/>
                </a:solidFill>
              </a:rPr>
              <a:t>Я  могу!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sz="3900" b="1" dirty="0">
                <a:solidFill>
                  <a:srgbClr val="FF0000"/>
                </a:solidFill>
              </a:rPr>
              <a:t>Я понял!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None/>
            </a:pPr>
            <a:endParaRPr lang="ru-RU" b="1" dirty="0">
              <a:solidFill>
                <a:srgbClr val="CC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CC00FF"/>
              </a:solidFill>
            </a:endParaRPr>
          </a:p>
          <a:p>
            <a:pPr>
              <a:buNone/>
            </a:pPr>
            <a:r>
              <a:rPr lang="ru-RU" sz="3900" b="1" dirty="0">
                <a:solidFill>
                  <a:srgbClr val="CC00FF"/>
                </a:solidFill>
              </a:rPr>
              <a:t>Я попробую!</a:t>
            </a: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357430"/>
            <a:ext cx="30241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071942"/>
            <a:ext cx="3095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786322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91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86429">
            <a:off x="4580737" y="5189908"/>
            <a:ext cx="22336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93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98658">
            <a:off x="5800464" y="5783919"/>
            <a:ext cx="9366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 rot="10120645" flipV="1">
            <a:off x="5256493" y="1512174"/>
            <a:ext cx="2952092" cy="1313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 производную функции</a:t>
            </a:r>
          </a:p>
        </p:txBody>
      </p:sp>
      <p:sp>
        <p:nvSpPr>
          <p:cNvPr id="21" name="Овальная выноска 20"/>
          <p:cNvSpPr/>
          <p:nvPr/>
        </p:nvSpPr>
        <p:spPr>
          <a:xfrm>
            <a:off x="3995936" y="3140968"/>
            <a:ext cx="2520950" cy="1584325"/>
          </a:xfrm>
          <a:prstGeom prst="wedgeEllipseCallout">
            <a:avLst>
              <a:gd name="adj1" fmla="val -14804"/>
              <a:gd name="adj2" fmla="val 65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наибольшее значение  функции   на отрезке</a:t>
            </a:r>
          </a:p>
        </p:txBody>
      </p:sp>
      <p:sp>
        <p:nvSpPr>
          <p:cNvPr id="23" name="Улыбающееся лицо 22"/>
          <p:cNvSpPr/>
          <p:nvPr/>
        </p:nvSpPr>
        <p:spPr>
          <a:xfrm>
            <a:off x="2339752" y="1700808"/>
            <a:ext cx="773848" cy="72008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2699792" y="3356992"/>
            <a:ext cx="792163" cy="719138"/>
          </a:xfrm>
          <a:prstGeom prst="smileyFace">
            <a:avLst/>
          </a:prstGeom>
          <a:solidFill>
            <a:srgbClr val="FF43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3428992" y="5572140"/>
            <a:ext cx="914400" cy="914400"/>
          </a:xfrm>
          <a:prstGeom prst="smileyFac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Выноска-облако 25"/>
          <p:cNvSpPr/>
          <p:nvPr/>
        </p:nvSpPr>
        <p:spPr>
          <a:xfrm>
            <a:off x="6715140" y="3645024"/>
            <a:ext cx="2232025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 точку максимума функции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Мастер-класс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1143000"/>
          </a:xfrm>
        </p:spPr>
        <p:txBody>
          <a:bodyPr/>
          <a:lstStyle/>
          <a:p>
            <a:r>
              <a:rPr lang="ru-RU" sz="4000" b="1" dirty="0"/>
              <a:t>Адреса сайтов в сети Интернет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362950" cy="50403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hlinkClick r:id="rId2"/>
              </a:rPr>
              <a:t>www.fipi.ru</a:t>
            </a:r>
            <a:r>
              <a:rPr lang="en-US" sz="1800" dirty="0"/>
              <a:t>-</a:t>
            </a:r>
            <a:r>
              <a:rPr lang="ru-RU" sz="1800" dirty="0"/>
              <a:t> Федеральный  институт  педагогических измерений(ФИПИ).  Раздел   «Открытый   сегмент  ФБТЗ» – это  система  для  подготовки  к ЕГЭ – в  режиме  </a:t>
            </a:r>
            <a:r>
              <a:rPr lang="en-US" sz="1800" dirty="0"/>
              <a:t>on-line</a:t>
            </a:r>
            <a:r>
              <a:rPr lang="ru-RU" sz="18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hlinkClick r:id="rId3"/>
              </a:rPr>
              <a:t>http</a:t>
            </a:r>
            <a:r>
              <a:rPr lang="ru-RU" sz="1800" dirty="0">
                <a:hlinkClick r:id="rId3"/>
              </a:rPr>
              <a:t>:</a:t>
            </a:r>
            <a:r>
              <a:rPr lang="en-US" sz="1800" dirty="0">
                <a:hlinkClick r:id="rId3"/>
              </a:rPr>
              <a:t>//mathege.ru</a:t>
            </a:r>
            <a:r>
              <a:rPr lang="en-US" sz="1800" dirty="0"/>
              <a:t> </a:t>
            </a:r>
            <a:r>
              <a:rPr lang="ru-RU" sz="1800" dirty="0"/>
              <a:t> </a:t>
            </a:r>
            <a:r>
              <a:rPr lang="en-US" sz="1800" dirty="0"/>
              <a:t>– </a:t>
            </a:r>
            <a:r>
              <a:rPr lang="ru-RU" sz="1800" dirty="0"/>
              <a:t> Открытый   банк   задач  ЕГЭ  по  математике. Здесь  можно  найти  все  пробные  ЕГЭ  по математике.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hlinkClick r:id="rId4"/>
              </a:rPr>
              <a:t>http</a:t>
            </a:r>
            <a:r>
              <a:rPr lang="ru-RU" sz="1800" dirty="0">
                <a:hlinkClick r:id="rId4"/>
              </a:rPr>
              <a:t>:</a:t>
            </a:r>
            <a:r>
              <a:rPr lang="en-US" sz="1800" dirty="0">
                <a:hlinkClick r:id="rId4"/>
              </a:rPr>
              <a:t>//egetrener.ru/</a:t>
            </a:r>
            <a:r>
              <a:rPr lang="en-US" sz="1800" dirty="0"/>
              <a:t> </a:t>
            </a:r>
            <a:r>
              <a:rPr lang="ru-RU" sz="1800" dirty="0"/>
              <a:t>-  увлекательная  и  эффективная  подготовка  к  ЕГЭ по математике. Зарегистрируйтесь и попытайтесь попасть в 30 лучших.</a:t>
            </a:r>
          </a:p>
          <a:p>
            <a:pPr>
              <a:buFont typeface="Wingdings" pitchFamily="2" charset="2"/>
              <a:buChar char="Ø"/>
            </a:pPr>
            <a:r>
              <a:rPr lang="en-US" sz="1800" u="sng" dirty="0">
                <a:solidFill>
                  <a:srgbClr val="0033CC"/>
                </a:solidFill>
              </a:rPr>
              <a:t>http</a:t>
            </a:r>
            <a:r>
              <a:rPr lang="ru-RU" sz="1800" u="sng" dirty="0">
                <a:solidFill>
                  <a:srgbClr val="0033CC"/>
                </a:solidFill>
              </a:rPr>
              <a:t>:</a:t>
            </a:r>
            <a:r>
              <a:rPr lang="en-US" sz="1800" u="sng" dirty="0">
                <a:solidFill>
                  <a:srgbClr val="0033CC"/>
                </a:solidFill>
              </a:rPr>
              <a:t>//uztest.ru </a:t>
            </a:r>
            <a:r>
              <a:rPr lang="ru-RU" sz="1800" u="sng" dirty="0">
                <a:solidFill>
                  <a:srgbClr val="0033CC"/>
                </a:solidFill>
              </a:rPr>
              <a:t> </a:t>
            </a:r>
            <a:r>
              <a:rPr lang="en-US" sz="1800" dirty="0"/>
              <a:t>– </a:t>
            </a:r>
            <a:r>
              <a:rPr lang="ru-RU" sz="1800" dirty="0"/>
              <a:t>  бесплатные     материалы     для   подготовки    к    ЕГЭ   по математике:   интерактивные   тематические   тренажеры, возможность записи   на   бесплатные   </a:t>
            </a:r>
            <a:r>
              <a:rPr lang="en-US" sz="1800" dirty="0"/>
              <a:t>on-line </a:t>
            </a:r>
            <a:r>
              <a:rPr lang="ru-RU" sz="1800" dirty="0"/>
              <a:t>  курсы   по   подготовке  к  ЕГЭ.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hlinkClick r:id="rId5"/>
              </a:rPr>
              <a:t>http</a:t>
            </a:r>
            <a:r>
              <a:rPr lang="ru-RU" sz="1800" dirty="0">
                <a:hlinkClick r:id="rId5"/>
              </a:rPr>
              <a:t>:</a:t>
            </a:r>
            <a:r>
              <a:rPr lang="en-US" sz="1800" dirty="0">
                <a:hlinkClick r:id="rId5"/>
              </a:rPr>
              <a:t>//www.alexlarin.narod.ru/ege.html</a:t>
            </a:r>
            <a:r>
              <a:rPr lang="en-US" sz="1800" dirty="0"/>
              <a:t> - </a:t>
            </a:r>
            <a:r>
              <a:rPr lang="ru-RU" sz="1800" dirty="0"/>
              <a:t>материалы для подготовки к  ЕГЭ по математике  (сайт Ларина Александра Александровича).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hlinkClick r:id="rId6"/>
              </a:rPr>
              <a:t>http</a:t>
            </a:r>
            <a:r>
              <a:rPr lang="ru-RU" sz="1800" dirty="0">
                <a:hlinkClick r:id="rId6"/>
              </a:rPr>
              <a:t>:</a:t>
            </a:r>
            <a:r>
              <a:rPr lang="en-US" sz="1800" dirty="0">
                <a:hlinkClick r:id="rId6"/>
              </a:rPr>
              <a:t>//www.diary.ru/~eek/</a:t>
            </a:r>
            <a:r>
              <a:rPr lang="en-US" sz="1800" dirty="0"/>
              <a:t> - </a:t>
            </a:r>
            <a:r>
              <a:rPr lang="ru-RU" sz="1800" dirty="0"/>
              <a:t> сообщество  по  оказанию помощи в решении задач  по математике, здесь много полезных книг  по математике и  для подготовки  к  ЕГЭ.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hlinkClick r:id="rId7"/>
              </a:rPr>
              <a:t>http</a:t>
            </a:r>
            <a:r>
              <a:rPr lang="ru-RU" sz="1800" dirty="0">
                <a:hlinkClick r:id="rId7"/>
              </a:rPr>
              <a:t>:</a:t>
            </a:r>
            <a:r>
              <a:rPr lang="en-US" sz="1800" dirty="0">
                <a:hlinkClick r:id="rId7"/>
              </a:rPr>
              <a:t>//4ege.ru/</a:t>
            </a:r>
            <a:r>
              <a:rPr lang="en-US" sz="1800" dirty="0"/>
              <a:t> -</a:t>
            </a:r>
            <a:r>
              <a:rPr lang="ru-RU" sz="1800" dirty="0"/>
              <a:t> ЕГЭ  портал, все последнее  к  ЕГЭ. Вся  информация  о ЕГЭ. ЕГЭ 2014.</a:t>
            </a: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85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Задачи ученика: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5" y="256490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 уметь выполнять предложенные  задания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284984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выбирать  задания, которые решить под  силу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способность  к  самоконтролю</a:t>
            </a:r>
          </a:p>
          <a:p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437112"/>
            <a:ext cx="8587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уметь  правильно  распорядиться отведенным   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  временем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психологический  настрой  и концентрация</a:t>
            </a:r>
          </a:p>
        </p:txBody>
      </p:sp>
      <p:pic>
        <p:nvPicPr>
          <p:cNvPr id="3074" name="Picture 2" descr="C:\Users\Светлана\AppData\Local\Microsoft\Windows\Temporary Internet Files\Content.IE5\8YQGLH98\MC9003608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1330452" cy="1750391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0"/>
            <a:ext cx="632701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подготовки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4400" b="1" i="0" u="none" strike="noStrike" kern="1200" cap="none" spc="0" normalizeH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ЕГЭ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85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подготовки  к  ЕГЭ: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132856"/>
            <a:ext cx="586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работа   с  демоверсией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212976"/>
            <a:ext cx="5581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входной   контроль </a:t>
            </a:r>
          </a:p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и  анализ  результатов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86916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скрупулезная  работа  с каждым           </a:t>
            </a:r>
          </a:p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заданием   </a:t>
            </a:r>
          </a:p>
        </p:txBody>
      </p:sp>
      <p:pic>
        <p:nvPicPr>
          <p:cNvPr id="4099" name="Picture 3" descr="C:\Users\Светлана\AppData\Local\Microsoft\Windows\Temporary Internet Files\Content.IE5\YMOQBVU1\MC9002329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17231"/>
            <a:ext cx="1797113" cy="1008113"/>
          </a:xfrm>
          <a:prstGeom prst="rect">
            <a:avLst/>
          </a:prstGeom>
          <a:noFill/>
        </p:spPr>
      </p:pic>
      <p:pic>
        <p:nvPicPr>
          <p:cNvPr id="4101" name="Picture 5" descr="C:\Users\Светлана\AppData\Local\Microsoft\Windows\Temporary Internet Files\Content.IE5\DS3D7AA6\MC9002812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1607904" cy="1344440"/>
          </a:xfrm>
          <a:prstGeom prst="rect">
            <a:avLst/>
          </a:prstGeom>
          <a:noFill/>
        </p:spPr>
      </p:pic>
      <p:pic>
        <p:nvPicPr>
          <p:cNvPr id="4103" name="Picture 7" descr="C:\Users\Светлана\AppData\Local\Microsoft\Windows\Temporary Internet Files\Content.IE5\DS3D7AA6\dglxasset[1]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60848"/>
            <a:ext cx="1872208" cy="1224136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C:\Users\555\Pictures\1.png"/>
          <p:cNvPicPr>
            <a:picLocks noChangeAspect="1" noChangeArrowheads="1"/>
          </p:cNvPicPr>
          <p:nvPr/>
        </p:nvPicPr>
        <p:blipFill rotWithShape="1">
          <a:blip r:embed="rId2" cstate="print"/>
          <a:srcRect b="92035"/>
          <a:stretch/>
        </p:blipFill>
        <p:spPr bwMode="auto">
          <a:xfrm>
            <a:off x="18735" y="0"/>
            <a:ext cx="9125265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555\Pictures\1.png"/>
          <p:cNvPicPr>
            <a:picLocks noChangeAspect="1" noChangeArrowheads="1"/>
          </p:cNvPicPr>
          <p:nvPr/>
        </p:nvPicPr>
        <p:blipFill rotWithShape="1">
          <a:blip r:embed="rId2" cstate="print"/>
          <a:srcRect l="24986" t="8384" r="1220" b="1591"/>
          <a:stretch/>
        </p:blipFill>
        <p:spPr bwMode="auto">
          <a:xfrm>
            <a:off x="1081621" y="836712"/>
            <a:ext cx="6804000" cy="5992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99285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2" descr="C:\Users\555\Pictures\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987" b="92971"/>
          <a:stretch/>
        </p:blipFill>
        <p:spPr bwMode="auto">
          <a:xfrm>
            <a:off x="251520" y="439386"/>
            <a:ext cx="8712968" cy="653143"/>
          </a:xfrm>
          <a:prstGeom prst="rect">
            <a:avLst/>
          </a:prstGeom>
          <a:noFill/>
        </p:spPr>
      </p:pic>
      <p:pic>
        <p:nvPicPr>
          <p:cNvPr id="7" name="Picture 2" descr="C:\Users\555\Pictures\2.png"/>
          <p:cNvPicPr>
            <a:picLocks noChangeAspect="1" noChangeArrowheads="1"/>
          </p:cNvPicPr>
          <p:nvPr/>
        </p:nvPicPr>
        <p:blipFill rotWithShape="1">
          <a:blip r:embed="rId2" cstate="print"/>
          <a:srcRect l="24988" t="6429" r="1215" b="2389"/>
          <a:stretch/>
        </p:blipFill>
        <p:spPr bwMode="auto">
          <a:xfrm>
            <a:off x="755576" y="968151"/>
            <a:ext cx="7581286" cy="5753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3525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C:\Users\555\Pictures\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93291"/>
          <a:stretch/>
        </p:blipFill>
        <p:spPr bwMode="auto">
          <a:xfrm>
            <a:off x="755576" y="476672"/>
            <a:ext cx="7632848" cy="782112"/>
          </a:xfrm>
          <a:prstGeom prst="rect">
            <a:avLst/>
          </a:prstGeom>
          <a:noFill/>
        </p:spPr>
      </p:pic>
      <p:pic>
        <p:nvPicPr>
          <p:cNvPr id="6" name="Picture 2" descr="C:\Users\555\Pictures\3.png"/>
          <p:cNvPicPr>
            <a:picLocks noChangeAspect="1" noChangeArrowheads="1"/>
          </p:cNvPicPr>
          <p:nvPr/>
        </p:nvPicPr>
        <p:blipFill rotWithShape="1">
          <a:blip r:embed="rId2" cstate="print"/>
          <a:srcRect l="22352" t="6494" r="1573" b="2814"/>
          <a:stretch/>
        </p:blipFill>
        <p:spPr bwMode="auto">
          <a:xfrm>
            <a:off x="899592" y="1412776"/>
            <a:ext cx="7291881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664269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2144</Words>
  <Application>Microsoft Office PowerPoint</Application>
  <PresentationFormat>Экран (4:3)</PresentationFormat>
  <Paragraphs>464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Book Antiqua</vt:lpstr>
      <vt:lpstr>Bookman Old Style</vt:lpstr>
      <vt:lpstr>Calibri</vt:lpstr>
      <vt:lpstr>Comic Sans MS</vt:lpstr>
      <vt:lpstr>Times New Roman</vt:lpstr>
      <vt:lpstr>Wingdings</vt:lpstr>
      <vt:lpstr>Тема Office</vt:lpstr>
      <vt:lpstr>Система подготовки  учащихся к ЕГЭ по математике</vt:lpstr>
      <vt:lpstr>Презентация PowerPoint</vt:lpstr>
      <vt:lpstr>Главная   заповедь  при   подготовке   к   ЕГЭ   по  математике</vt:lpstr>
      <vt:lpstr>          Задачи учителя: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Маршрутный лист учащегося 11 Б  класса Иванова             Сергея</vt:lpstr>
      <vt:lpstr>Презентация PowerPoint</vt:lpstr>
      <vt:lpstr>Важный  этап  в  подготовке  к  ЕГЭ – обучение  «технике  сдачи  теста»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Карточка  для  устного  счета</vt:lpstr>
      <vt:lpstr>Вычислить:  Карточка для устного счета  1час 45 мин выразить в часах 20 мин + 1 час 5 мин выразить в минутах 15 кг 5 г выразить в граммах 80 кг выразить в тоннах  Вычислить:  </vt:lpstr>
      <vt:lpstr> Мини - тест</vt:lpstr>
      <vt:lpstr>Презентация PowerPoint</vt:lpstr>
      <vt:lpstr>  </vt:lpstr>
      <vt:lpstr> 1. Хорошо знать теорию производной функции 2. Хорошо знать алгоритм решения заданий  3. Применять  при   выполнении  задания нестандартные способы решения          4.Чтобы научиться решать  эти  задания, надо  их  решать               5.Иметь желание и быть ответственным  за  свои  результаты   </vt:lpstr>
      <vt:lpstr>  Проблемы, которые  необходимо  решать Нахождение  производных     Преобразование выражений: действия с многочленами,  раскрытие скобок,  применение формул тригонометрии Решение уравнений: квадратных, дробно-рациональных, тригонометрических  Определение точек экстремума и промежутков монотонности функции     Вычисление значений функции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Найдите  промежутки  возрастания функции, в ответе укажите длину наибольшего из них.                                   у                        y = f′ (x)                                                                                           0                                            х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 себя!</vt:lpstr>
      <vt:lpstr>Адреса сайтов в сети Интернет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 учащихся к ЕГЭ по математике</dc:title>
  <dc:creator>User</dc:creator>
  <cp:lastModifiedBy>пк</cp:lastModifiedBy>
  <cp:revision>124</cp:revision>
  <dcterms:modified xsi:type="dcterms:W3CDTF">2026-04-05T13:52:56Z</dcterms:modified>
</cp:coreProperties>
</file>