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2" r:id="rId44"/>
    <p:sldId id="298" r:id="rId45"/>
    <p:sldId id="299" r:id="rId46"/>
    <p:sldId id="300" r:id="rId47"/>
    <p:sldId id="301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1" r:id="rId66"/>
    <p:sldId id="320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14DC-A037-4327-B72D-0B3222FBE290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436A-13A2-4E3E-8762-8F71B0E48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27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14DC-A037-4327-B72D-0B3222FBE290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436A-13A2-4E3E-8762-8F71B0E48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2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14DC-A037-4327-B72D-0B3222FBE290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436A-13A2-4E3E-8762-8F71B0E48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52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14DC-A037-4327-B72D-0B3222FBE290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436A-13A2-4E3E-8762-8F71B0E48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29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14DC-A037-4327-B72D-0B3222FBE290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436A-13A2-4E3E-8762-8F71B0E48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693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14DC-A037-4327-B72D-0B3222FBE290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436A-13A2-4E3E-8762-8F71B0E48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71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14DC-A037-4327-B72D-0B3222FBE290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436A-13A2-4E3E-8762-8F71B0E48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20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14DC-A037-4327-B72D-0B3222FBE290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436A-13A2-4E3E-8762-8F71B0E48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36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14DC-A037-4327-B72D-0B3222FBE290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436A-13A2-4E3E-8762-8F71B0E48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06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14DC-A037-4327-B72D-0B3222FBE290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436A-13A2-4E3E-8762-8F71B0E48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38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614DC-A037-4327-B72D-0B3222FBE290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436A-13A2-4E3E-8762-8F71B0E48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8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614DC-A037-4327-B72D-0B3222FBE290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1436A-13A2-4E3E-8762-8F71B0E48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4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.png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9.png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.png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9.png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9.png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9.png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1"/>
            <a:ext cx="12192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4772" y="566057"/>
            <a:ext cx="61624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1">
                    <a:lumMod val="50000"/>
                  </a:schemeClr>
                </a:solidFill>
              </a:rPr>
              <a:t>НАСТАВНИЧЕСТВО</a:t>
            </a:r>
            <a:endParaRPr lang="ru-RU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0293" y="1473369"/>
            <a:ext cx="16514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err="1" smtClean="0">
                <a:solidFill>
                  <a:schemeClr val="accent1">
                    <a:lumMod val="50000"/>
                  </a:schemeClr>
                </a:solidFill>
              </a:rPr>
              <a:t>квиз</a:t>
            </a:r>
            <a:endParaRPr lang="ru-RU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9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0006" y="163231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7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131" y="2487936"/>
            <a:ext cx="967373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 Японии есть пословица: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«Сначала наставник бьет ученика палкой,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потом ученик бьет наставника палкой,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 потом они вместе бьют палкой глупых прохожих».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Это о трех этапах обучения: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подчинение, мастерство, совместное творчество.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899865"/>
      </p:ext>
    </p:extLst>
  </p:cSld>
  <p:clrMapOvr>
    <a:masterClrMapping/>
  </p:clrMapOvr>
  <p:transition spd="slow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15806" y="4631543"/>
            <a:ext cx="5160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СДАЕМ БЛАНКИ!</a:t>
            </a:r>
            <a:endParaRPr lang="ru-RU" sz="5400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8239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25172" y="4631543"/>
            <a:ext cx="25416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ОТВЕТЫ</a:t>
            </a:r>
            <a:endParaRPr lang="ru-RU" sz="5400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5681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3134" y="9176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5032" y="1426464"/>
            <a:ext cx="801319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Верно ли, что по исследованиям, </a:t>
            </a:r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если наставляемый приносит </a:t>
            </a:r>
            <a:r>
              <a:rPr 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наставнику кофе </a:t>
            </a:r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 понедельник </a:t>
            </a:r>
            <a:r>
              <a:rPr 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утром, </a:t>
            </a:r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эффективность </a:t>
            </a:r>
            <a:r>
              <a:rPr 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работы возрастает на 50%?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8920" y="3970532"/>
            <a:ext cx="89093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нет, не верю - хотя кофе и правда помогает ;-)</a:t>
            </a:r>
            <a:endParaRPr lang="ru-RU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4670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3134" y="9176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5032" y="1426464"/>
            <a:ext cx="801319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Правда ли, что в Японии существует </a:t>
            </a:r>
          </a:p>
          <a:p>
            <a:pPr algn="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обряд «обмена тетрадями», когда наставник и подопечный пишут </a:t>
            </a:r>
          </a:p>
          <a:p>
            <a:pPr algn="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друг другу мысли в одну тетрадь </a:t>
            </a:r>
            <a:b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 очереди, чтобы лучше понять </a:t>
            </a:r>
            <a:b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ход мыслей друг друга?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8920" y="4709197"/>
            <a:ext cx="89093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>
                <a:solidFill>
                  <a:schemeClr val="accent6"/>
                </a:solidFill>
              </a:rPr>
              <a:t>да, это реальная практика «</a:t>
            </a:r>
            <a:r>
              <a:rPr lang="ru-RU" sz="3200" b="1" dirty="0" err="1">
                <a:solidFill>
                  <a:schemeClr val="accent6"/>
                </a:solidFill>
              </a:rPr>
              <a:t>Тё-коги</a:t>
            </a:r>
            <a:r>
              <a:rPr lang="ru-RU" sz="3200" b="1" dirty="0">
                <a:solidFill>
                  <a:schemeClr val="accent6"/>
                </a:solidFill>
              </a:rPr>
              <a:t>» </a:t>
            </a:r>
            <a:r>
              <a:rPr lang="ru-RU" sz="3200" b="1" dirty="0" smtClean="0">
                <a:solidFill>
                  <a:schemeClr val="accent6"/>
                </a:solidFill>
              </a:rPr>
              <a:t/>
            </a:r>
            <a:br>
              <a:rPr lang="ru-RU" sz="3200" b="1" dirty="0" smtClean="0">
                <a:solidFill>
                  <a:schemeClr val="accent6"/>
                </a:solidFill>
              </a:rPr>
            </a:br>
            <a:r>
              <a:rPr lang="ru-RU" sz="3200" b="1" dirty="0" smtClean="0">
                <a:solidFill>
                  <a:schemeClr val="accent6"/>
                </a:solidFill>
              </a:rPr>
              <a:t>в </a:t>
            </a:r>
            <a:r>
              <a:rPr lang="ru-RU" sz="3200" b="1" dirty="0">
                <a:solidFill>
                  <a:schemeClr val="accent6"/>
                </a:solidFill>
              </a:rPr>
              <a:t>некоторых компаниях</a:t>
            </a:r>
            <a:r>
              <a:rPr lang="ru-RU" sz="3200" b="1" dirty="0" smtClean="0">
                <a:solidFill>
                  <a:schemeClr val="accent6"/>
                </a:solidFill>
              </a:rPr>
              <a:t>,</a:t>
            </a:r>
            <a:br>
              <a:rPr lang="ru-RU" sz="3200" b="1" dirty="0" smtClean="0">
                <a:solidFill>
                  <a:schemeClr val="accent6"/>
                </a:solidFill>
              </a:rPr>
            </a:br>
            <a:r>
              <a:rPr lang="ru-RU" sz="3200" b="1" dirty="0" smtClean="0">
                <a:solidFill>
                  <a:schemeClr val="accent6"/>
                </a:solidFill>
              </a:rPr>
              <a:t> </a:t>
            </a:r>
            <a:r>
              <a:rPr lang="ru-RU" sz="3200" b="1" dirty="0">
                <a:solidFill>
                  <a:schemeClr val="accent6"/>
                </a:solidFill>
              </a:rPr>
              <a:t>адаптированная под школы</a:t>
            </a:r>
            <a:endParaRPr lang="ru-RU" sz="8000" b="1" cap="none" spc="0" dirty="0">
              <a:ln/>
              <a:solidFill>
                <a:schemeClr val="accent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5472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3134" y="9176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5032" y="1426464"/>
            <a:ext cx="8013192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Существует </a:t>
            </a:r>
            <a:r>
              <a:rPr 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ли методика, где наставнику запрещено говорить фразу </a:t>
            </a:r>
            <a:endParaRPr lang="ru-RU" sz="32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r"/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«</a:t>
            </a:r>
            <a:r>
              <a:rPr lang="ru-RU" sz="4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Я же </a:t>
            </a:r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тебе говорил</a:t>
            </a:r>
            <a:r>
              <a:rPr lang="ru-RU" sz="4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»? </a:t>
            </a:r>
            <a:endParaRPr lang="ru-RU" sz="96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8920" y="4709197"/>
            <a:ext cx="89093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 smtClean="0">
                <a:solidFill>
                  <a:schemeClr val="accent6"/>
                </a:solidFill>
              </a:rPr>
              <a:t>да, это считается дурным тоном </a:t>
            </a:r>
          </a:p>
          <a:p>
            <a:pPr algn="r"/>
            <a:r>
              <a:rPr lang="ru-RU" sz="3200" b="1" dirty="0" smtClean="0">
                <a:solidFill>
                  <a:schemeClr val="accent6"/>
                </a:solidFill>
              </a:rPr>
              <a:t>в современном наставничестве</a:t>
            </a:r>
            <a:endParaRPr lang="ru-RU" sz="8000" b="1" cap="none" spc="0" dirty="0">
              <a:ln/>
              <a:solidFill>
                <a:schemeClr val="accent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924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3134" y="9176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5032" y="1426464"/>
            <a:ext cx="801319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 средневековых ремесленных цехах (гильдиях) ученик не имел права жениться до окончания срока обучения, которое могло длиться 7 лет и дольше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24912" y="3896011"/>
            <a:ext cx="890930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 smtClean="0">
                <a:solidFill>
                  <a:schemeClr val="accent6"/>
                </a:solidFill>
              </a:rPr>
              <a:t>да, подмастерья действительно часто давали обет безбрачия или просто не имели права заводить семью, пока не станут мастерами, </a:t>
            </a:r>
            <a:br>
              <a:rPr lang="ru-RU" sz="3200" b="1" dirty="0" smtClean="0">
                <a:solidFill>
                  <a:schemeClr val="accent6"/>
                </a:solidFill>
              </a:rPr>
            </a:br>
            <a:r>
              <a:rPr lang="ru-RU" sz="3200" b="1" dirty="0" smtClean="0">
                <a:solidFill>
                  <a:schemeClr val="accent6"/>
                </a:solidFill>
              </a:rPr>
              <a:t>так как это отвлекало от учебы</a:t>
            </a:r>
            <a:br>
              <a:rPr lang="ru-RU" sz="3200" b="1" dirty="0" smtClean="0">
                <a:solidFill>
                  <a:schemeClr val="accent6"/>
                </a:solidFill>
              </a:rPr>
            </a:br>
            <a:r>
              <a:rPr lang="ru-RU" sz="3200" b="1" dirty="0" smtClean="0">
                <a:solidFill>
                  <a:schemeClr val="accent6"/>
                </a:solidFill>
              </a:rPr>
              <a:t>и требовало ресурсов</a:t>
            </a:r>
            <a:endParaRPr lang="ru-RU" sz="8000" b="1" cap="none" spc="0" dirty="0">
              <a:ln/>
              <a:solidFill>
                <a:schemeClr val="accent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5038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3134" y="9176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5032" y="1426464"/>
            <a:ext cx="801319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Современные исследования доказывают, </a:t>
            </a:r>
          </a:p>
          <a:p>
            <a:pPr algn="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что эффективный наставник обязательно должен быть старше своего подопечного минимум на 5 лет, иначе у него недостаточно авторитета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9112" y="4106323"/>
            <a:ext cx="958596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нет, реверсивное </a:t>
            </a:r>
            <a:r>
              <a:rPr lang="ru-RU" sz="3200" b="1" dirty="0" err="1" smtClean="0">
                <a:solidFill>
                  <a:srgbClr val="FF0000"/>
                </a:solidFill>
              </a:rPr>
              <a:t>менторство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(когда молодой учит опытного в новых технологиях) работает отлично. Авторитет строится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на опыте и </a:t>
            </a:r>
            <a:r>
              <a:rPr lang="ru-RU" sz="3200" b="1" dirty="0" err="1" smtClean="0">
                <a:solidFill>
                  <a:srgbClr val="FF0000"/>
                </a:solidFill>
              </a:rPr>
              <a:t>эмпатии</a:t>
            </a:r>
            <a:r>
              <a:rPr lang="ru-RU" sz="3200" b="1" dirty="0" smtClean="0">
                <a:solidFill>
                  <a:srgbClr val="FF0000"/>
                </a:solidFill>
              </a:rPr>
              <a:t>, а не на годах</a:t>
            </a:r>
            <a:endParaRPr lang="ru-RU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3512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3134" y="9176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85032" y="1426464"/>
            <a:ext cx="801319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Слово «наставник» в русском языке </a:t>
            </a:r>
          </a:p>
          <a:p>
            <a:pPr algn="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произошло от словосочетания «на ставить», то есть человек, который «ставит на правильный путь», направляет, как посох (</a:t>
            </a:r>
            <a:r>
              <a:rPr lang="ru-RU" sz="32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ста́вка</a:t>
            </a:r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/посох)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9112" y="4106323"/>
            <a:ext cx="95859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 smtClean="0">
                <a:solidFill>
                  <a:schemeClr val="accent6"/>
                </a:solidFill>
              </a:rPr>
              <a:t>да, корень «став» действительно связан </a:t>
            </a:r>
            <a:br>
              <a:rPr lang="ru-RU" sz="3200" b="1" dirty="0" smtClean="0">
                <a:solidFill>
                  <a:schemeClr val="accent6"/>
                </a:solidFill>
              </a:rPr>
            </a:br>
            <a:r>
              <a:rPr lang="ru-RU" sz="3200" b="1" dirty="0" smtClean="0">
                <a:solidFill>
                  <a:schemeClr val="accent6"/>
                </a:solidFill>
              </a:rPr>
              <a:t>с положением, установкой </a:t>
            </a:r>
            <a:br>
              <a:rPr lang="ru-RU" sz="3200" b="1" dirty="0" smtClean="0">
                <a:solidFill>
                  <a:schemeClr val="accent6"/>
                </a:solidFill>
              </a:rPr>
            </a:br>
            <a:r>
              <a:rPr lang="ru-RU" sz="3200" b="1" dirty="0" smtClean="0">
                <a:solidFill>
                  <a:schemeClr val="accent6"/>
                </a:solidFill>
              </a:rPr>
              <a:t>(остановиться и встать на путь)</a:t>
            </a:r>
            <a:endParaRPr lang="ru-RU" sz="8000" b="1" cap="none" spc="0" dirty="0">
              <a:ln/>
              <a:solidFill>
                <a:schemeClr val="accent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8494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3134" y="9176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7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28216" y="1426464"/>
            <a:ext cx="99700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 Японии есть пословица: «Сначала наставник бьет ученика палкой, потом ученик бьет наставника палкой, а потом они вместе бьют палкой глупых прохожих». Это о трех этапах обучения: </a:t>
            </a:r>
          </a:p>
          <a:p>
            <a:pPr algn="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подчинение, мастерство, совместное творчество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9112" y="4106323"/>
            <a:ext cx="95859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u-RU" sz="3200" b="1" dirty="0" smtClean="0">
                <a:solidFill>
                  <a:schemeClr val="accent6"/>
                </a:solidFill>
              </a:rPr>
              <a:t>да, это грубоватая, но точная метафора </a:t>
            </a:r>
          </a:p>
          <a:p>
            <a:pPr algn="r"/>
            <a:r>
              <a:rPr lang="ru-RU" sz="3200" b="1" dirty="0" smtClean="0">
                <a:solidFill>
                  <a:schemeClr val="accent6"/>
                </a:solidFill>
              </a:rPr>
              <a:t>пути «от новичка до партнера»</a:t>
            </a:r>
            <a:endParaRPr lang="ru-RU" sz="8000" b="1" cap="none" spc="0" dirty="0">
              <a:ln/>
              <a:solidFill>
                <a:schemeClr val="accent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6582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42163" y="2336399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 раунд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26413" y="3429000"/>
            <a:ext cx="4939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верю – не верю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69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41064" y="109728"/>
            <a:ext cx="6419088" cy="657453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957731" y="144876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 раунд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6700" y="1142304"/>
            <a:ext cx="6289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«Квадрат решений»</a:t>
            </a: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10456" y="247788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 вопрос и четыре варианта ответа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каждому вопросу.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выбрать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только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один правильный ответ.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Время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ответа на вопрос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секунд.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5670804" y="5732449"/>
            <a:ext cx="3081528" cy="832104"/>
          </a:xfrm>
          <a:prstGeom prst="bevel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СТАРТ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7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8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" y="611006"/>
            <a:ext cx="5586984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010" y="51849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 вопрос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090" y="1534336"/>
            <a:ext cx="52562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древнегреческой поэме Гомера «Одиссея» главный герой, отправляясь на Троянскую войну, поручает заботу о своем сыне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Телемаке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мудрому старцу.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Именно его имя стало нарицательным и теперь означает «наставник» или «доверенное лицо».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звали этого старца?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0730" y="611006"/>
            <a:ext cx="6016198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637020" y="2323975"/>
            <a:ext cx="43449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Аристотель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Ментор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Платон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Гермес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7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" y="611006"/>
            <a:ext cx="5586984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010" y="51849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 вопрос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090" y="1534336"/>
            <a:ext cx="52562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Японии существует особая система передачи мастерства в традиционных искусствах (чайная церемония, боевые искусства, театр Кабуки), где отношения между учителем и учеником настолько глубоки, что ученик не просто перенимает навыки, а буквально «крадет душу» мастера.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называется эта система?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0730" y="611006"/>
            <a:ext cx="6016198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637020" y="2323975"/>
            <a:ext cx="43449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Сэмпай-Кохай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Иэмото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Кайдзен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Банзай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12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" y="611006"/>
            <a:ext cx="5586984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010" y="51849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 вопрос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090" y="1534336"/>
            <a:ext cx="52562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современном бизнесе существует термин для ситуации, когда опытный сотрудник передает знания новичку, а взамен получает от него свежий взгляд и новые навыки (например, в цифровых технологиях). 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называется такой процесс?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0730" y="611006"/>
            <a:ext cx="6016198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26757" y="2149889"/>
            <a:ext cx="5724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Круговорот компетенций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Реверсивное наставничество 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(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Reverse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mentoring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Аутсорсинг обязанностей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Конфликт поколений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48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" y="611006"/>
            <a:ext cx="5586984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010" y="51849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 вопрос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090" y="1369744"/>
            <a:ext cx="52562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Если провести аналогию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миром живой природы, наставничество - это не симбиоз, где оба организма просто существуют рядом.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 скорее процесс, когда одно растение помогает другому тянуться к свету, иногда выступая опорой.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Какое природное явление лучше всего описывает хорошее наставничество?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0730" y="611006"/>
            <a:ext cx="6016198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370320" y="1585312"/>
            <a:ext cx="57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Опыление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(перенос пыльцы)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Подлесок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(молодые деревья под 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защитой старых)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Фотосинтез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Листопад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1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" y="611006"/>
            <a:ext cx="5586984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010" y="51849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 вопрос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090" y="1369744"/>
            <a:ext cx="52562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знаменитом фильме «Звездные войны» Люк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Скайуокер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проходит обучение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магистра Йоды.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Йода не просто дает ему знания, но и создает сложные, стрессовые ситуации (например, поднимает истребитель из болота), чтобы Люк поверил в свои силы.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в педагогике называется этот метод?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0730" y="611006"/>
            <a:ext cx="6135070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227065" y="980158"/>
            <a:ext cx="588873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Метод кнута и пряника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Обучение действием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в экстремальных условиях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Метод забрасывания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 глубокую яму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Гипнопедия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(обучение во сне)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5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" y="611006"/>
            <a:ext cx="5586984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010" y="51849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 вопрос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090" y="1616632"/>
            <a:ext cx="52562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СССР была широко распространена система профессиональной подготовки на производстве, когда опытный рабочий обучал молодого прямо во время работы. 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этой системы было особое название, которое до сих пор используется в бизнесе. Какое?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0730" y="611006"/>
            <a:ext cx="6135070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227065" y="1520785"/>
            <a:ext cx="588873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Соцсоревнование</a:t>
            </a:r>
          </a:p>
          <a:p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Институт пролетариата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Наставничество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(в классическом советском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понимании этого слова)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Вкалывание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0">
        <p:fade/>
      </p:transition>
    </mc:Choice>
    <mc:Fallback xmlns="">
      <p:transition spd="med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3736" y="114616"/>
            <a:ext cx="11861510" cy="656485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09" y="236601"/>
            <a:ext cx="8813075" cy="632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20885584">
            <a:off x="1504125" y="522419"/>
            <a:ext cx="5160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СДАЕМ БЛАНКИ!</a:t>
            </a: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8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3736" y="114616"/>
            <a:ext cx="11861510" cy="656485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7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96" y="152870"/>
            <a:ext cx="11135408" cy="648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rot="20885584">
            <a:off x="1202407" y="966556"/>
            <a:ext cx="25416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ОТВЕТЫ</a:t>
            </a:r>
            <a:endParaRPr lang="ru-RU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94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" y="611006"/>
            <a:ext cx="5586984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010" y="51849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 вопрос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090" y="1534336"/>
            <a:ext cx="52562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древнегреческой поэме Гомера «Одиссея» главный герой, отправляясь на Троянскую войну, поручает заботу о своем сыне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Телемаке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мудрому старцу.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Именно его имя стало нарицательным и теперь означает «наставник» или «доверенное лицо».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звали этого старца?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0730" y="611006"/>
            <a:ext cx="6016198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68465" y="891415"/>
            <a:ext cx="43449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Аристотель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Ментор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Платон</a:t>
            </a:r>
          </a:p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Гермес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6227445" y="1504454"/>
            <a:ext cx="541020" cy="4180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 rot="20900326">
            <a:off x="5838495" y="2915070"/>
            <a:ext cx="6018838" cy="30887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Интересный факт: </a:t>
            </a:r>
            <a:endParaRPr lang="ru-RU" sz="2400" b="1" dirty="0" smtClean="0"/>
          </a:p>
          <a:p>
            <a:pPr algn="ctr"/>
            <a:r>
              <a:rPr lang="ru-RU" sz="2400" dirty="0" smtClean="0"/>
              <a:t>именно </a:t>
            </a:r>
            <a:r>
              <a:rPr lang="ru-RU" sz="2400" dirty="0"/>
              <a:t>отсюда произошло слово «</a:t>
            </a:r>
            <a:r>
              <a:rPr lang="ru-RU" sz="2400" dirty="0" err="1"/>
              <a:t>менторство</a:t>
            </a:r>
            <a:r>
              <a:rPr lang="ru-RU" sz="2400" dirty="0"/>
              <a:t>». Богиня Афина часто вселялась в тело Ментора, чтобы давать советы </a:t>
            </a:r>
            <a:r>
              <a:rPr lang="ru-RU" sz="2400" dirty="0" err="1"/>
              <a:t>Телемаху</a:t>
            </a:r>
            <a:r>
              <a:rPr lang="ru-RU" sz="2400" dirty="0"/>
              <a:t>, поэтому наставничество в древности часто связывали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 </a:t>
            </a:r>
            <a:r>
              <a:rPr lang="ru-RU" sz="2400" dirty="0"/>
              <a:t>божественной мудростью</a:t>
            </a:r>
            <a:r>
              <a:rPr lang="ru-RU" sz="24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0626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0173" y="2459504"/>
            <a:ext cx="83716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Будет дано 7 </a:t>
            </a: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утверждений.</a:t>
            </a:r>
          </a:p>
          <a:p>
            <a:pPr algn="ctr"/>
            <a:endParaRPr lang="ru-RU" sz="2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Вы </a:t>
            </a:r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должны ответить в бланке ответов «Верю» или «Не верю</a:t>
            </a:r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».</a:t>
            </a:r>
          </a:p>
          <a:p>
            <a:pPr algn="ctr"/>
            <a:endParaRPr lang="ru-RU" sz="24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Время </a:t>
            </a:r>
            <a:r>
              <a:rPr lang="ru-RU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ответа на вопрос 20 секунд</a:t>
            </a:r>
          </a:p>
        </p:txBody>
      </p:sp>
      <p:sp>
        <p:nvSpPr>
          <p:cNvPr id="3" name="Багетная рамка 2"/>
          <p:cNvSpPr/>
          <p:nvPr/>
        </p:nvSpPr>
        <p:spPr>
          <a:xfrm>
            <a:off x="4555235" y="5752460"/>
            <a:ext cx="3081528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СТАРТ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4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" y="611006"/>
            <a:ext cx="5586984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010" y="51849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 вопрос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090" y="1534336"/>
            <a:ext cx="52562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Японии существует особая система передачи мастерства в традиционных искусствах (чайная церемония, боевые искусства, театр Кабуки), где отношения между учителем и учеником настолько глубоки, что ученик не просто перенимает навыки, а буквально «крадет душу» мастера.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называется эта система?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0730" y="611006"/>
            <a:ext cx="6016198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626860" y="728855"/>
            <a:ext cx="43449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Сэмпай-Кохай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Иэмото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Кайдзен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Банзай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6085840" y="1341894"/>
            <a:ext cx="541020" cy="4180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 rot="20900326">
            <a:off x="5883682" y="3357579"/>
            <a:ext cx="6018838" cy="264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Пояснение: </a:t>
            </a:r>
            <a:endParaRPr lang="ru-RU" sz="2000" b="1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Система </a:t>
            </a:r>
            <a:r>
              <a:rPr lang="ru-RU" sz="2000" dirty="0"/>
              <a:t>«</a:t>
            </a:r>
            <a:r>
              <a:rPr lang="ru-RU" sz="2000" dirty="0" err="1"/>
              <a:t>Иэмото</a:t>
            </a:r>
            <a:r>
              <a:rPr lang="ru-RU" sz="2000" dirty="0"/>
              <a:t>» подразумевает, что глава дома (школы) является абсолютным авторитетом,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а </a:t>
            </a:r>
            <a:r>
              <a:rPr lang="ru-RU" sz="2000" dirty="0"/>
              <a:t>ученики проходят долгий путь,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чтобы </a:t>
            </a:r>
            <a:r>
              <a:rPr lang="ru-RU" sz="2000" dirty="0"/>
              <a:t>стать частью «семьи» мастера.</a:t>
            </a:r>
          </a:p>
        </p:txBody>
      </p:sp>
    </p:spTree>
    <p:extLst>
      <p:ext uri="{BB962C8B-B14F-4D97-AF65-F5344CB8AC3E}">
        <p14:creationId xmlns:p14="http://schemas.microsoft.com/office/powerpoint/2010/main" val="30074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" y="611006"/>
            <a:ext cx="5586984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010" y="51849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 вопрос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090" y="1534336"/>
            <a:ext cx="52562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современном бизнесе существует термин для ситуации, когда опытный сотрудник передает знания новичку, а взамен получает от него свежий взгляд и новые навыки (например, в цифровых технологиях). 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называется такой процесс?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0730" y="611006"/>
            <a:ext cx="6016198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714435"/>
            <a:ext cx="5724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Круговорот компетенций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Реверсивное наставничество 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(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Reverse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mentoring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Аутсорсинг обязанностей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Конфликт поколений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1209040"/>
            <a:ext cx="5730240" cy="1087120"/>
          </a:xfrm>
          <a:prstGeom prst="rect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 rot="20900326">
            <a:off x="5883682" y="3357579"/>
            <a:ext cx="6018838" cy="264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Интересный факт: </a:t>
            </a:r>
            <a:endParaRPr lang="ru-RU" sz="2000" b="1" dirty="0" smtClean="0"/>
          </a:p>
          <a:p>
            <a:endParaRPr lang="ru-RU" sz="2000" dirty="0"/>
          </a:p>
          <a:p>
            <a:pPr algn="ctr"/>
            <a:r>
              <a:rPr lang="ru-RU" sz="2000" dirty="0" smtClean="0"/>
              <a:t>Этот </a:t>
            </a:r>
            <a:r>
              <a:rPr lang="ru-RU" sz="2000" dirty="0"/>
              <a:t>термин популяризировал Джек Уэлч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(</a:t>
            </a:r>
            <a:r>
              <a:rPr lang="ru-RU" sz="2000" dirty="0"/>
              <a:t>генеральный директор </a:t>
            </a:r>
            <a:r>
              <a:rPr lang="ru-RU" sz="2000" dirty="0" err="1"/>
              <a:t>General</a:t>
            </a:r>
            <a:r>
              <a:rPr lang="ru-RU" sz="2000" dirty="0"/>
              <a:t> </a:t>
            </a:r>
            <a:r>
              <a:rPr lang="ru-RU" sz="2000" dirty="0" err="1"/>
              <a:t>Electric</a:t>
            </a:r>
            <a:r>
              <a:rPr lang="ru-RU" sz="2000" dirty="0"/>
              <a:t>),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который </a:t>
            </a:r>
            <a:r>
              <a:rPr lang="ru-RU" sz="2000" dirty="0"/>
              <a:t>обязал топ-менеджеров учиться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работе </a:t>
            </a:r>
            <a:r>
              <a:rPr lang="ru-RU" sz="2000" dirty="0"/>
              <a:t>в интернете у молодых,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технически </a:t>
            </a:r>
            <a:r>
              <a:rPr lang="ru-RU" sz="2000" dirty="0"/>
              <a:t>подкованных сотрудников.</a:t>
            </a:r>
          </a:p>
        </p:txBody>
      </p:sp>
    </p:spTree>
    <p:extLst>
      <p:ext uri="{BB962C8B-B14F-4D97-AF65-F5344CB8AC3E}">
        <p14:creationId xmlns:p14="http://schemas.microsoft.com/office/powerpoint/2010/main" val="130722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" y="611006"/>
            <a:ext cx="5586984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010" y="51849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 вопрос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090" y="1369744"/>
            <a:ext cx="52562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Если провести аналогию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миром живой природы, наставничество - это не симбиоз, где оба организма просто существуют рядом.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 скорее процесс, когда одно растение помогает другому тянуться к свету, иногда выступая опорой.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Какое природное явление лучше всего описывает хорошее наставничество?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0730" y="611006"/>
            <a:ext cx="6016198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687866" y="611006"/>
            <a:ext cx="57241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Опыление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Подлесок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(молодые деревья под 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защитой старых)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Фотосинтез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Листопад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6096000" y="1179275"/>
            <a:ext cx="541020" cy="4180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 rot="20900326">
            <a:off x="5919298" y="3635383"/>
            <a:ext cx="6018838" cy="264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Пояснение: </a:t>
            </a:r>
            <a:endParaRPr lang="ru-RU" sz="2000" b="1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Старые </a:t>
            </a:r>
            <a:r>
              <a:rPr lang="ru-RU" sz="2000" dirty="0"/>
              <a:t>деревья (наставники) защищают молодую поросль от ветра и холода, создавая среду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для </a:t>
            </a:r>
            <a:r>
              <a:rPr lang="ru-RU" sz="2000" dirty="0"/>
              <a:t>роста, пока те не окрепнут.</a:t>
            </a:r>
          </a:p>
        </p:txBody>
      </p:sp>
    </p:spTree>
    <p:extLst>
      <p:ext uri="{BB962C8B-B14F-4D97-AF65-F5344CB8AC3E}">
        <p14:creationId xmlns:p14="http://schemas.microsoft.com/office/powerpoint/2010/main" val="17253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" y="611006"/>
            <a:ext cx="5586984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010" y="51849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 вопрос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090" y="1369744"/>
            <a:ext cx="52562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знаменитом фильме «Звездные войны» Люк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Скайуокер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проходит обучение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магистра Йоды.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Йода не просто дает ему знания, но и создает сложные, стрессовые ситуации (например, поднимает истребитель из болота), чтобы Люк поверил в свои силы. 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в педагогике называется этот метод?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0730" y="611006"/>
            <a:ext cx="6135070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623305" y="695678"/>
            <a:ext cx="588873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Метод кнута и пряника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Обучение действием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doing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в экстремальных условиях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Метод забрасывания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 глубокую яму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Гипнопедия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(обучение во сне)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6082285" y="1515130"/>
            <a:ext cx="541020" cy="4180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 rot="20900326">
            <a:off x="5919298" y="3635383"/>
            <a:ext cx="6018838" cy="2641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Пояснение: </a:t>
            </a:r>
            <a:endParaRPr lang="ru-RU" sz="2000" b="1" dirty="0" smtClean="0"/>
          </a:p>
          <a:p>
            <a:pPr algn="ctr"/>
            <a:endParaRPr lang="ru-RU" sz="2400" dirty="0"/>
          </a:p>
          <a:p>
            <a:pPr algn="ctr"/>
            <a:r>
              <a:rPr lang="ru-RU" sz="2000" dirty="0"/>
              <a:t>Хотя Йода использовал философию,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его </a:t>
            </a:r>
            <a:r>
              <a:rPr lang="ru-RU" sz="2000" dirty="0"/>
              <a:t>методы </a:t>
            </a:r>
            <a:r>
              <a:rPr lang="ru-RU" sz="2000" dirty="0" smtClean="0"/>
              <a:t>- </a:t>
            </a:r>
            <a:r>
              <a:rPr lang="ru-RU" sz="2000" dirty="0"/>
              <a:t>это классика «обучения через вызов», когда наставник выводит ученика из зоны комфорта для </a:t>
            </a:r>
            <a:r>
              <a:rPr lang="ru-RU" sz="2000" dirty="0" smtClean="0"/>
              <a:t>роста.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052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736" y="611006"/>
            <a:ext cx="5586984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0010" y="51849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 вопрос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090" y="1616632"/>
            <a:ext cx="52562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СССР была широко распространена система профессиональной подготовки на производстве, когда опытный рабочий обучал молодого прямо во время работы. 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этой системы было особое название, которое до сих пор используется в бизнесе. Какое?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0730" y="611006"/>
            <a:ext cx="6135070" cy="54880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03337" y="611006"/>
            <a:ext cx="588873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Соцсоревнование</a:t>
            </a:r>
          </a:p>
          <a:p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Институт пролетариата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Наставничество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(в классическом советском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понимании этого слова)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Вкалывание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6135129" y="2121845"/>
            <a:ext cx="541020" cy="4180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 rot="20900326">
            <a:off x="5977667" y="4206979"/>
            <a:ext cx="6018838" cy="206404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Интересный факт: </a:t>
            </a:r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именно </a:t>
            </a:r>
            <a:r>
              <a:rPr lang="ru-RU" sz="2000" dirty="0"/>
              <a:t>в СССР в 70-х годах движение наставничества получило государственный статус и знак «Наставник молодежи», что закрепило этот термин в русском языке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327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3375" y="211508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529702">
            <a:off x="2893092" y="894813"/>
            <a:ext cx="7217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«Ну</a:t>
            </a:r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, держитесь… </a:t>
            </a:r>
            <a:endParaRPr lang="ru-RU" sz="5400" b="1" dirty="0" smtClean="0">
              <a:ln/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                      </a:t>
            </a:r>
            <a:r>
              <a:rPr lang="ru-RU" sz="5400" b="1" dirty="0" err="1" smtClean="0">
                <a:ln/>
                <a:solidFill>
                  <a:schemeClr val="accent2">
                    <a:lumMod val="75000"/>
                  </a:schemeClr>
                </a:solidFill>
              </a:rPr>
              <a:t>щас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спою»</a:t>
            </a:r>
            <a:endParaRPr lang="ru-RU" sz="16600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81539" y="3429000"/>
            <a:ext cx="9591261" cy="24296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Прозвучат фрагменты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композиции, 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которые оборвутся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в самый неожиданный момент. 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Ваша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задача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продолжить и записать в бланке 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следующую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фразу из текста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каждой песни.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4555235" y="5752460"/>
            <a:ext cx="3081528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СТАРТ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3375" y="211508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529702">
            <a:off x="2893092" y="894813"/>
            <a:ext cx="7217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«Ну</a:t>
            </a:r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, держитесь… </a:t>
            </a:r>
            <a:endParaRPr lang="ru-RU" sz="5400" b="1" dirty="0" smtClean="0">
              <a:ln/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                      </a:t>
            </a:r>
            <a:r>
              <a:rPr lang="ru-RU" sz="5400" b="1" dirty="0" err="1" smtClean="0">
                <a:ln/>
                <a:solidFill>
                  <a:schemeClr val="accent2">
                    <a:lumMod val="75000"/>
                  </a:schemeClr>
                </a:solidFill>
              </a:rPr>
              <a:t>щас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спою»</a:t>
            </a:r>
            <a:endParaRPr lang="ru-RU" sz="16600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0368" y="3627783"/>
            <a:ext cx="9591261" cy="1455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ЗВУЧИТ ФРАГМЕНТ 1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2443077" y="5373215"/>
            <a:ext cx="7305840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ЗАПИШИТЕ СЛЕДУЮЩУЮ ФРАЗУ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" name="первая мелодия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6" y="29181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5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8148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3375" y="211508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529702">
            <a:off x="2893092" y="894813"/>
            <a:ext cx="7217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«Ну</a:t>
            </a:r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, держитесь… </a:t>
            </a:r>
            <a:endParaRPr lang="ru-RU" sz="5400" b="1" dirty="0" smtClean="0">
              <a:ln/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                      </a:t>
            </a:r>
            <a:r>
              <a:rPr lang="ru-RU" sz="5400" b="1" dirty="0" err="1" smtClean="0">
                <a:ln/>
                <a:solidFill>
                  <a:schemeClr val="accent2">
                    <a:lumMod val="75000"/>
                  </a:schemeClr>
                </a:solidFill>
              </a:rPr>
              <a:t>щас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спою»</a:t>
            </a:r>
            <a:endParaRPr lang="ru-RU" sz="16600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0368" y="3627783"/>
            <a:ext cx="9591261" cy="1455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ЗВУЧИТ ФРАГМЕНТ 2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2311657" y="5373215"/>
            <a:ext cx="75670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ЗАПИШИТЕ СЛЕДУЮЩУЮ ФРАЗУ</a:t>
            </a:r>
          </a:p>
        </p:txBody>
      </p:sp>
      <p:pic>
        <p:nvPicPr>
          <p:cNvPr id="8" name="вторая мелодия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137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3375" y="211508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529702">
            <a:off x="2893092" y="894813"/>
            <a:ext cx="7217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«Ну</a:t>
            </a:r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, держитесь… </a:t>
            </a:r>
            <a:endParaRPr lang="ru-RU" sz="5400" b="1" dirty="0" smtClean="0">
              <a:ln/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                      </a:t>
            </a:r>
            <a:r>
              <a:rPr lang="ru-RU" sz="5400" b="1" dirty="0" err="1" smtClean="0">
                <a:ln/>
                <a:solidFill>
                  <a:schemeClr val="accent2">
                    <a:lumMod val="75000"/>
                  </a:schemeClr>
                </a:solidFill>
              </a:rPr>
              <a:t>щас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спою»</a:t>
            </a:r>
            <a:endParaRPr lang="ru-RU" sz="16600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0368" y="3627783"/>
            <a:ext cx="9591261" cy="1455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ЗВУЧИТ ФРАГМЕНТ 3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2311657" y="5373215"/>
            <a:ext cx="75670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ЗАПИШИТЕ СЛЕДУЮЩУЮ ФРАЗУ</a:t>
            </a:r>
          </a:p>
        </p:txBody>
      </p:sp>
      <p:pic>
        <p:nvPicPr>
          <p:cNvPr id="7" name="третья 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52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3375" y="211508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529702">
            <a:off x="2893092" y="894813"/>
            <a:ext cx="7217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«Ну</a:t>
            </a:r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, держитесь… </a:t>
            </a:r>
            <a:endParaRPr lang="ru-RU" sz="5400" b="1" dirty="0" smtClean="0">
              <a:ln/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                      </a:t>
            </a:r>
            <a:r>
              <a:rPr lang="ru-RU" sz="5400" b="1" dirty="0" err="1" smtClean="0">
                <a:ln/>
                <a:solidFill>
                  <a:schemeClr val="accent2">
                    <a:lumMod val="75000"/>
                  </a:schemeClr>
                </a:solidFill>
              </a:rPr>
              <a:t>щас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спою»</a:t>
            </a:r>
            <a:endParaRPr lang="ru-RU" sz="16600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0368" y="3627783"/>
            <a:ext cx="9591261" cy="1455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ЗВУЧИТ ФРАГМЕНТ 4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2311657" y="5373215"/>
            <a:ext cx="75670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ЗАПИШИТЕ СЛЕДУЮЩУЮ ФРАЗУ</a:t>
            </a:r>
          </a:p>
        </p:txBody>
      </p:sp>
      <p:pic>
        <p:nvPicPr>
          <p:cNvPr id="8" name="четвёртая 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48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0006" y="163231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5678" y="2953512"/>
            <a:ext cx="98406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Верно ли, что по исследованиям, если наставляемый </a:t>
            </a:r>
            <a:endParaRPr lang="ru-RU" sz="32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приносит </a:t>
            </a:r>
            <a:r>
              <a:rPr 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наставнику кофе в понедельник утром, </a:t>
            </a:r>
            <a:endParaRPr lang="ru-RU" sz="32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эффективность </a:t>
            </a:r>
            <a:r>
              <a:rPr lang="ru-RU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работы возрастает на 50%?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02703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3375" y="211508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529702">
            <a:off x="2893092" y="894813"/>
            <a:ext cx="7217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«Ну</a:t>
            </a:r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, держитесь… </a:t>
            </a:r>
            <a:endParaRPr lang="ru-RU" sz="5400" b="1" dirty="0" smtClean="0">
              <a:ln/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                      </a:t>
            </a:r>
            <a:r>
              <a:rPr lang="ru-RU" sz="5400" b="1" dirty="0" err="1" smtClean="0">
                <a:ln/>
                <a:solidFill>
                  <a:schemeClr val="accent2">
                    <a:lumMod val="75000"/>
                  </a:schemeClr>
                </a:solidFill>
              </a:rPr>
              <a:t>щас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спою»</a:t>
            </a:r>
            <a:endParaRPr lang="ru-RU" sz="16600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0368" y="3627783"/>
            <a:ext cx="9591261" cy="1455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ЗВУЧИТ ФРАГМЕНТ 5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2311657" y="5373215"/>
            <a:ext cx="75670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ЗАПИШИТЕ СЛЕДУЮЩУЮ ФРАЗУ</a:t>
            </a:r>
          </a:p>
        </p:txBody>
      </p:sp>
      <p:pic>
        <p:nvPicPr>
          <p:cNvPr id="7" name="первая мелодия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пятая мелоди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78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3375" y="211508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529702">
            <a:off x="2893092" y="894813"/>
            <a:ext cx="72170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«Ну</a:t>
            </a:r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, держитесь… </a:t>
            </a:r>
            <a:endParaRPr lang="ru-RU" sz="5400" b="1" dirty="0" smtClean="0">
              <a:ln/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54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                      </a:t>
            </a:r>
            <a:r>
              <a:rPr lang="ru-RU" sz="5400" b="1" dirty="0" err="1" smtClean="0">
                <a:ln/>
                <a:solidFill>
                  <a:schemeClr val="accent2">
                    <a:lumMod val="75000"/>
                  </a:schemeClr>
                </a:solidFill>
              </a:rPr>
              <a:t>щас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спою»</a:t>
            </a:r>
            <a:endParaRPr lang="ru-RU" sz="16600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0368" y="3627783"/>
            <a:ext cx="9591261" cy="1455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ЗВУЧИТ ФРАГМЕНТ 6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2311657" y="5373215"/>
            <a:ext cx="75670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ЗАПИШИТЕ СЛЕДУЮЩУЮ ФРАЗУ</a:t>
            </a:r>
          </a:p>
        </p:txBody>
      </p:sp>
      <p:pic>
        <p:nvPicPr>
          <p:cNvPr id="7" name="первая мелодия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шестая мелоди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202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Багетная рамка 5"/>
          <p:cNvSpPr/>
          <p:nvPr/>
        </p:nvSpPr>
        <p:spPr>
          <a:xfrm>
            <a:off x="7707086" y="5782518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ОТВЕТЫ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5191125" cy="5829300"/>
          </a:xfrm>
          <a:prstGeom prst="rect">
            <a:avLst/>
          </a:prstGeom>
        </p:spPr>
      </p:pic>
      <p:sp>
        <p:nvSpPr>
          <p:cNvPr id="10" name="Прямоугольная выноска 9"/>
          <p:cNvSpPr/>
          <p:nvPr/>
        </p:nvSpPr>
        <p:spPr>
          <a:xfrm rot="21170934">
            <a:off x="3823471" y="534523"/>
            <a:ext cx="5251269" cy="2037806"/>
          </a:xfrm>
          <a:prstGeom prst="wedgeRectCallout">
            <a:avLst>
              <a:gd name="adj1" fmla="val -78998"/>
              <a:gd name="adj2" fmla="val 2647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СДАЕМ БЛАНКИ!!!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14400" y="1559859"/>
            <a:ext cx="10255623" cy="28059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агетная рамка 5"/>
          <p:cNvSpPr/>
          <p:nvPr/>
        </p:nvSpPr>
        <p:spPr>
          <a:xfrm>
            <a:off x="7707086" y="5782518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далее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337" y="121861"/>
            <a:ext cx="5223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 - Ответы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первая мелодия ответ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4928" y="2170896"/>
            <a:ext cx="487363" cy="487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2041" y="2170896"/>
            <a:ext cx="1659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 фрагмент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96370" y="3075057"/>
            <a:ext cx="51965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>
                <a:latin typeface="Times New Roman" panose="02020603050405020304" pitchFamily="18" charset="0"/>
                <a:ea typeface="Calibri" panose="020F0502020204030204" pitchFamily="34" charset="0"/>
              </a:rPr>
              <a:t>меняют мир полюсами</a:t>
            </a: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16828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111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4111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14400" y="1559859"/>
            <a:ext cx="10255623" cy="28059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агетная рамка 5"/>
          <p:cNvSpPr/>
          <p:nvPr/>
        </p:nvSpPr>
        <p:spPr>
          <a:xfrm>
            <a:off x="7707086" y="5782518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далее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337" y="121861"/>
            <a:ext cx="5223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 - Ответы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2041" y="3309414"/>
            <a:ext cx="1659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2 фрагмент</a:t>
            </a:r>
            <a:endParaRPr lang="ru-RU" sz="2400" dirty="0"/>
          </a:p>
        </p:txBody>
      </p:sp>
      <p:pic>
        <p:nvPicPr>
          <p:cNvPr id="5" name="вторая мелодия отв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4928" y="3309414"/>
            <a:ext cx="487363" cy="48736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545399" y="2094048"/>
            <a:ext cx="8020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учитель продолжается в своём ученике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29505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558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558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14400" y="1559859"/>
            <a:ext cx="10255623" cy="28059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агетная рамка 5"/>
          <p:cNvSpPr/>
          <p:nvPr/>
        </p:nvSpPr>
        <p:spPr>
          <a:xfrm>
            <a:off x="7707086" y="5782518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далее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337" y="121861"/>
            <a:ext cx="5223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 - Ответы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2464" y="2170896"/>
            <a:ext cx="1659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3 фрагмент</a:t>
            </a:r>
            <a:endParaRPr lang="ru-RU" sz="2400" dirty="0"/>
          </a:p>
        </p:txBody>
      </p:sp>
      <p:pic>
        <p:nvPicPr>
          <p:cNvPr id="8" name="третья мелодия ответ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0959" y="2170896"/>
            <a:ext cx="487363" cy="4873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63264" y="3105834"/>
            <a:ext cx="6357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с детства дружбой дорожить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8524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763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763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14400" y="1559859"/>
            <a:ext cx="10255623" cy="28059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агетная рамка 5"/>
          <p:cNvSpPr/>
          <p:nvPr/>
        </p:nvSpPr>
        <p:spPr>
          <a:xfrm>
            <a:off x="7707086" y="5782518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далее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337" y="121861"/>
            <a:ext cx="5223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 - Ответы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2464" y="3309414"/>
            <a:ext cx="1659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4 фрагмент</a:t>
            </a:r>
            <a:endParaRPr lang="ru-RU" sz="2400" dirty="0"/>
          </a:p>
        </p:txBody>
      </p:sp>
      <p:pic>
        <p:nvPicPr>
          <p:cNvPr id="14" name="четвёртая мелодия отв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0958" y="3313896"/>
            <a:ext cx="487363" cy="4873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28502" y="2109230"/>
            <a:ext cx="74274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наш наставник и друг самый первый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274952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395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395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14400" y="1559859"/>
            <a:ext cx="10255623" cy="28059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агетная рамка 5"/>
          <p:cNvSpPr/>
          <p:nvPr/>
        </p:nvSpPr>
        <p:spPr>
          <a:xfrm>
            <a:off x="7707086" y="5782518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далее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337" y="121861"/>
            <a:ext cx="5223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 - Ответы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36536" y="2170896"/>
            <a:ext cx="1659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5 фрагмент</a:t>
            </a:r>
            <a:endParaRPr lang="ru-RU" sz="2400" dirty="0"/>
          </a:p>
        </p:txBody>
      </p:sp>
      <p:pic>
        <p:nvPicPr>
          <p:cNvPr id="9" name="пятая мелодия отв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2206" y="2170896"/>
            <a:ext cx="487363" cy="4873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90686" y="2982099"/>
            <a:ext cx="3111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нас поклонами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3442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262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262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14400" y="1559859"/>
            <a:ext cx="10255623" cy="28059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агетная рамка 5"/>
          <p:cNvSpPr/>
          <p:nvPr/>
        </p:nvSpPr>
        <p:spPr>
          <a:xfrm>
            <a:off x="7707086" y="5782518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4 РАУНД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337" y="121861"/>
            <a:ext cx="5223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раунд - Ответы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36536" y="3309414"/>
            <a:ext cx="1659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6 фрагмент</a:t>
            </a:r>
            <a:endParaRPr lang="ru-RU" sz="2400" dirty="0"/>
          </a:p>
        </p:txBody>
      </p:sp>
      <p:pic>
        <p:nvPicPr>
          <p:cNvPr id="18" name="шестая мелодия отв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5405" y="3296564"/>
            <a:ext cx="487363" cy="4873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48647" y="2281884"/>
            <a:ext cx="4008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что деньги – ветер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179882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852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852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63489" y="844672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4 раунд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2401" y="1963953"/>
            <a:ext cx="70871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Наставники в кино</a:t>
            </a:r>
            <a:endParaRPr lang="ru-RU" sz="239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142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0006" y="163231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77986" y="2679192"/>
            <a:ext cx="843602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Правда ли, что в Японии существует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обряд «обмена тетрадями»,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когда наставник и подопечный пишут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друг другу мысли в одну тетрадь по очереди,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чтобы лучше понять ход мыслей друг друга?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99565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30286" y="1191293"/>
            <a:ext cx="71061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Вам будет предложен кадр из художественного или мультипликационного фильма. </a:t>
            </a:r>
          </a:p>
          <a:p>
            <a:r>
              <a:rPr lang="ru-RU" dirty="0"/>
              <a:t>Ваша задача — внимательно рассмотреть изображение, вспомнить соответствующий фильм и заполнить в бланке ответов три пункта:</a:t>
            </a:r>
          </a:p>
          <a:p>
            <a:endParaRPr lang="ru-RU" dirty="0"/>
          </a:p>
          <a:p>
            <a:r>
              <a:rPr lang="ru-RU" dirty="0"/>
              <a:t>1. Название фильма (или мультфильма).</a:t>
            </a:r>
          </a:p>
          <a:p>
            <a:endParaRPr lang="ru-RU" dirty="0"/>
          </a:p>
          <a:p>
            <a:r>
              <a:rPr lang="ru-RU" dirty="0"/>
              <a:t>2. Наставник </a:t>
            </a:r>
            <a:r>
              <a:rPr lang="ru-RU" dirty="0" smtClean="0"/>
              <a:t>- </a:t>
            </a:r>
            <a:r>
              <a:rPr lang="ru-RU" dirty="0"/>
              <a:t>персонаж, который передает знания, опыт или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выполняет </a:t>
            </a:r>
            <a:r>
              <a:rPr lang="ru-RU" dirty="0"/>
              <a:t>руководящую функцию.</a:t>
            </a:r>
          </a:p>
          <a:p>
            <a:endParaRPr lang="ru-RU" dirty="0"/>
          </a:p>
          <a:p>
            <a:r>
              <a:rPr lang="ru-RU" dirty="0"/>
              <a:t>3. Наставляемый(</a:t>
            </a:r>
            <a:r>
              <a:rPr lang="ru-RU" dirty="0" err="1"/>
              <a:t>ые</a:t>
            </a:r>
            <a:r>
              <a:rPr lang="ru-RU" dirty="0"/>
              <a:t>) </a:t>
            </a:r>
            <a:r>
              <a:rPr lang="ru-RU" dirty="0" smtClean="0"/>
              <a:t>- </a:t>
            </a:r>
            <a:r>
              <a:rPr lang="ru-RU" dirty="0"/>
              <a:t>персонаж (или персонажи),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который </a:t>
            </a:r>
            <a:r>
              <a:rPr lang="ru-RU" dirty="0"/>
              <a:t>получает знания, опыт или следует указаниям наставника.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СТАРТ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1 0.59074 L -0.01641 -0.658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60" y="1027884"/>
            <a:ext cx="5121920" cy="3840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69" y="1668603"/>
            <a:ext cx="5940425" cy="33407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 rot="21441830">
            <a:off x="9094453" y="449581"/>
            <a:ext cx="2323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вопрос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120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41830">
            <a:off x="9094453" y="449581"/>
            <a:ext cx="2323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вопрос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" y="964882"/>
            <a:ext cx="5940425" cy="33432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347" y="2236921"/>
            <a:ext cx="5940425" cy="2863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6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41830">
            <a:off x="9094453" y="449581"/>
            <a:ext cx="2323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вопрос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19" y="1011307"/>
            <a:ext cx="6366555" cy="37789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975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41830">
            <a:off x="9094453" y="449581"/>
            <a:ext cx="2323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вопрос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25" y="908823"/>
            <a:ext cx="5269275" cy="32538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96" y="1828301"/>
            <a:ext cx="5940425" cy="33407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717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41830">
            <a:off x="9094453" y="449581"/>
            <a:ext cx="2323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вопрос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9" y="913901"/>
            <a:ext cx="5940425" cy="33407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78" y="1799862"/>
            <a:ext cx="5940425" cy="3368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97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41830">
            <a:off x="9094453" y="449581"/>
            <a:ext cx="2323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вопрос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92" y="834301"/>
            <a:ext cx="5940425" cy="27768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37" y="1668603"/>
            <a:ext cx="4790304" cy="3194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79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 rot="21170934">
            <a:off x="6959988" y="340867"/>
            <a:ext cx="3656503" cy="1636417"/>
          </a:xfrm>
          <a:prstGeom prst="wedgeRectCallout">
            <a:avLst>
              <a:gd name="adj1" fmla="val -78998"/>
              <a:gd name="adj2" fmla="val 26477"/>
            </a:avLst>
          </a:prstGeom>
          <a:solidFill>
            <a:srgbClr val="FF0000"/>
          </a:solidFill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СДАЕМ </a:t>
            </a:r>
          </a:p>
          <a:p>
            <a:pPr algn="ctr"/>
            <a:r>
              <a:rPr lang="ru-RU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БЛАНКИ!!!</a:t>
            </a:r>
            <a:endParaRPr lang="ru-RU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39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60" y="1027884"/>
            <a:ext cx="5121920" cy="3840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 rot="21441830">
            <a:off x="9094453" y="449581"/>
            <a:ext cx="2323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вопрос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9600" y="190837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«Легенда №17» </a:t>
            </a:r>
          </a:p>
          <a:p>
            <a:endParaRPr lang="ru-RU" sz="2400" dirty="0"/>
          </a:p>
          <a:p>
            <a:r>
              <a:rPr lang="ru-RU" sz="2400" b="1" dirty="0"/>
              <a:t>Наставник</a:t>
            </a:r>
            <a:r>
              <a:rPr lang="ru-RU" sz="2400" dirty="0"/>
              <a:t>:  Анатолий Тарасов  (тренер)</a:t>
            </a:r>
          </a:p>
          <a:p>
            <a:endParaRPr lang="ru-RU" sz="2400" dirty="0"/>
          </a:p>
          <a:p>
            <a:r>
              <a:rPr lang="ru-RU" sz="2400" b="1" dirty="0" smtClean="0"/>
              <a:t>Наставляемые</a:t>
            </a:r>
            <a:r>
              <a:rPr lang="ru-RU" sz="2400" dirty="0" smtClean="0"/>
              <a:t>:  </a:t>
            </a:r>
            <a:r>
              <a:rPr lang="ru-RU" sz="2400" dirty="0"/>
              <a:t>Валерий Харламов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/>
              <a:t>участник хоккейной  команды), команда</a:t>
            </a:r>
          </a:p>
        </p:txBody>
      </p:sp>
    </p:spTree>
    <p:extLst>
      <p:ext uri="{BB962C8B-B14F-4D97-AF65-F5344CB8AC3E}">
        <p14:creationId xmlns:p14="http://schemas.microsoft.com/office/powerpoint/2010/main" val="233065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41830">
            <a:off x="9094453" y="449581"/>
            <a:ext cx="2323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вопрос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978" y="2817539"/>
            <a:ext cx="4735794" cy="2282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93422" y="83430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«Движение вверх»</a:t>
            </a:r>
          </a:p>
          <a:p>
            <a:endParaRPr lang="ru-RU" sz="2400" dirty="0"/>
          </a:p>
          <a:p>
            <a:r>
              <a:rPr lang="ru-RU" sz="2400" b="1" dirty="0"/>
              <a:t>Наставник</a:t>
            </a:r>
            <a:r>
              <a:rPr lang="ru-RU" sz="2400" dirty="0"/>
              <a:t>: Владимир </a:t>
            </a:r>
            <a:r>
              <a:rPr lang="ru-RU" sz="2400" dirty="0" err="1"/>
              <a:t>Гаранжин</a:t>
            </a:r>
            <a:r>
              <a:rPr lang="ru-RU" sz="2400" dirty="0"/>
              <a:t> (тренер) </a:t>
            </a:r>
          </a:p>
          <a:p>
            <a:endParaRPr lang="ru-RU" sz="2400" dirty="0"/>
          </a:p>
          <a:p>
            <a:r>
              <a:rPr lang="ru-RU" sz="2400" b="1" dirty="0"/>
              <a:t>Наставляемые</a:t>
            </a:r>
            <a:r>
              <a:rPr lang="ru-RU" sz="2400" dirty="0"/>
              <a:t>: баскетбольная  команда </a:t>
            </a:r>
          </a:p>
        </p:txBody>
      </p:sp>
    </p:spTree>
    <p:extLst>
      <p:ext uri="{BB962C8B-B14F-4D97-AF65-F5344CB8AC3E}">
        <p14:creationId xmlns:p14="http://schemas.microsoft.com/office/powerpoint/2010/main" val="313296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0006" y="163231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8637" y="3137160"/>
            <a:ext cx="78947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Cуществует</a:t>
            </a:r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ли методика,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где наставнику запрещено говорить фразу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«Я же тебе говорил»?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402176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41830">
            <a:off x="9094453" y="449581"/>
            <a:ext cx="2323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вопрос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08" y="841974"/>
            <a:ext cx="4857738" cy="28833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479823" y="2681869"/>
            <a:ext cx="44252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«</a:t>
            </a:r>
            <a:r>
              <a:rPr lang="ru-RU" sz="2400" b="1" dirty="0" err="1"/>
              <a:t>Фиксики</a:t>
            </a:r>
            <a:r>
              <a:rPr lang="ru-RU" sz="2400" b="1" dirty="0"/>
              <a:t>»</a:t>
            </a:r>
          </a:p>
          <a:p>
            <a:endParaRPr lang="ru-RU" sz="2400" dirty="0"/>
          </a:p>
          <a:p>
            <a:r>
              <a:rPr lang="ru-RU" sz="2400" b="1" dirty="0"/>
              <a:t>Наставники</a:t>
            </a:r>
            <a:r>
              <a:rPr lang="ru-RU" sz="2400" dirty="0"/>
              <a:t>: </a:t>
            </a:r>
            <a:r>
              <a:rPr lang="ru-RU" sz="2400" dirty="0" err="1"/>
              <a:t>фиксики</a:t>
            </a:r>
            <a:endParaRPr lang="ru-RU" sz="2400" dirty="0"/>
          </a:p>
          <a:p>
            <a:endParaRPr lang="ru-RU" sz="2400" dirty="0"/>
          </a:p>
          <a:p>
            <a:r>
              <a:rPr lang="ru-RU" sz="2400" b="1" dirty="0"/>
              <a:t>Наставляемый</a:t>
            </a:r>
            <a:r>
              <a:rPr lang="ru-RU" sz="2400" dirty="0"/>
              <a:t>: Дим </a:t>
            </a:r>
            <a:r>
              <a:rPr lang="ru-RU" sz="2400" dirty="0" err="1"/>
              <a:t>Димыч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0950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41830">
            <a:off x="9094453" y="449581"/>
            <a:ext cx="2323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вопрос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1" y="834301"/>
            <a:ext cx="4741333" cy="2439477"/>
          </a:xfrm>
          <a:prstGeom prst="roundRect">
            <a:avLst>
              <a:gd name="adj" fmla="val 2369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096000" y="2889982"/>
            <a:ext cx="5496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«Чебурашка»</a:t>
            </a:r>
          </a:p>
          <a:p>
            <a:endParaRPr lang="ru-RU" sz="2400" dirty="0"/>
          </a:p>
          <a:p>
            <a:r>
              <a:rPr lang="ru-RU" sz="2400" b="1" dirty="0"/>
              <a:t>Наставник</a:t>
            </a:r>
            <a:r>
              <a:rPr lang="ru-RU" sz="2400" dirty="0"/>
              <a:t>: Геннадий Петрович (Гена)</a:t>
            </a:r>
          </a:p>
          <a:p>
            <a:endParaRPr lang="ru-RU" sz="2400" dirty="0"/>
          </a:p>
          <a:p>
            <a:r>
              <a:rPr lang="ru-RU" sz="2400" b="1" dirty="0"/>
              <a:t>Наставляемый</a:t>
            </a:r>
            <a:r>
              <a:rPr lang="ru-RU" sz="2400" dirty="0"/>
              <a:t>: Чебурашка</a:t>
            </a:r>
          </a:p>
        </p:txBody>
      </p:sp>
    </p:spTree>
    <p:extLst>
      <p:ext uri="{BB962C8B-B14F-4D97-AF65-F5344CB8AC3E}">
        <p14:creationId xmlns:p14="http://schemas.microsoft.com/office/powerpoint/2010/main" val="382191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41830">
            <a:off x="9094453" y="449581"/>
            <a:ext cx="2323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вопрос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20" y="913902"/>
            <a:ext cx="4799294" cy="26989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Прямоугольник 1"/>
          <p:cNvSpPr/>
          <p:nvPr/>
        </p:nvSpPr>
        <p:spPr>
          <a:xfrm>
            <a:off x="5721814" y="2929593"/>
            <a:ext cx="5397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«Большая Перемена»</a:t>
            </a:r>
          </a:p>
          <a:p>
            <a:endParaRPr lang="ru-RU" sz="2400" dirty="0"/>
          </a:p>
          <a:p>
            <a:r>
              <a:rPr lang="ru-RU" sz="2400" b="1" dirty="0"/>
              <a:t>Наставник</a:t>
            </a:r>
            <a:r>
              <a:rPr lang="ru-RU" sz="2400" dirty="0"/>
              <a:t>: Нестор Петрович</a:t>
            </a:r>
          </a:p>
          <a:p>
            <a:endParaRPr lang="ru-RU" sz="2400" dirty="0"/>
          </a:p>
          <a:p>
            <a:r>
              <a:rPr lang="ru-RU" sz="2400" b="1" dirty="0"/>
              <a:t>Наставляемые</a:t>
            </a:r>
            <a:r>
              <a:rPr lang="ru-RU" sz="2400" dirty="0"/>
              <a:t>: ученики 9 «А» класса</a:t>
            </a:r>
          </a:p>
        </p:txBody>
      </p:sp>
    </p:spTree>
    <p:extLst>
      <p:ext uri="{BB962C8B-B14F-4D97-AF65-F5344CB8AC3E}">
        <p14:creationId xmlns:p14="http://schemas.microsoft.com/office/powerpoint/2010/main" val="29283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4302034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5 РАУНД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441830">
            <a:off x="9094453" y="449581"/>
            <a:ext cx="2323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вопрос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37" y="1668603"/>
            <a:ext cx="4790304" cy="3194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970844" y="960104"/>
            <a:ext cx="42220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«Лёд»</a:t>
            </a:r>
            <a:endParaRPr lang="ru-RU" sz="2400" b="1" dirty="0" smtClean="0"/>
          </a:p>
          <a:p>
            <a:endParaRPr lang="ru-RU" sz="2400" dirty="0"/>
          </a:p>
          <a:p>
            <a:r>
              <a:rPr lang="ru-RU" sz="2400" b="1" dirty="0" smtClean="0"/>
              <a:t>Наставники</a:t>
            </a:r>
            <a:r>
              <a:rPr lang="ru-RU" sz="2400" dirty="0"/>
              <a:t>:  </a:t>
            </a:r>
          </a:p>
          <a:p>
            <a:endParaRPr lang="ru-RU" sz="2400" dirty="0"/>
          </a:p>
          <a:p>
            <a:r>
              <a:rPr lang="ru-RU" sz="2400" dirty="0"/>
              <a:t>Шаталина тренер наставник для Нади, </a:t>
            </a:r>
          </a:p>
          <a:p>
            <a:r>
              <a:rPr lang="ru-RU" sz="2400" dirty="0" smtClean="0"/>
              <a:t>Горин – наставник </a:t>
            </a:r>
            <a:r>
              <a:rPr lang="ru-RU" sz="2400" dirty="0"/>
              <a:t>спасатель для Нади в критической точке, </a:t>
            </a:r>
          </a:p>
          <a:p>
            <a:endParaRPr lang="ru-RU" sz="2400" dirty="0"/>
          </a:p>
          <a:p>
            <a:r>
              <a:rPr lang="ru-RU" sz="2400" b="1" dirty="0"/>
              <a:t>Наставляемый</a:t>
            </a:r>
            <a:r>
              <a:rPr lang="ru-RU" sz="2400" dirty="0"/>
              <a:t>: Надя </a:t>
            </a:r>
          </a:p>
        </p:txBody>
      </p:sp>
    </p:spTree>
    <p:extLst>
      <p:ext uri="{BB962C8B-B14F-4D97-AF65-F5344CB8AC3E}">
        <p14:creationId xmlns:p14="http://schemas.microsoft.com/office/powerpoint/2010/main" val="36393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2612" y="513812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5 раунд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2612" y="2682474"/>
            <a:ext cx="457522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/>
              <a:t>Нагружать </a:t>
            </a:r>
            <a:endParaRPr lang="ru-RU" sz="4400" b="1" dirty="0" smtClean="0"/>
          </a:p>
          <a:p>
            <a:pPr algn="ctr"/>
            <a:r>
              <a:rPr lang="ru-RU" sz="4400" b="1" dirty="0" smtClean="0"/>
              <a:t>всё </a:t>
            </a:r>
            <a:r>
              <a:rPr lang="ru-RU" sz="4400" b="1" dirty="0"/>
              <a:t>больше нас </a:t>
            </a:r>
            <a:endParaRPr lang="ru-RU" sz="4400" b="1" dirty="0" smtClean="0"/>
          </a:p>
          <a:p>
            <a:pPr algn="ctr"/>
            <a:r>
              <a:rPr lang="ru-RU" sz="4400" b="1" dirty="0" smtClean="0"/>
              <a:t>стали почему-то…</a:t>
            </a:r>
            <a:endParaRPr lang="ru-RU" sz="857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2612" y="513812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5 раунд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4102" y="1569365"/>
            <a:ext cx="4284617" cy="445878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9897" y="1707955"/>
            <a:ext cx="4573025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/>
              <a:t>Прозвучат </a:t>
            </a:r>
            <a:r>
              <a:rPr lang="ru-RU" sz="2400" dirty="0"/>
              <a:t>отрывки </a:t>
            </a:r>
            <a:endParaRPr lang="ru-RU" sz="2400" dirty="0" smtClean="0"/>
          </a:p>
          <a:p>
            <a:pPr algn="ctr"/>
            <a:r>
              <a:rPr lang="ru-RU" sz="2400" dirty="0" smtClean="0"/>
              <a:t>известных </a:t>
            </a:r>
            <a:r>
              <a:rPr lang="ru-RU" sz="2400" dirty="0"/>
              <a:t>песен. </a:t>
            </a:r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Внимательно </a:t>
            </a:r>
            <a:r>
              <a:rPr lang="ru-RU" sz="2400" dirty="0"/>
              <a:t>прослушайте отрывок песни и определите, </a:t>
            </a:r>
            <a:endParaRPr lang="ru-RU" sz="2400" dirty="0" smtClean="0"/>
          </a:p>
          <a:p>
            <a:pPr algn="ctr"/>
            <a:r>
              <a:rPr lang="ru-RU" sz="2400" dirty="0" smtClean="0"/>
              <a:t>о </a:t>
            </a:r>
            <a:r>
              <a:rPr lang="ru-RU" sz="2400" dirty="0"/>
              <a:t>каком школьном предмете (или учебной дисциплине) </a:t>
            </a:r>
            <a:endParaRPr lang="ru-RU" sz="2400" dirty="0" smtClean="0"/>
          </a:p>
          <a:p>
            <a:pPr algn="ctr"/>
            <a:r>
              <a:rPr lang="ru-RU" sz="2400" dirty="0" smtClean="0"/>
              <a:t>идет </a:t>
            </a:r>
            <a:r>
              <a:rPr lang="ru-RU" sz="2400" dirty="0"/>
              <a:t>речь в каждом случае. </a:t>
            </a:r>
            <a:endParaRPr lang="ru-RU" sz="2400" dirty="0" smtClean="0"/>
          </a:p>
          <a:p>
            <a:pPr algn="ctr"/>
            <a:endParaRPr lang="ru-RU" sz="2400" dirty="0"/>
          </a:p>
          <a:p>
            <a:pPr algn="ctr"/>
            <a:r>
              <a:rPr lang="ru-RU" sz="2400" dirty="0" smtClean="0"/>
              <a:t>Ответ </a:t>
            </a:r>
            <a:r>
              <a:rPr lang="ru-RU" sz="2400" dirty="0"/>
              <a:t>необходимо </a:t>
            </a:r>
            <a:r>
              <a:rPr lang="ru-RU" sz="2400" dirty="0" smtClean="0"/>
              <a:t>записать</a:t>
            </a:r>
          </a:p>
          <a:p>
            <a:pPr algn="ctr"/>
            <a:r>
              <a:rPr lang="ru-RU" sz="2400" dirty="0" smtClean="0"/>
              <a:t>в </a:t>
            </a:r>
            <a:r>
              <a:rPr lang="ru-RU" sz="2400" dirty="0"/>
              <a:t>именительном </a:t>
            </a:r>
            <a:r>
              <a:rPr lang="ru-RU" sz="2400" dirty="0" smtClean="0"/>
              <a:t>падеже.</a:t>
            </a:r>
            <a:endParaRPr lang="ru-RU" sz="496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Багетная рамка 5"/>
          <p:cNvSpPr/>
          <p:nvPr/>
        </p:nvSpPr>
        <p:spPr>
          <a:xfrm>
            <a:off x="703260" y="5944417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СТАРТ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92" y="1773283"/>
            <a:ext cx="4942114" cy="37065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5817" y="1045035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1 </a:t>
            </a:r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вопрос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6" name="математика посчитать сколько раз встречается слово фаи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0442" y="2653303"/>
            <a:ext cx="487363" cy="4873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14995" y="44961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Дополнительный вопрос: </a:t>
            </a:r>
            <a:endParaRPr lang="ru-RU" sz="2400" b="1" dirty="0" smtClean="0"/>
          </a:p>
          <a:p>
            <a:r>
              <a:rPr lang="ru-RU" sz="2400" dirty="0" smtClean="0"/>
              <a:t>Сколько </a:t>
            </a:r>
            <a:r>
              <a:rPr lang="ru-RU" sz="2400" dirty="0"/>
              <a:t>раз в отрывке песни </a:t>
            </a:r>
            <a:endParaRPr lang="ru-RU" sz="2400" dirty="0" smtClean="0"/>
          </a:p>
          <a:p>
            <a:r>
              <a:rPr lang="ru-RU" sz="2400" dirty="0" smtClean="0"/>
              <a:t>встречается </a:t>
            </a:r>
            <a:r>
              <a:rPr lang="ru-RU" sz="2400" dirty="0"/>
              <a:t>слово «Фаина»?</a:t>
            </a:r>
          </a:p>
        </p:txBody>
      </p:sp>
      <p:sp>
        <p:nvSpPr>
          <p:cNvPr id="8" name="Багетная рамка 7"/>
          <p:cNvSpPr/>
          <p:nvPr/>
        </p:nvSpPr>
        <p:spPr>
          <a:xfrm>
            <a:off x="8125097" y="5817352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733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92" y="1773283"/>
            <a:ext cx="4942114" cy="37065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5817" y="1045035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2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вопрос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2" name="литерату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7034" y="3429000"/>
            <a:ext cx="487363" cy="487363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7872548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106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92" y="1773283"/>
            <a:ext cx="4942114" cy="37065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5817" y="1045035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3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вопрос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7872548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физи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0610" y="3382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9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946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92" y="1773283"/>
            <a:ext cx="4942114" cy="37065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5817" y="1045035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4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вопрос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7872548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" name="физическая культу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3159" y="3289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017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0006" y="163231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6918" y="3137160"/>
            <a:ext cx="103781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 средневековых ремесленных цехах (гильдиях) ученик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не имел права жениться до окончания срока обучения,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которое могло длиться 7 лет и дольше.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131963"/>
      </p:ext>
    </p:extLst>
  </p:cSld>
  <p:clrMapOvr>
    <a:masterClrMapping/>
  </p:clrMapOvr>
  <p:transition spd="slow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92" y="1773283"/>
            <a:ext cx="4942114" cy="37065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5817" y="1045035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5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вопрос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7872548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обществознание. экономи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3765" y="3013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41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92" y="1773283"/>
            <a:ext cx="4942114" cy="37065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5817" y="1045035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6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вопрос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7872548" y="5669306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результат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14995" y="44961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Сколько </a:t>
            </a:r>
            <a:r>
              <a:rPr lang="ru-RU" sz="2400" b="1" dirty="0" smtClean="0"/>
              <a:t>названий </a:t>
            </a:r>
          </a:p>
          <a:p>
            <a:r>
              <a:rPr lang="ru-RU" sz="2400" b="1" dirty="0" smtClean="0"/>
              <a:t>школьных </a:t>
            </a:r>
            <a:r>
              <a:rPr lang="ru-RU" sz="2400" b="1" dirty="0"/>
              <a:t>предметов </a:t>
            </a:r>
            <a:endParaRPr lang="ru-RU" sz="2400" b="1" dirty="0" smtClean="0"/>
          </a:p>
          <a:p>
            <a:r>
              <a:rPr lang="ru-RU" sz="2400" b="1" dirty="0" smtClean="0"/>
              <a:t>прозвучит </a:t>
            </a:r>
            <a:r>
              <a:rPr lang="ru-RU" sz="2400" b="1" dirty="0"/>
              <a:t>в отрывке песни</a:t>
            </a:r>
            <a:endParaRPr lang="ru-RU" sz="2400" dirty="0"/>
          </a:p>
        </p:txBody>
      </p:sp>
      <p:pic>
        <p:nvPicPr>
          <p:cNvPr id="2" name="Сколько в песне на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0442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6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977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8046720" y="5773809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ОТВЕТЫ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13" y="1061038"/>
            <a:ext cx="6715487" cy="49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7088777" y="2290354"/>
            <a:ext cx="3718560" cy="2246812"/>
          </a:xfrm>
          <a:prstGeom prst="wedgeRectCallout">
            <a:avLst>
              <a:gd name="adj1" fmla="val -108187"/>
              <a:gd name="adj2" fmla="val -26260"/>
            </a:avLst>
          </a:prstGeom>
          <a:solidFill>
            <a:schemeClr val="tx1">
              <a:lumMod val="75000"/>
              <a:lumOff val="25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СДАЕМ</a:t>
            </a:r>
          </a:p>
          <a:p>
            <a:pPr algn="ctr"/>
            <a:r>
              <a:rPr lang="ru-RU" sz="4400" dirty="0" smtClean="0"/>
              <a:t>БЛАНКИ!!!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2565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Багетная рамка 7"/>
          <p:cNvSpPr/>
          <p:nvPr/>
        </p:nvSpPr>
        <p:spPr>
          <a:xfrm>
            <a:off x="8046720" y="5773809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6 РАУНД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13" y="1061038"/>
            <a:ext cx="6715487" cy="49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73639" y="2152742"/>
            <a:ext cx="4899378" cy="27432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238927" y="2366423"/>
            <a:ext cx="4368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1. Математика</a:t>
            </a:r>
          </a:p>
          <a:p>
            <a:r>
              <a:rPr lang="ru-RU" sz="2400" dirty="0"/>
              <a:t>2. Литература</a:t>
            </a:r>
          </a:p>
          <a:p>
            <a:r>
              <a:rPr lang="ru-RU" sz="2400" dirty="0"/>
              <a:t>3. Физика</a:t>
            </a:r>
          </a:p>
          <a:p>
            <a:r>
              <a:rPr lang="ru-RU" sz="2400" dirty="0"/>
              <a:t>4. Физическая культура</a:t>
            </a:r>
          </a:p>
          <a:p>
            <a:r>
              <a:rPr lang="ru-RU" sz="2400" dirty="0"/>
              <a:t>5. Обществознание, экономика</a:t>
            </a:r>
          </a:p>
          <a:p>
            <a:r>
              <a:rPr lang="ru-RU" sz="2400" dirty="0"/>
              <a:t>6. 10</a:t>
            </a:r>
          </a:p>
        </p:txBody>
      </p:sp>
    </p:spTree>
    <p:extLst>
      <p:ext uri="{BB962C8B-B14F-4D97-AF65-F5344CB8AC3E}">
        <p14:creationId xmlns:p14="http://schemas.microsoft.com/office/powerpoint/2010/main" val="2767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42163" y="2336399"/>
            <a:ext cx="2507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6 раунд</a:t>
            </a:r>
            <a:endParaRPr lang="ru-RU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0079" y="3429000"/>
            <a:ext cx="65118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Эмодзи</a:t>
            </a:r>
            <a:r>
              <a:rPr lang="ru-RU" sz="8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-шифр</a:t>
            </a:r>
            <a:endParaRPr lang="ru-RU" sz="34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5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5921" y="1252253"/>
            <a:ext cx="9448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этом туре вам будут представлены фразы, пословицы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или </a:t>
            </a:r>
            <a:r>
              <a:rPr lang="ru-RU" sz="2400" dirty="0"/>
              <a:t>крылатые выражения, зашифрованные с помощью </a:t>
            </a:r>
            <a:r>
              <a:rPr lang="ru-RU" sz="2400" dirty="0" err="1"/>
              <a:t>эмодзи</a:t>
            </a:r>
            <a:r>
              <a:rPr lang="ru-RU" sz="2400" dirty="0"/>
              <a:t>.</a:t>
            </a:r>
          </a:p>
          <a:p>
            <a:r>
              <a:rPr lang="ru-RU" sz="2400" dirty="0"/>
              <a:t>Ваша задача: расшифровать их и дать правильный ответ.</a:t>
            </a:r>
          </a:p>
          <a:p>
            <a:endParaRPr lang="ru-RU" dirty="0"/>
          </a:p>
          <a:p>
            <a:r>
              <a:rPr lang="ru-RU" b="1" dirty="0"/>
              <a:t>Система оценки (ставки</a:t>
            </a:r>
            <a:r>
              <a:rPr lang="ru-RU" b="1" dirty="0" smtClean="0"/>
              <a:t>)</a:t>
            </a:r>
            <a:endParaRPr lang="ru-RU" b="1" dirty="0"/>
          </a:p>
          <a:p>
            <a:endParaRPr lang="ru-RU" dirty="0"/>
          </a:p>
          <a:p>
            <a:r>
              <a:rPr lang="ru-RU" dirty="0"/>
              <a:t>У вас есть выбор тактики на каждый вопрос:</a:t>
            </a:r>
          </a:p>
          <a:p>
            <a:endParaRPr lang="ru-RU" dirty="0"/>
          </a:p>
          <a:p>
            <a:r>
              <a:rPr lang="ru-RU" b="1" dirty="0"/>
              <a:t>1. Обычный ответ (риска нет)</a:t>
            </a:r>
            <a:r>
              <a:rPr lang="ru-RU" dirty="0"/>
              <a:t>: Вы просто пишете версию ответа. Если ответ верный —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вы </a:t>
            </a:r>
            <a:r>
              <a:rPr lang="ru-RU" dirty="0"/>
              <a:t>получаете 1 балл. Если ответ неверный — баллы не снимаются (0 баллов за вопрос).</a:t>
            </a:r>
          </a:p>
          <a:p>
            <a:endParaRPr lang="ru-RU" dirty="0" smtClean="0"/>
          </a:p>
          <a:p>
            <a:r>
              <a:rPr lang="ru-RU" b="1" dirty="0" smtClean="0"/>
              <a:t>2</a:t>
            </a:r>
            <a:r>
              <a:rPr lang="ru-RU" b="1" dirty="0"/>
              <a:t>. Удвоение (рискованная игра): </a:t>
            </a:r>
            <a:r>
              <a:rPr lang="ru-RU" dirty="0"/>
              <a:t>если вы на 100% уверены в своей догадке, вы можете поставить рядом с ответом знак «+» (плюс).</a:t>
            </a:r>
          </a:p>
          <a:p>
            <a:r>
              <a:rPr lang="ru-RU" dirty="0" smtClean="0"/>
              <a:t>    Если </a:t>
            </a:r>
            <a:r>
              <a:rPr lang="ru-RU" dirty="0"/>
              <a:t>ответ верный, вы получаете 2 балла.</a:t>
            </a:r>
          </a:p>
          <a:p>
            <a:r>
              <a:rPr lang="ru-RU" dirty="0" smtClean="0"/>
              <a:t>    Если </a:t>
            </a:r>
            <a:r>
              <a:rPr lang="ru-RU" dirty="0"/>
              <a:t>ответ неверный, у вас снимается 2 балла (штраф).</a:t>
            </a:r>
          </a:p>
        </p:txBody>
      </p:sp>
      <p:sp>
        <p:nvSpPr>
          <p:cNvPr id="6" name="Багетная рамка 5"/>
          <p:cNvSpPr/>
          <p:nvPr/>
        </p:nvSpPr>
        <p:spPr>
          <a:xfrm>
            <a:off x="4182851" y="5901232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СТАРТ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7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Багетная рамка 5"/>
          <p:cNvSpPr/>
          <p:nvPr/>
        </p:nvSpPr>
        <p:spPr>
          <a:xfrm>
            <a:off x="4182851" y="5901232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38629" y="186004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1 </a:t>
            </a:r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вопрос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629" y="3394166"/>
            <a:ext cx="8199030" cy="101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Багетная рамка 5"/>
          <p:cNvSpPr/>
          <p:nvPr/>
        </p:nvSpPr>
        <p:spPr>
          <a:xfrm>
            <a:off x="4182851" y="5901232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38629" y="186004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2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вопрос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629" y="3187337"/>
            <a:ext cx="7810501" cy="17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Багетная рамка 5"/>
          <p:cNvSpPr/>
          <p:nvPr/>
        </p:nvSpPr>
        <p:spPr>
          <a:xfrm>
            <a:off x="4182851" y="5901232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38629" y="186004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3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вопрос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623" y="3243670"/>
            <a:ext cx="7455737" cy="20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Багетная рамка 5"/>
          <p:cNvSpPr/>
          <p:nvPr/>
        </p:nvSpPr>
        <p:spPr>
          <a:xfrm>
            <a:off x="4182851" y="5901232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38629" y="186004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4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вопрос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098" y="3254829"/>
            <a:ext cx="75723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0006" y="163231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5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8457" y="3137160"/>
            <a:ext cx="10135082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Современные исследования доказывают,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что эффективный наставник обязательно должен быть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старше своего подопечного минимум на 5 лет,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иначе у него недостаточно авторитета.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9092"/>
      </p:ext>
    </p:extLst>
  </p:cSld>
  <p:clrMapOvr>
    <a:masterClrMapping/>
  </p:clrMapOvr>
  <p:transition spd="slow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Багетная рамка 5"/>
          <p:cNvSpPr/>
          <p:nvPr/>
        </p:nvSpPr>
        <p:spPr>
          <a:xfrm>
            <a:off x="4182851" y="5901232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следующий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38629" y="186004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5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вопрос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133" y="3361780"/>
            <a:ext cx="73533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Багетная рамка 5"/>
          <p:cNvSpPr/>
          <p:nvPr/>
        </p:nvSpPr>
        <p:spPr>
          <a:xfrm>
            <a:off x="4182851" y="5901232"/>
            <a:ext cx="3826297" cy="832104"/>
          </a:xfrm>
          <a:prstGeom prst="bevel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результат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38629" y="1860043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6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вопрос</a:t>
            </a:r>
            <a:endParaRPr lang="ru-RU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373" y="3258585"/>
            <a:ext cx="7615707" cy="160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976895">
            <a:off x="136676" y="2240664"/>
            <a:ext cx="1191864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0" b="1" dirty="0" smtClean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сдаем бланки</a:t>
            </a:r>
            <a:endParaRPr lang="ru-RU" sz="115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3453" y="-75816"/>
            <a:ext cx="734848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0" b="1" dirty="0" smtClean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ОТВЕТЫ</a:t>
            </a:r>
            <a:endParaRPr lang="ru-RU" sz="115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11123" y="1572705"/>
            <a:ext cx="6622869" cy="50422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150000"/>
              </a:lnSpc>
            </a:pPr>
            <a:r>
              <a:rPr lang="ru-RU" sz="2800" dirty="0">
                <a:solidFill>
                  <a:schemeClr val="tx1"/>
                </a:solidFill>
              </a:rPr>
              <a:t>1. «Ученье </a:t>
            </a:r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800" dirty="0">
                <a:solidFill>
                  <a:schemeClr val="tx1"/>
                </a:solidFill>
              </a:rPr>
              <a:t>свет, а </a:t>
            </a:r>
            <a:r>
              <a:rPr lang="ru-RU" sz="2800" dirty="0" err="1" smtClean="0">
                <a:solidFill>
                  <a:schemeClr val="tx1"/>
                </a:solidFill>
              </a:rPr>
              <a:t>неученье</a:t>
            </a:r>
            <a:r>
              <a:rPr lang="ru-RU" sz="2800" dirty="0" smtClean="0">
                <a:solidFill>
                  <a:schemeClr val="tx1"/>
                </a:solidFill>
              </a:rPr>
              <a:t> - </a:t>
            </a:r>
            <a:r>
              <a:rPr lang="ru-RU" sz="2800" dirty="0">
                <a:solidFill>
                  <a:schemeClr val="tx1"/>
                </a:solidFill>
              </a:rPr>
              <a:t>тьма».</a:t>
            </a:r>
          </a:p>
          <a:p>
            <a:pPr lvl="1">
              <a:lnSpc>
                <a:spcPct val="150000"/>
              </a:lnSpc>
            </a:pPr>
            <a:r>
              <a:rPr lang="ru-RU" sz="2800" dirty="0">
                <a:solidFill>
                  <a:schemeClr val="tx1"/>
                </a:solidFill>
              </a:rPr>
              <a:t>2. «Делу время, потехе час».</a:t>
            </a:r>
          </a:p>
          <a:p>
            <a:pPr lvl="1">
              <a:lnSpc>
                <a:spcPct val="150000"/>
              </a:lnSpc>
            </a:pPr>
            <a:r>
              <a:rPr lang="ru-RU" sz="2800" dirty="0">
                <a:solidFill>
                  <a:schemeClr val="tx1"/>
                </a:solidFill>
              </a:rPr>
              <a:t>3. «Повторенье </a:t>
            </a:r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800" dirty="0">
                <a:solidFill>
                  <a:schemeClr val="tx1"/>
                </a:solidFill>
              </a:rPr>
              <a:t>мать ученья».</a:t>
            </a:r>
          </a:p>
          <a:p>
            <a:pPr lvl="1">
              <a:lnSpc>
                <a:spcPct val="150000"/>
              </a:lnSpc>
            </a:pPr>
            <a:r>
              <a:rPr lang="ru-RU" sz="2800" dirty="0">
                <a:solidFill>
                  <a:schemeClr val="tx1"/>
                </a:solidFill>
              </a:rPr>
              <a:t>4. «Кто не работает, тот не ест».</a:t>
            </a:r>
          </a:p>
          <a:p>
            <a:pPr lvl="1">
              <a:lnSpc>
                <a:spcPct val="150000"/>
              </a:lnSpc>
            </a:pPr>
            <a:r>
              <a:rPr lang="ru-RU" sz="2800" dirty="0">
                <a:solidFill>
                  <a:schemeClr val="tx1"/>
                </a:solidFill>
              </a:rPr>
              <a:t>5. «Век живи </a:t>
            </a:r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800" dirty="0">
                <a:solidFill>
                  <a:schemeClr val="tx1"/>
                </a:solidFill>
              </a:rPr>
              <a:t>век учись».</a:t>
            </a:r>
          </a:p>
          <a:p>
            <a:pPr lvl="1">
              <a:lnSpc>
                <a:spcPct val="150000"/>
              </a:lnSpc>
            </a:pPr>
            <a:r>
              <a:rPr lang="ru-RU" sz="2800" dirty="0">
                <a:solidFill>
                  <a:schemeClr val="tx1"/>
                </a:solidFill>
              </a:rPr>
              <a:t>6. «Дорогу осилит идущий».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485" y="1575293"/>
            <a:ext cx="4726915" cy="50422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150000"/>
              </a:lnSpc>
            </a:pP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9" y="2291026"/>
            <a:ext cx="3999327" cy="4938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746" y="2852215"/>
            <a:ext cx="2836570" cy="6483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824" y="3507602"/>
            <a:ext cx="2551492" cy="692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814" y="4200600"/>
            <a:ext cx="2812502" cy="679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5049" y="4820021"/>
            <a:ext cx="2881267" cy="6941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1168" y="5535754"/>
            <a:ext cx="2909027" cy="6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229" y="2767280"/>
            <a:ext cx="109695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СПАСИБО ЗА УЧАСТИЕ!!!</a:t>
            </a:r>
            <a:endParaRPr lang="ru-RU" sz="8000" b="1" cap="none" spc="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06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0006" y="1632311"/>
            <a:ext cx="2811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 вопрос</a:t>
            </a:r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6100" y="3137160"/>
            <a:ext cx="1025979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Слово «наставник» в русском языке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произошло от словосочетания «на ставить»,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то есть человек, который «ставит на правильный путь»,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направляет, как посох (</a:t>
            </a:r>
            <a:r>
              <a:rPr lang="ru-RU" sz="32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ста́вка</a:t>
            </a:r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/посох).</a:t>
            </a:r>
            <a:endParaRPr lang="ru-RU" sz="8000" b="1" cap="none" spc="0" dirty="0">
              <a:ln/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537960"/>
            <a:ext cx="12192000" cy="32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423369"/>
      </p:ext>
    </p:extLst>
  </p:cSld>
  <p:clrMapOvr>
    <a:masterClrMapping/>
  </p:clrMapOvr>
  <p:transition spd="slow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1722</Words>
  <Application>Microsoft Office PowerPoint</Application>
  <PresentationFormat>Широкоэкранный</PresentationFormat>
  <Paragraphs>407</Paragraphs>
  <Slides>84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90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X99_2CPU</dc:creator>
  <cp:lastModifiedBy>X99_2CPU</cp:lastModifiedBy>
  <cp:revision>63</cp:revision>
  <dcterms:created xsi:type="dcterms:W3CDTF">2026-02-20T11:07:22Z</dcterms:created>
  <dcterms:modified xsi:type="dcterms:W3CDTF">2026-02-21T12:00:16Z</dcterms:modified>
</cp:coreProperties>
</file>