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3"/>
  </p:notesMasterIdLst>
  <p:sldIdLst>
    <p:sldId id="318" r:id="rId2"/>
    <p:sldId id="294" r:id="rId3"/>
    <p:sldId id="297" r:id="rId4"/>
    <p:sldId id="298" r:id="rId5"/>
    <p:sldId id="299" r:id="rId6"/>
    <p:sldId id="300" r:id="rId7"/>
    <p:sldId id="301" r:id="rId8"/>
    <p:sldId id="302" r:id="rId9"/>
    <p:sldId id="320" r:id="rId10"/>
    <p:sldId id="303" r:id="rId11"/>
    <p:sldId id="305" r:id="rId12"/>
    <p:sldId id="296" r:id="rId13"/>
    <p:sldId id="321" r:id="rId14"/>
    <p:sldId id="257" r:id="rId15"/>
    <p:sldId id="258" r:id="rId16"/>
    <p:sldId id="259" r:id="rId17"/>
    <p:sldId id="260" r:id="rId18"/>
    <p:sldId id="311" r:id="rId19"/>
    <p:sldId id="312" r:id="rId20"/>
    <p:sldId id="313" r:id="rId21"/>
    <p:sldId id="309" r:id="rId22"/>
    <p:sldId id="314" r:id="rId23"/>
    <p:sldId id="316" r:id="rId24"/>
    <p:sldId id="319" r:id="rId25"/>
    <p:sldId id="261" r:id="rId26"/>
    <p:sldId id="262" r:id="rId27"/>
    <p:sldId id="263" r:id="rId28"/>
    <p:sldId id="264" r:id="rId29"/>
    <p:sldId id="265" r:id="rId30"/>
    <p:sldId id="266" r:id="rId31"/>
    <p:sldId id="267" r:id="rId32"/>
    <p:sldId id="268" r:id="rId33"/>
    <p:sldId id="269" r:id="rId34"/>
    <p:sldId id="270" r:id="rId35"/>
    <p:sldId id="271" r:id="rId36"/>
    <p:sldId id="272" r:id="rId37"/>
    <p:sldId id="273" r:id="rId38"/>
    <p:sldId id="274" r:id="rId39"/>
    <p:sldId id="275" r:id="rId40"/>
    <p:sldId id="276" r:id="rId41"/>
    <p:sldId id="277" r:id="rId42"/>
    <p:sldId id="278" r:id="rId43"/>
    <p:sldId id="280" r:id="rId44"/>
    <p:sldId id="326" r:id="rId45"/>
    <p:sldId id="281" r:id="rId46"/>
    <p:sldId id="282" r:id="rId47"/>
    <p:sldId id="283" r:id="rId48"/>
    <p:sldId id="284" r:id="rId49"/>
    <p:sldId id="285" r:id="rId50"/>
    <p:sldId id="286" r:id="rId51"/>
    <p:sldId id="287" r:id="rId52"/>
    <p:sldId id="288" r:id="rId53"/>
    <p:sldId id="289" r:id="rId54"/>
    <p:sldId id="290" r:id="rId55"/>
    <p:sldId id="324" r:id="rId56"/>
    <p:sldId id="323" r:id="rId57"/>
    <p:sldId id="328" r:id="rId58"/>
    <p:sldId id="322" r:id="rId59"/>
    <p:sldId id="325" r:id="rId60"/>
    <p:sldId id="291" r:id="rId61"/>
    <p:sldId id="329" r:id="rId62"/>
  </p:sldIdLst>
  <p:sldSz cx="17340263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Gill Sans"/>
        <a:ea typeface="Gill Sans"/>
        <a:cs typeface="Gill Sans"/>
        <a:sym typeface="Gill Sans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Gill Sans"/>
        <a:ea typeface="Gill Sans"/>
        <a:cs typeface="Gill Sans"/>
        <a:sym typeface="Gill Sans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Gill Sans"/>
        <a:ea typeface="Gill Sans"/>
        <a:cs typeface="Gill Sans"/>
        <a:sym typeface="Gill Sans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Gill Sans"/>
        <a:ea typeface="Gill Sans"/>
        <a:cs typeface="Gill Sans"/>
        <a:sym typeface="Gill Sans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Gill Sans"/>
        <a:ea typeface="Gill Sans"/>
        <a:cs typeface="Gill Sans"/>
        <a:sym typeface="Gill Sans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Gill Sans"/>
        <a:ea typeface="Gill Sans"/>
        <a:cs typeface="Gill Sans"/>
        <a:sym typeface="Gill Sans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Gill Sans"/>
        <a:ea typeface="Gill Sans"/>
        <a:cs typeface="Gill Sans"/>
        <a:sym typeface="Gill Sans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Gill Sans"/>
        <a:ea typeface="Gill Sans"/>
        <a:cs typeface="Gill Sans"/>
        <a:sym typeface="Gill Sans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Gill Sans"/>
        <a:ea typeface="Gill Sans"/>
        <a:cs typeface="Gill Sans"/>
        <a:sym typeface="Gill San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ветлана Крючкова" initials="СК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7E3D2">
              <a:alpha val="50000"/>
            </a:srgbClr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DF6DA"/>
              </a:solidFill>
              <a:prstDash val="solid"/>
              <a:miter lim="400000"/>
            </a:ln>
          </a:right>
          <a:top>
            <a:ln w="12700" cap="flat">
              <a:solidFill>
                <a:srgbClr val="FDF6DA"/>
              </a:solidFill>
              <a:prstDash val="solid"/>
              <a:miter lim="400000"/>
            </a:ln>
          </a:top>
          <a:bottom>
            <a:ln w="12700" cap="flat">
              <a:solidFill>
                <a:srgbClr val="FDF6DA"/>
              </a:solidFill>
              <a:prstDash val="solid"/>
              <a:miter lim="400000"/>
            </a:ln>
          </a:bottom>
          <a:insideH>
            <a:ln w="12700" cap="flat">
              <a:solidFill>
                <a:srgbClr val="FDF6D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5C69B"/>
          </a:solidFill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DF6DA"/>
              </a:solidFill>
              <a:prstDash val="solid"/>
              <a:miter lim="400000"/>
            </a:ln>
          </a:bottom>
          <a:insideH>
            <a:ln w="12700" cap="flat">
              <a:solidFill>
                <a:srgbClr val="FDF6D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C9D69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solidFill>
                <a:srgbClr val="BDBBB3"/>
              </a:solidFill>
              <a:prstDash val="solid"/>
              <a:miter lim="400000"/>
            </a:ln>
          </a:left>
          <a:right>
            <a:ln w="12700" cap="flat">
              <a:solidFill>
                <a:srgbClr val="BDBBB3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BDBBB3"/>
              </a:solidFill>
              <a:prstDash val="solid"/>
              <a:miter lim="400000"/>
            </a:ln>
          </a:insideV>
        </a:tcBdr>
        <a:fill>
          <a:solidFill>
            <a:srgbClr val="E7E3D2"/>
          </a:solidFill>
        </a:fill>
      </a:tcStyle>
    </a:wholeTbl>
    <a:band2H>
      <a:tcTxStyle/>
      <a:tcStyle>
        <a:tcBdr/>
        <a:fill>
          <a:solidFill>
            <a:srgbClr val="F6F2E5"/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A5A59F"/>
              </a:solidFill>
              <a:prstDash val="solid"/>
              <a:miter lim="400000"/>
            </a:ln>
          </a:insideV>
        </a:tcBdr>
        <a:fill>
          <a:solidFill>
            <a:srgbClr val="D3CDB7"/>
          </a:solidFill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A5A59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8E755A"/>
              </a:solidFill>
              <a:prstDash val="solid"/>
              <a:miter lim="400000"/>
            </a:ln>
          </a:left>
          <a:right>
            <a:ln w="12700" cap="flat">
              <a:solidFill>
                <a:srgbClr val="8E755A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8E755A"/>
              </a:solidFill>
              <a:prstDash val="solid"/>
              <a:miter lim="400000"/>
            </a:ln>
          </a:insideH>
          <a:insideV>
            <a:ln w="12700" cap="flat">
              <a:solidFill>
                <a:srgbClr val="8E755A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DBBB3"/>
              </a:solidFill>
              <a:prstDash val="solid"/>
              <a:miter lim="400000"/>
            </a:ln>
          </a:top>
          <a:bottom>
            <a:ln w="12700" cap="flat">
              <a:solidFill>
                <a:srgbClr val="BDBBB3"/>
              </a:solidFill>
              <a:prstDash val="solid"/>
              <a:miter lim="400000"/>
            </a:ln>
          </a:bottom>
          <a:insideH>
            <a:ln w="12700" cap="flat">
              <a:solidFill>
                <a:srgbClr val="BDBBB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3DA"/>
          </a:solidFill>
        </a:fill>
      </a:tcStyle>
    </a:wholeTbl>
    <a:band2H>
      <a:tcTxStyle/>
      <a:tcStyle>
        <a:tcBdr/>
        <a:fill>
          <a:solidFill>
            <a:srgbClr val="F9F5E8"/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5D0"/>
          </a:solidFill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DBBB3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4D61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BDBBB3"/>
              </a:solidFill>
              <a:prstDash val="solid"/>
              <a:miter lim="400000"/>
            </a:ln>
          </a:bottom>
          <a:insideH>
            <a:ln w="12700" cap="flat">
              <a:solidFill>
                <a:srgbClr val="65747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FECE2"/>
          </a:solidFill>
        </a:fill>
      </a:tcStyle>
    </a:wholeTbl>
    <a:band2H>
      <a:tcTxStyle/>
      <a:tcStyle>
        <a:tcBdr/>
        <a:fill>
          <a:solidFill>
            <a:srgbClr val="FFFBF1"/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A29A85"/>
              </a:solidFill>
              <a:prstDash val="solid"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4D8"/>
          </a:solidFill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29A85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A29A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A29A85"/>
              </a:solidFill>
              <a:prstDash val="solid"/>
              <a:miter lim="400000"/>
            </a:ln>
          </a:bottom>
          <a:insideH>
            <a:ln w="12700" cap="flat">
              <a:solidFill>
                <a:srgbClr val="A29A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2C0">
              <a:alpha val="50000"/>
            </a:srgbClr>
          </a:solidFill>
        </a:fill>
      </a:tcStyle>
    </a:wholeTbl>
    <a:band2H>
      <a:tcTxStyle/>
      <a:tcStyle>
        <a:tcBdr/>
        <a:fill>
          <a:solidFill>
            <a:srgbClr val="E9E7DC"/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5BEAA"/>
          </a:solidFill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2C0">
              <a:alpha val="25000"/>
            </a:srgbClr>
          </a:solidFill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28C7D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DBD2B2"/>
              </a:solidFill>
              <a:prstDash val="solid"/>
              <a:miter lim="400000"/>
            </a:ln>
          </a:top>
          <a:bottom>
            <a:ln w="12700" cap="flat">
              <a:solidFill>
                <a:srgbClr val="DBD2B2"/>
              </a:solidFill>
              <a:prstDash val="solid"/>
              <a:miter lim="400000"/>
            </a:ln>
          </a:bottom>
          <a:insideH>
            <a:ln w="12700" cap="flat">
              <a:solidFill>
                <a:srgbClr val="DBD2B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DF9ED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25400" cap="flat">
              <a:solidFill>
                <a:srgbClr val="C6BB94"/>
              </a:solidFill>
              <a:prstDash val="solid"/>
              <a:miter lim="400000"/>
            </a:ln>
          </a:left>
          <a:right>
            <a:ln w="25400" cap="flat">
              <a:solidFill>
                <a:srgbClr val="C6BB94"/>
              </a:solidFill>
              <a:prstDash val="solid"/>
              <a:miter lim="400000"/>
            </a:ln>
          </a:right>
          <a:top>
            <a:ln w="12700" cap="flat">
              <a:solidFill>
                <a:srgbClr val="DBD2B2"/>
              </a:solidFill>
              <a:prstDash val="solid"/>
              <a:miter lim="400000"/>
            </a:ln>
          </a:top>
          <a:bottom>
            <a:ln w="12700" cap="flat">
              <a:solidFill>
                <a:srgbClr val="DBD2B2"/>
              </a:solidFill>
              <a:prstDash val="solid"/>
              <a:miter lim="400000"/>
            </a:ln>
          </a:bottom>
          <a:insideH>
            <a:ln w="12700" cap="flat">
              <a:solidFill>
                <a:srgbClr val="DBD2B2"/>
              </a:solidFill>
              <a:prstDash val="solid"/>
              <a:miter lim="400000"/>
            </a:ln>
          </a:insideH>
          <a:insideV>
            <a:ln w="12700" cap="flat">
              <a:solidFill>
                <a:srgbClr val="DBD2B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6BB94"/>
              </a:solidFill>
              <a:prstDash val="solid"/>
              <a:miter lim="400000"/>
            </a:ln>
          </a:top>
          <a:bottom>
            <a:ln w="25400" cap="flat">
              <a:solidFill>
                <a:srgbClr val="C6BB94"/>
              </a:solidFill>
              <a:prstDash val="solid"/>
              <a:miter lim="400000"/>
            </a:ln>
          </a:bottom>
          <a:insideH>
            <a:ln w="12700" cap="flat">
              <a:solidFill>
                <a:srgbClr val="DBD2B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6BB94"/>
              </a:solidFill>
              <a:prstDash val="solid"/>
              <a:miter lim="400000"/>
            </a:ln>
          </a:top>
          <a:bottom>
            <a:ln w="25400" cap="flat">
              <a:solidFill>
                <a:srgbClr val="C6BB94"/>
              </a:solidFill>
              <a:prstDash val="solid"/>
              <a:miter lim="400000"/>
            </a:ln>
          </a:bottom>
          <a:insideH>
            <a:ln w="12700" cap="flat">
              <a:solidFill>
                <a:srgbClr val="DBD2B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-96" y="-624"/>
      </p:cViewPr>
      <p:guideLst>
        <p:guide orient="horz" pos="3072"/>
        <p:guide pos="546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9" name="Shape 12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778008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9159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9946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53729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1349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93219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357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0536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Линия"/>
          <p:cNvSpPr/>
          <p:nvPr/>
        </p:nvSpPr>
        <p:spPr>
          <a:xfrm>
            <a:off x="677354" y="5181600"/>
            <a:ext cx="15985555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67735" tIns="67735" rIns="67735" bIns="67735" anchor="ctr"/>
          <a:lstStyle/>
          <a:p>
            <a:pPr algn="l" defTabSz="60963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600"/>
          </a:p>
        </p:txBody>
      </p:sp>
      <p:sp>
        <p:nvSpPr>
          <p:cNvPr id="14" name="Текст заголовка"/>
          <p:cNvSpPr>
            <a:spLocks noGrp="1"/>
          </p:cNvSpPr>
          <p:nvPr>
            <p:ph type="title"/>
          </p:nvPr>
        </p:nvSpPr>
        <p:spPr>
          <a:xfrm>
            <a:off x="677354" y="3009900"/>
            <a:ext cx="15985555" cy="203200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15" name="Уровень текста 1…"/>
          <p:cNvSpPr>
            <a:spLocks noGrp="1"/>
          </p:cNvSpPr>
          <p:nvPr>
            <p:ph type="body" sz="quarter" idx="1"/>
          </p:nvPr>
        </p:nvSpPr>
        <p:spPr>
          <a:xfrm>
            <a:off x="677354" y="5562600"/>
            <a:ext cx="15985555" cy="825500"/>
          </a:xfrm>
          <a:prstGeom prst="rect">
            <a:avLst/>
          </a:prstGeom>
        </p:spPr>
        <p:txBody>
          <a:bodyPr anchor="t"/>
          <a:lstStyle>
            <a:lvl1pPr marL="0" indent="0" algn="just">
              <a:lnSpc>
                <a:spcPct val="120000"/>
              </a:lnSpc>
              <a:spcBef>
                <a:spcPts val="0"/>
              </a:spcBef>
              <a:buSzTx/>
              <a:buNone/>
              <a:defRPr sz="3200"/>
            </a:lvl1pPr>
            <a:lvl2pPr marL="0" indent="304815" algn="just">
              <a:lnSpc>
                <a:spcPct val="120000"/>
              </a:lnSpc>
              <a:spcBef>
                <a:spcPts val="0"/>
              </a:spcBef>
              <a:buSzTx/>
              <a:buNone/>
              <a:defRPr sz="3200"/>
            </a:lvl2pPr>
            <a:lvl3pPr marL="0" indent="609630" algn="just">
              <a:lnSpc>
                <a:spcPct val="120000"/>
              </a:lnSpc>
              <a:spcBef>
                <a:spcPts val="0"/>
              </a:spcBef>
              <a:buSzTx/>
              <a:buNone/>
              <a:defRPr sz="3200"/>
            </a:lvl3pPr>
            <a:lvl4pPr marL="0" indent="914446" algn="just">
              <a:lnSpc>
                <a:spcPct val="120000"/>
              </a:lnSpc>
              <a:spcBef>
                <a:spcPts val="0"/>
              </a:spcBef>
              <a:buSzTx/>
              <a:buNone/>
              <a:defRPr sz="3200"/>
            </a:lvl4pPr>
            <a:lvl5pPr marL="0" indent="1219261" algn="just">
              <a:lnSpc>
                <a:spcPct val="120000"/>
              </a:lnSpc>
              <a:spcBef>
                <a:spcPts val="0"/>
              </a:spcBef>
              <a:buSzTx/>
              <a:buNone/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6" name="Номер слайда"/>
          <p:cNvSpPr>
            <a:spLocks noGrp="1"/>
          </p:cNvSpPr>
          <p:nvPr>
            <p:ph type="sldNum" sz="quarter" idx="2"/>
          </p:nvPr>
        </p:nvSpPr>
        <p:spPr>
          <a:xfrm>
            <a:off x="16202002" y="8763000"/>
            <a:ext cx="464872" cy="47192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— Иван Арсентьев"/>
          <p:cNvSpPr>
            <a:spLocks noGrp="1"/>
          </p:cNvSpPr>
          <p:nvPr>
            <p:ph type="body" sz="quarter" idx="13"/>
          </p:nvPr>
        </p:nvSpPr>
        <p:spPr>
          <a:xfrm>
            <a:off x="677354" y="5918200"/>
            <a:ext cx="15985555" cy="88434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lnSpc>
                <a:spcPct val="140000"/>
              </a:lnSpc>
              <a:spcBef>
                <a:spcPts val="0"/>
              </a:spcBef>
              <a:buSzTx/>
              <a:buNone/>
              <a:defRPr sz="4000" i="1">
                <a:solidFill>
                  <a:srgbClr val="9D9D9D"/>
                </a:solidFill>
              </a:defRPr>
            </a:lvl1pPr>
          </a:lstStyle>
          <a:p>
            <a:r>
              <a:t>— Иван Арсентьев</a:t>
            </a:r>
          </a:p>
        </p:txBody>
      </p:sp>
      <p:sp>
        <p:nvSpPr>
          <p:cNvPr id="106" name="«Место ввода цитаты»."/>
          <p:cNvSpPr>
            <a:spLocks noGrp="1"/>
          </p:cNvSpPr>
          <p:nvPr>
            <p:ph type="body" sz="quarter" idx="14"/>
          </p:nvPr>
        </p:nvSpPr>
        <p:spPr>
          <a:xfrm>
            <a:off x="1693385" y="4145165"/>
            <a:ext cx="13953493" cy="92987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SzTx/>
              <a:buNone/>
              <a:defRPr sz="4800"/>
            </a:lvl1pPr>
          </a:lstStyle>
          <a:p>
            <a:r>
              <a:t>«Место ввода цитаты».</a:t>
            </a:r>
          </a:p>
        </p:txBody>
      </p:sp>
      <p:sp>
        <p:nvSpPr>
          <p:cNvPr id="107" name="Номер слайда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Изображение"/>
          <p:cNvSpPr>
            <a:spLocks noGrp="1"/>
          </p:cNvSpPr>
          <p:nvPr>
            <p:ph type="pic" idx="13"/>
          </p:nvPr>
        </p:nvSpPr>
        <p:spPr>
          <a:xfrm>
            <a:off x="0" y="0"/>
            <a:ext cx="17340263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5" name="Номер слайда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Номер слайда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Изображение"/>
          <p:cNvSpPr>
            <a:spLocks noGrp="1"/>
          </p:cNvSpPr>
          <p:nvPr>
            <p:ph type="pic" idx="13"/>
          </p:nvPr>
        </p:nvSpPr>
        <p:spPr>
          <a:xfrm>
            <a:off x="829759" y="1181100"/>
            <a:ext cx="15680746" cy="56769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4" name="Текст заголовка"/>
          <p:cNvSpPr>
            <a:spLocks noGrp="1"/>
          </p:cNvSpPr>
          <p:nvPr>
            <p:ph type="title"/>
          </p:nvPr>
        </p:nvSpPr>
        <p:spPr>
          <a:xfrm>
            <a:off x="677354" y="7099300"/>
            <a:ext cx="15985555" cy="111760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25" name="Уровень текста 1…"/>
          <p:cNvSpPr>
            <a:spLocks noGrp="1"/>
          </p:cNvSpPr>
          <p:nvPr>
            <p:ph type="body" sz="quarter" idx="1"/>
          </p:nvPr>
        </p:nvSpPr>
        <p:spPr>
          <a:xfrm>
            <a:off x="677354" y="8267700"/>
            <a:ext cx="15985555" cy="838200"/>
          </a:xfrm>
          <a:prstGeom prst="rect">
            <a:avLst/>
          </a:prstGeom>
        </p:spPr>
        <p:txBody>
          <a:bodyPr anchor="t"/>
          <a:lstStyle>
            <a:lvl1pPr marL="0" indent="0" algn="just">
              <a:lnSpc>
                <a:spcPct val="120000"/>
              </a:lnSpc>
              <a:spcBef>
                <a:spcPts val="0"/>
              </a:spcBef>
              <a:buSzTx/>
              <a:buNone/>
              <a:defRPr sz="3200"/>
            </a:lvl1pPr>
            <a:lvl2pPr marL="0" indent="304815" algn="just">
              <a:lnSpc>
                <a:spcPct val="120000"/>
              </a:lnSpc>
              <a:spcBef>
                <a:spcPts val="0"/>
              </a:spcBef>
              <a:buSzTx/>
              <a:buNone/>
              <a:defRPr sz="3200"/>
            </a:lvl2pPr>
            <a:lvl3pPr marL="0" indent="609630" algn="just">
              <a:lnSpc>
                <a:spcPct val="120000"/>
              </a:lnSpc>
              <a:spcBef>
                <a:spcPts val="0"/>
              </a:spcBef>
              <a:buSzTx/>
              <a:buNone/>
              <a:defRPr sz="3200"/>
            </a:lvl3pPr>
            <a:lvl4pPr marL="0" indent="914446" algn="just">
              <a:lnSpc>
                <a:spcPct val="120000"/>
              </a:lnSpc>
              <a:spcBef>
                <a:spcPts val="0"/>
              </a:spcBef>
              <a:buSzTx/>
              <a:buNone/>
              <a:defRPr sz="3200"/>
            </a:lvl4pPr>
            <a:lvl5pPr marL="0" indent="1219261" algn="just">
              <a:lnSpc>
                <a:spcPct val="120000"/>
              </a:lnSpc>
              <a:spcBef>
                <a:spcPts val="0"/>
              </a:spcBef>
              <a:buSzTx/>
              <a:buNone/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6" name="Номер слайда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Текст заголовка"/>
          <p:cNvSpPr>
            <a:spLocks noGrp="1"/>
          </p:cNvSpPr>
          <p:nvPr>
            <p:ph type="title"/>
          </p:nvPr>
        </p:nvSpPr>
        <p:spPr>
          <a:xfrm>
            <a:off x="677354" y="3860800"/>
            <a:ext cx="15985555" cy="20320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4" name="Номер слайда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9074303" y="981850"/>
            <a:ext cx="7433962" cy="75311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2" name="Текст заголовка"/>
          <p:cNvSpPr>
            <a:spLocks noGrp="1"/>
          </p:cNvSpPr>
          <p:nvPr>
            <p:ph type="title"/>
          </p:nvPr>
        </p:nvSpPr>
        <p:spPr>
          <a:xfrm>
            <a:off x="677354" y="2400300"/>
            <a:ext cx="7772637" cy="6070600"/>
          </a:xfrm>
          <a:prstGeom prst="rect">
            <a:avLst/>
          </a:prstGeom>
        </p:spPr>
        <p:txBody>
          <a:bodyPr anchor="t"/>
          <a:lstStyle/>
          <a:p>
            <a:r>
              <a:t>Текст заголовка</a:t>
            </a:r>
          </a:p>
        </p:txBody>
      </p:sp>
      <p:sp>
        <p:nvSpPr>
          <p:cNvPr id="43" name="Уровень текста 1…"/>
          <p:cNvSpPr>
            <a:spLocks noGrp="1"/>
          </p:cNvSpPr>
          <p:nvPr>
            <p:ph type="body" sz="quarter" idx="1"/>
          </p:nvPr>
        </p:nvSpPr>
        <p:spPr>
          <a:xfrm>
            <a:off x="677354" y="1168400"/>
            <a:ext cx="7772637" cy="838200"/>
          </a:xfrm>
          <a:prstGeom prst="rect">
            <a:avLst/>
          </a:prstGeom>
        </p:spPr>
        <p:txBody>
          <a:bodyPr anchor="t"/>
          <a:lstStyle>
            <a:lvl1pPr marL="0" indent="0" algn="just">
              <a:lnSpc>
                <a:spcPct val="120000"/>
              </a:lnSpc>
              <a:spcBef>
                <a:spcPts val="0"/>
              </a:spcBef>
              <a:buSzTx/>
              <a:buNone/>
              <a:defRPr sz="3200"/>
            </a:lvl1pPr>
            <a:lvl2pPr marL="0" indent="304815" algn="just">
              <a:lnSpc>
                <a:spcPct val="120000"/>
              </a:lnSpc>
              <a:spcBef>
                <a:spcPts val="0"/>
              </a:spcBef>
              <a:buSzTx/>
              <a:buNone/>
              <a:defRPr sz="3200"/>
            </a:lvl2pPr>
            <a:lvl3pPr marL="0" indent="609630" algn="just">
              <a:lnSpc>
                <a:spcPct val="120000"/>
              </a:lnSpc>
              <a:spcBef>
                <a:spcPts val="0"/>
              </a:spcBef>
              <a:buSzTx/>
              <a:buNone/>
              <a:defRPr sz="3200"/>
            </a:lvl3pPr>
            <a:lvl4pPr marL="0" indent="914446" algn="just">
              <a:lnSpc>
                <a:spcPct val="120000"/>
              </a:lnSpc>
              <a:spcBef>
                <a:spcPts val="0"/>
              </a:spcBef>
              <a:buSzTx/>
              <a:buNone/>
              <a:defRPr sz="3200"/>
            </a:lvl4pPr>
            <a:lvl5pPr marL="0" indent="1219261" algn="just">
              <a:lnSpc>
                <a:spcPct val="120000"/>
              </a:lnSpc>
              <a:spcBef>
                <a:spcPts val="0"/>
              </a:spcBef>
              <a:buSzTx/>
              <a:buNone/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4" name="Номер слайда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Линия"/>
          <p:cNvSpPr/>
          <p:nvPr/>
        </p:nvSpPr>
        <p:spPr>
          <a:xfrm>
            <a:off x="677354" y="2578100"/>
            <a:ext cx="15996878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67735" tIns="67735" rIns="67735" bIns="67735" anchor="ctr"/>
          <a:lstStyle/>
          <a:p>
            <a:pPr algn="l" defTabSz="60963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600"/>
          </a:p>
        </p:txBody>
      </p:sp>
      <p:sp>
        <p:nvSpPr>
          <p:cNvPr id="52" name="Линия"/>
          <p:cNvSpPr/>
          <p:nvPr/>
        </p:nvSpPr>
        <p:spPr>
          <a:xfrm flipV="1">
            <a:off x="677354" y="9245598"/>
            <a:ext cx="15985555" cy="3"/>
          </a:xfrm>
          <a:prstGeom prst="line">
            <a:avLst/>
          </a:pr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67735" tIns="67735" rIns="67735" bIns="67735" anchor="ctr"/>
          <a:lstStyle/>
          <a:p>
            <a:pPr algn="l" defTabSz="60963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600"/>
          </a:p>
        </p:txBody>
      </p:sp>
      <p:sp>
        <p:nvSpPr>
          <p:cNvPr id="53" name="Линия"/>
          <p:cNvSpPr/>
          <p:nvPr/>
        </p:nvSpPr>
        <p:spPr>
          <a:xfrm flipV="1">
            <a:off x="677354" y="508001"/>
            <a:ext cx="15985555" cy="1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67735" tIns="67735" rIns="67735" bIns="67735" anchor="ctr"/>
          <a:lstStyle/>
          <a:p>
            <a:pPr algn="l" defTabSz="60963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600"/>
          </a:p>
        </p:txBody>
      </p:sp>
      <p:sp>
        <p:nvSpPr>
          <p:cNvPr id="54" name="Текст заголовка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5" name="Номер слайда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Линия"/>
          <p:cNvSpPr/>
          <p:nvPr/>
        </p:nvSpPr>
        <p:spPr>
          <a:xfrm>
            <a:off x="677354" y="2578100"/>
            <a:ext cx="15985555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67735" tIns="67735" rIns="67735" bIns="67735" anchor="ctr"/>
          <a:lstStyle/>
          <a:p>
            <a:pPr algn="l" defTabSz="60963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600"/>
          </a:p>
        </p:txBody>
      </p:sp>
      <p:sp>
        <p:nvSpPr>
          <p:cNvPr id="63" name="Линия"/>
          <p:cNvSpPr/>
          <p:nvPr/>
        </p:nvSpPr>
        <p:spPr>
          <a:xfrm flipV="1">
            <a:off x="677354" y="9245598"/>
            <a:ext cx="15985555" cy="3"/>
          </a:xfrm>
          <a:prstGeom prst="line">
            <a:avLst/>
          </a:pr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67735" tIns="67735" rIns="67735" bIns="67735" anchor="ctr"/>
          <a:lstStyle/>
          <a:p>
            <a:pPr algn="l" defTabSz="60963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600"/>
          </a:p>
        </p:txBody>
      </p:sp>
      <p:sp>
        <p:nvSpPr>
          <p:cNvPr id="64" name="Линия"/>
          <p:cNvSpPr/>
          <p:nvPr/>
        </p:nvSpPr>
        <p:spPr>
          <a:xfrm flipV="1">
            <a:off x="677354" y="508001"/>
            <a:ext cx="15985555" cy="1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67735" tIns="67735" rIns="67735" bIns="67735" anchor="ctr"/>
          <a:lstStyle/>
          <a:p>
            <a:pPr algn="l" defTabSz="60963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600"/>
          </a:p>
        </p:txBody>
      </p:sp>
      <p:sp>
        <p:nvSpPr>
          <p:cNvPr id="65" name="Текст заголовка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6" name="Уровень текста 1…"/>
          <p:cNvSpPr>
            <a:spLocks noGrp="1"/>
          </p:cNvSpPr>
          <p:nvPr>
            <p:ph type="body" idx="1"/>
          </p:nvPr>
        </p:nvSpPr>
        <p:spPr>
          <a:xfrm>
            <a:off x="677354" y="3035300"/>
            <a:ext cx="15985555" cy="57277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7" name="Номер слайда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Линия"/>
          <p:cNvSpPr/>
          <p:nvPr/>
        </p:nvSpPr>
        <p:spPr>
          <a:xfrm>
            <a:off x="677354" y="2578100"/>
            <a:ext cx="15985555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67735" tIns="67735" rIns="67735" bIns="67735" anchor="ctr"/>
          <a:lstStyle/>
          <a:p>
            <a:pPr algn="l" defTabSz="60963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600"/>
          </a:p>
        </p:txBody>
      </p:sp>
      <p:sp>
        <p:nvSpPr>
          <p:cNvPr id="75" name="Линия"/>
          <p:cNvSpPr/>
          <p:nvPr/>
        </p:nvSpPr>
        <p:spPr>
          <a:xfrm flipV="1">
            <a:off x="677354" y="9245598"/>
            <a:ext cx="15985555" cy="3"/>
          </a:xfrm>
          <a:prstGeom prst="line">
            <a:avLst/>
          </a:pr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67735" tIns="67735" rIns="67735" bIns="67735" anchor="ctr"/>
          <a:lstStyle/>
          <a:p>
            <a:pPr algn="l" defTabSz="60963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600"/>
          </a:p>
        </p:txBody>
      </p:sp>
      <p:sp>
        <p:nvSpPr>
          <p:cNvPr id="76" name="Линия"/>
          <p:cNvSpPr/>
          <p:nvPr/>
        </p:nvSpPr>
        <p:spPr>
          <a:xfrm flipV="1">
            <a:off x="677354" y="508001"/>
            <a:ext cx="15985555" cy="1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67735" tIns="67735" rIns="67735" bIns="67735" anchor="ctr"/>
          <a:lstStyle/>
          <a:p>
            <a:pPr algn="l" defTabSz="60963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600"/>
          </a:p>
        </p:txBody>
      </p:sp>
      <p:sp>
        <p:nvSpPr>
          <p:cNvPr id="77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827518" y="2994800"/>
            <a:ext cx="7366226" cy="55245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8" name="Текст заголовка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79" name="Уровень текста 1…"/>
          <p:cNvSpPr>
            <a:spLocks noGrp="1"/>
          </p:cNvSpPr>
          <p:nvPr>
            <p:ph type="body" sz="half" idx="1"/>
          </p:nvPr>
        </p:nvSpPr>
        <p:spPr>
          <a:xfrm>
            <a:off x="9042676" y="2971800"/>
            <a:ext cx="7637167" cy="5524500"/>
          </a:xfrm>
          <a:prstGeom prst="rect">
            <a:avLst/>
          </a:prstGeom>
        </p:spPr>
        <p:txBody>
          <a:bodyPr/>
          <a:lstStyle>
            <a:lvl1pPr marL="491091" indent="-491091">
              <a:spcBef>
                <a:spcPts val="4267"/>
              </a:spcBef>
              <a:buSzPct val="30000"/>
              <a:buBlip>
                <a:blip r:embed="rId2"/>
              </a:buBlip>
              <a:defRPr sz="4000"/>
            </a:lvl1pPr>
            <a:lvl2pPr marL="982182" indent="-491091">
              <a:spcBef>
                <a:spcPts val="4267"/>
              </a:spcBef>
              <a:buSzPct val="30000"/>
              <a:buBlip>
                <a:blip r:embed="rId2"/>
              </a:buBlip>
              <a:defRPr sz="4000"/>
            </a:lvl2pPr>
            <a:lvl3pPr marL="1473274" indent="-491091">
              <a:spcBef>
                <a:spcPts val="4267"/>
              </a:spcBef>
              <a:buSzPct val="30000"/>
              <a:buBlip>
                <a:blip r:embed="rId2"/>
              </a:buBlip>
              <a:defRPr sz="4000"/>
            </a:lvl3pPr>
            <a:lvl4pPr marL="1964365" indent="-491091">
              <a:spcBef>
                <a:spcPts val="4267"/>
              </a:spcBef>
              <a:buSzPct val="30000"/>
              <a:buBlip>
                <a:blip r:embed="rId2"/>
              </a:buBlip>
              <a:defRPr sz="4000"/>
            </a:lvl4pPr>
            <a:lvl5pPr marL="2455456" indent="-491091">
              <a:spcBef>
                <a:spcPts val="4267"/>
              </a:spcBef>
              <a:buSzPct val="30000"/>
              <a:buBlip>
                <a:blip r:embed="rId2"/>
              </a:buBlip>
              <a:defRPr sz="40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0" name="Номер слайда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Уровень текста 1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8" name="Номер слайда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3 ш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Изображение"/>
          <p:cNvSpPr>
            <a:spLocks noGrp="1"/>
          </p:cNvSpPr>
          <p:nvPr>
            <p:ph type="pic" sz="quarter" idx="13"/>
          </p:nvPr>
        </p:nvSpPr>
        <p:spPr>
          <a:xfrm>
            <a:off x="8873338" y="977900"/>
            <a:ext cx="7637167" cy="36068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6" name="Изображение"/>
          <p:cNvSpPr>
            <a:spLocks noGrp="1"/>
          </p:cNvSpPr>
          <p:nvPr>
            <p:ph type="pic" sz="quarter" idx="14"/>
          </p:nvPr>
        </p:nvSpPr>
        <p:spPr>
          <a:xfrm>
            <a:off x="8873338" y="5003800"/>
            <a:ext cx="7637167" cy="36449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7" name="Изображение"/>
          <p:cNvSpPr>
            <a:spLocks noGrp="1"/>
          </p:cNvSpPr>
          <p:nvPr>
            <p:ph type="pic" sz="half" idx="15"/>
          </p:nvPr>
        </p:nvSpPr>
        <p:spPr>
          <a:xfrm>
            <a:off x="827518" y="975500"/>
            <a:ext cx="7433962" cy="76708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8" name="Номер слайда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Линия"/>
          <p:cNvSpPr/>
          <p:nvPr/>
        </p:nvSpPr>
        <p:spPr>
          <a:xfrm flipV="1">
            <a:off x="677354" y="9245598"/>
            <a:ext cx="15985555" cy="3"/>
          </a:xfrm>
          <a:prstGeom prst="line">
            <a:avLst/>
          </a:pr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67735" tIns="67735" rIns="67735" bIns="67735" anchor="ctr"/>
          <a:lstStyle/>
          <a:p>
            <a:pPr algn="l" defTabSz="60963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600"/>
          </a:p>
        </p:txBody>
      </p:sp>
      <p:sp>
        <p:nvSpPr>
          <p:cNvPr id="3" name="Линия"/>
          <p:cNvSpPr/>
          <p:nvPr/>
        </p:nvSpPr>
        <p:spPr>
          <a:xfrm flipV="1">
            <a:off x="677354" y="508001"/>
            <a:ext cx="15985555" cy="1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67735" tIns="67735" rIns="67735" bIns="67735" anchor="ctr"/>
          <a:lstStyle/>
          <a:p>
            <a:pPr algn="l" defTabSz="60963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600"/>
          </a:p>
        </p:txBody>
      </p:sp>
      <p:sp>
        <p:nvSpPr>
          <p:cNvPr id="4" name="Уровень текста 1…"/>
          <p:cNvSpPr>
            <a:spLocks noGrp="1"/>
          </p:cNvSpPr>
          <p:nvPr>
            <p:ph type="body" idx="1"/>
          </p:nvPr>
        </p:nvSpPr>
        <p:spPr>
          <a:xfrm>
            <a:off x="677354" y="977900"/>
            <a:ext cx="15985555" cy="7785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5"/>
              </a:buBlip>
            </a:lvl1pPr>
            <a:lvl2pPr>
              <a:buBlip>
                <a:blip r:embed="rId15"/>
              </a:buBlip>
            </a:lvl2pPr>
            <a:lvl3pPr>
              <a:buBlip>
                <a:blip r:embed="rId15"/>
              </a:buBlip>
            </a:lvl3pPr>
            <a:lvl4pPr>
              <a:buBlip>
                <a:blip r:embed="rId15"/>
              </a:buBlip>
            </a:lvl4pPr>
            <a:lvl5pPr>
              <a:buBlip>
                <a:blip r:embed="rId15"/>
              </a:buBlip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Текст заголовка"/>
          <p:cNvSpPr>
            <a:spLocks noGrp="1"/>
          </p:cNvSpPr>
          <p:nvPr>
            <p:ph type="title"/>
          </p:nvPr>
        </p:nvSpPr>
        <p:spPr>
          <a:xfrm>
            <a:off x="677354" y="596900"/>
            <a:ext cx="15985555" cy="190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6" name="Номер слайда"/>
          <p:cNvSpPr>
            <a:spLocks noGrp="1"/>
          </p:cNvSpPr>
          <p:nvPr>
            <p:ph type="sldNum" sz="quarter" idx="2"/>
          </p:nvPr>
        </p:nvSpPr>
        <p:spPr>
          <a:xfrm>
            <a:off x="16218936" y="8763000"/>
            <a:ext cx="464872" cy="47192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334" b="0" i="0" u="none" strike="noStrike" cap="none" spc="0" baseline="0">
          <a:ln>
            <a:noFill/>
          </a:ln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304815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334" b="0" i="0" u="none" strike="noStrike" cap="none" spc="0" baseline="0">
          <a:ln>
            <a:noFill/>
          </a:ln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609630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334" b="0" i="0" u="none" strike="noStrike" cap="none" spc="0" baseline="0">
          <a:ln>
            <a:noFill/>
          </a:ln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914446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334" b="0" i="0" u="none" strike="noStrike" cap="none" spc="0" baseline="0">
          <a:ln>
            <a:noFill/>
          </a:ln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1219261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334" b="0" i="0" u="none" strike="noStrike" cap="none" spc="0" baseline="0">
          <a:ln>
            <a:noFill/>
          </a:ln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524076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334" b="0" i="0" u="none" strike="noStrike" cap="none" spc="0" baseline="0">
          <a:ln>
            <a:noFill/>
          </a:ln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828891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334" b="0" i="0" u="none" strike="noStrike" cap="none" spc="0" baseline="0">
          <a:ln>
            <a:noFill/>
          </a:ln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2133707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334" b="0" i="0" u="none" strike="noStrike" cap="none" spc="0" baseline="0">
          <a:ln>
            <a:noFill/>
          </a:ln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2438522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334" b="0" i="0" u="none" strike="noStrike" cap="none" spc="0" baseline="0">
          <a:ln>
            <a:noFill/>
          </a:ln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9pPr>
    </p:titleStyle>
    <p:bodyStyle>
      <a:lvl1pPr marL="558828" marR="0" indent="-558828" algn="l" defTabSz="778972" rtl="0" latinLnBrk="0">
        <a:lnSpc>
          <a:spcPct val="100000"/>
        </a:lnSpc>
        <a:spcBef>
          <a:spcPts val="56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4534" b="0" i="0" u="none" strike="noStrike" cap="none" spc="0" baseline="0">
          <a:ln>
            <a:noFill/>
          </a:ln>
          <a:solidFill>
            <a:srgbClr val="606060"/>
          </a:solidFill>
          <a:uFillTx/>
          <a:latin typeface="Gill Sans"/>
          <a:ea typeface="Gill Sans"/>
          <a:cs typeface="Gill Sans"/>
          <a:sym typeface="Gill Sans"/>
        </a:defRPr>
      </a:lvl1pPr>
      <a:lvl2pPr marL="1117656" marR="0" indent="-558828" algn="l" defTabSz="778972" rtl="0" latinLnBrk="0">
        <a:lnSpc>
          <a:spcPct val="100000"/>
        </a:lnSpc>
        <a:spcBef>
          <a:spcPts val="56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4534" b="0" i="0" u="none" strike="noStrike" cap="none" spc="0" baseline="0">
          <a:ln>
            <a:noFill/>
          </a:ln>
          <a:solidFill>
            <a:srgbClr val="606060"/>
          </a:solidFill>
          <a:uFillTx/>
          <a:latin typeface="Gill Sans"/>
          <a:ea typeface="Gill Sans"/>
          <a:cs typeface="Gill Sans"/>
          <a:sym typeface="Gill Sans"/>
        </a:defRPr>
      </a:lvl2pPr>
      <a:lvl3pPr marL="1676484" marR="0" indent="-558828" algn="l" defTabSz="778972" rtl="0" latinLnBrk="0">
        <a:lnSpc>
          <a:spcPct val="100000"/>
        </a:lnSpc>
        <a:spcBef>
          <a:spcPts val="56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4534" b="0" i="0" u="none" strike="noStrike" cap="none" spc="0" baseline="0">
          <a:ln>
            <a:noFill/>
          </a:ln>
          <a:solidFill>
            <a:srgbClr val="606060"/>
          </a:solidFill>
          <a:uFillTx/>
          <a:latin typeface="Gill Sans"/>
          <a:ea typeface="Gill Sans"/>
          <a:cs typeface="Gill Sans"/>
          <a:sym typeface="Gill Sans"/>
        </a:defRPr>
      </a:lvl3pPr>
      <a:lvl4pPr marL="2235312" marR="0" indent="-558828" algn="l" defTabSz="778972" rtl="0" latinLnBrk="0">
        <a:lnSpc>
          <a:spcPct val="100000"/>
        </a:lnSpc>
        <a:spcBef>
          <a:spcPts val="56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4534" b="0" i="0" u="none" strike="noStrike" cap="none" spc="0" baseline="0">
          <a:ln>
            <a:noFill/>
          </a:ln>
          <a:solidFill>
            <a:srgbClr val="606060"/>
          </a:solidFill>
          <a:uFillTx/>
          <a:latin typeface="Gill Sans"/>
          <a:ea typeface="Gill Sans"/>
          <a:cs typeface="Gill Sans"/>
          <a:sym typeface="Gill Sans"/>
        </a:defRPr>
      </a:lvl4pPr>
      <a:lvl5pPr marL="2794140" marR="0" indent="-558828" algn="l" defTabSz="778972" rtl="0" latinLnBrk="0">
        <a:lnSpc>
          <a:spcPct val="100000"/>
        </a:lnSpc>
        <a:spcBef>
          <a:spcPts val="56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4534" b="0" i="0" u="none" strike="noStrike" cap="none" spc="0" baseline="0">
          <a:ln>
            <a:noFill/>
          </a:ln>
          <a:solidFill>
            <a:srgbClr val="606060"/>
          </a:solidFill>
          <a:uFillTx/>
          <a:latin typeface="Gill Sans"/>
          <a:ea typeface="Gill Sans"/>
          <a:cs typeface="Gill Sans"/>
          <a:sym typeface="Gill Sans"/>
        </a:defRPr>
      </a:lvl5pPr>
      <a:lvl6pPr marL="3352968" marR="0" indent="-558828" algn="l" defTabSz="778972" rtl="0" latinLnBrk="0">
        <a:lnSpc>
          <a:spcPct val="100000"/>
        </a:lnSpc>
        <a:spcBef>
          <a:spcPts val="56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4534" b="0" i="0" u="none" strike="noStrike" cap="none" spc="0" baseline="0">
          <a:ln>
            <a:noFill/>
          </a:ln>
          <a:solidFill>
            <a:srgbClr val="606060"/>
          </a:solidFill>
          <a:uFillTx/>
          <a:latin typeface="Gill Sans"/>
          <a:ea typeface="Gill Sans"/>
          <a:cs typeface="Gill Sans"/>
          <a:sym typeface="Gill Sans"/>
        </a:defRPr>
      </a:lvl6pPr>
      <a:lvl7pPr marL="3911796" marR="0" indent="-558828" algn="l" defTabSz="778972" rtl="0" latinLnBrk="0">
        <a:lnSpc>
          <a:spcPct val="100000"/>
        </a:lnSpc>
        <a:spcBef>
          <a:spcPts val="56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4534" b="0" i="0" u="none" strike="noStrike" cap="none" spc="0" baseline="0">
          <a:ln>
            <a:noFill/>
          </a:ln>
          <a:solidFill>
            <a:srgbClr val="606060"/>
          </a:solidFill>
          <a:uFillTx/>
          <a:latin typeface="Gill Sans"/>
          <a:ea typeface="Gill Sans"/>
          <a:cs typeface="Gill Sans"/>
          <a:sym typeface="Gill Sans"/>
        </a:defRPr>
      </a:lvl7pPr>
      <a:lvl8pPr marL="4470624" marR="0" indent="-558828" algn="l" defTabSz="778972" rtl="0" latinLnBrk="0">
        <a:lnSpc>
          <a:spcPct val="100000"/>
        </a:lnSpc>
        <a:spcBef>
          <a:spcPts val="56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4534" b="0" i="0" u="none" strike="noStrike" cap="none" spc="0" baseline="0">
          <a:ln>
            <a:noFill/>
          </a:ln>
          <a:solidFill>
            <a:srgbClr val="606060"/>
          </a:solidFill>
          <a:uFillTx/>
          <a:latin typeface="Gill Sans"/>
          <a:ea typeface="Gill Sans"/>
          <a:cs typeface="Gill Sans"/>
          <a:sym typeface="Gill Sans"/>
        </a:defRPr>
      </a:lvl8pPr>
      <a:lvl9pPr marL="5029451" marR="0" indent="-558828" algn="l" defTabSz="778972" rtl="0" latinLnBrk="0">
        <a:lnSpc>
          <a:spcPct val="100000"/>
        </a:lnSpc>
        <a:spcBef>
          <a:spcPts val="56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4534" b="0" i="0" u="none" strike="noStrike" cap="none" spc="0" baseline="0">
          <a:ln>
            <a:noFill/>
          </a:ln>
          <a:solidFill>
            <a:srgbClr val="606060"/>
          </a:solidFill>
          <a:uFillTx/>
          <a:latin typeface="Gill Sans"/>
          <a:ea typeface="Gill Sans"/>
          <a:cs typeface="Gill Sans"/>
          <a:sym typeface="Gill Sans"/>
        </a:defRPr>
      </a:lvl9pPr>
    </p:bodyStyle>
    <p:otherStyle>
      <a:lvl1pPr marL="0" marR="0" indent="0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304815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609630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914446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1219261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524076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828891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2133707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2438522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6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B0B55BD-DC02-4E83-A5F2-C7CA481E14BF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003300" y="7810500"/>
            <a:ext cx="15659609" cy="85090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73624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(1874-1947)</a:t>
            </a:r>
          </a:p>
          <a:p>
            <a:endParaRPr lang="ru-RU" dirty="0"/>
          </a:p>
        </p:txBody>
      </p:sp>
      <p:pic>
        <p:nvPicPr>
          <p:cNvPr id="5" name="ae30314ccfe4d5ad8fc54cce91f.jpg" descr="ae30314ccfe4d5ad8fc54cce91f.jpg">
            <a:extLst>
              <a:ext uri="{FF2B5EF4-FFF2-40B4-BE49-F238E27FC236}">
                <a16:creationId xmlns:a16="http://schemas.microsoft.com/office/drawing/2014/main" xmlns="" id="{1A78AD9D-2E6D-4AA4-B0F0-59EB9B06043E}"/>
              </a:ext>
            </a:extLst>
          </p:cNvPr>
          <p:cNvPicPr>
            <a:picLocks noGrp="1"/>
          </p:cNvPicPr>
          <p:nvPr>
            <p:ph type="pic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795" b="13795"/>
          <a:stretch>
            <a:fillRect/>
          </a:stretch>
        </p:blipFill>
        <p:spPr>
          <a:xfrm>
            <a:off x="237067" y="112889"/>
            <a:ext cx="16967200" cy="6745111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C5276EAD-0043-475D-A8C3-2567B7DF2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00" y="6858000"/>
            <a:ext cx="15888209" cy="1143000"/>
          </a:xfrm>
        </p:spPr>
        <p:txBody>
          <a:bodyPr>
            <a:normAutofit/>
          </a:bodyPr>
          <a:lstStyle/>
          <a:p>
            <a:r>
              <a:rPr lang="ru-RU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НИКОЛАЙ КОНСТАНТИНОВИЧ РЕРИХ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A8948E5-C503-4970-9E23-F9187D531A3F}"/>
              </a:ext>
            </a:extLst>
          </p:cNvPr>
          <p:cNvSpPr txBox="1"/>
          <p:nvPr/>
        </p:nvSpPr>
        <p:spPr>
          <a:xfrm>
            <a:off x="-1358900" y="8710284"/>
            <a:ext cx="25234901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spc="0" normalizeH="0" baseline="0" dirty="0">
                <a:ln>
                  <a:noFill/>
                </a:ln>
                <a:solidFill>
                  <a:srgbClr val="606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Monotype Corsiva" panose="03010101010201010101" pitchFamily="66" charset="0"/>
                <a:sym typeface="Gill Sans"/>
              </a:rPr>
              <a:t>Подготовила преподаватель русского языка и литературы 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spc="0" normalizeH="0" baseline="0" dirty="0">
                <a:ln>
                  <a:noFill/>
                </a:ln>
                <a:solidFill>
                  <a:srgbClr val="606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Monotype Corsiva" panose="03010101010201010101" pitchFamily="66" charset="0"/>
                <a:sym typeface="Gill Sans"/>
              </a:rPr>
              <a:t>НЧУ СОШ «ПРОМО-М» г. Москвы  Крючкова С.В.</a:t>
            </a:r>
          </a:p>
        </p:txBody>
      </p:sp>
    </p:spTree>
    <p:extLst>
      <p:ext uri="{BB962C8B-B14F-4D97-AF65-F5344CB8AC3E}">
        <p14:creationId xmlns:p14="http://schemas.microsoft.com/office/powerpoint/2010/main" val="2498124166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89106477-0AA1-4698-8CBE-A66C51931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732" y="7784909"/>
            <a:ext cx="15115823" cy="1426823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Impact" panose="020B0806030902050204" pitchFamily="34" charset="0"/>
              </a:rPr>
              <a:t>Н.К. Рерих. МИКУЛА СЕЛЯНИНОВИЧ. 1910</a:t>
            </a:r>
            <a:br>
              <a:rPr lang="ru-RU" sz="2800" dirty="0">
                <a:latin typeface="Impact" panose="020B0806030902050204" pitchFamily="34" charset="0"/>
              </a:rPr>
            </a:br>
            <a:r>
              <a:rPr lang="ru-RU" sz="2800" dirty="0">
                <a:latin typeface="Impact" panose="020B0806030902050204" pitchFamily="34" charset="0"/>
              </a:rPr>
              <a:t>Холст, темпера. 203,5 х 493,0</a:t>
            </a:r>
            <a:br>
              <a:rPr lang="ru-RU" sz="2800" dirty="0">
                <a:latin typeface="Impact" panose="020B0806030902050204" pitchFamily="34" charset="0"/>
              </a:rPr>
            </a:br>
            <a:r>
              <a:rPr lang="ru-RU" sz="2800" dirty="0">
                <a:latin typeface="Impact" panose="020B0806030902050204" pitchFamily="34" charset="0"/>
              </a:rPr>
              <a:t>Государственный Русский музей. Россия. Санкт-Петербург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0FBC699-E098-4575-A7E9-F4FAF4D1B9A6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2558004" y="972274"/>
            <a:ext cx="8809907" cy="350941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0C10B71-4199-488E-B64A-279585DDAA9B}"/>
              </a:ext>
            </a:extLst>
          </p:cNvPr>
          <p:cNvSpPr txBox="1"/>
          <p:nvPr/>
        </p:nvSpPr>
        <p:spPr>
          <a:xfrm>
            <a:off x="9452851" y="4275494"/>
            <a:ext cx="7627758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C9C3BA">
                    <a:lumMod val="20000"/>
                    <a:lumOff val="80000"/>
                  </a:srgbClr>
                </a:solidFill>
                <a:latin typeface="Impact" panose="020B0806030902050204" pitchFamily="34" charset="0"/>
              </a:rPr>
              <a:t>ВОЛЬГА СВЯТОСЛАВОВИЧ, 1910 г.</a:t>
            </a:r>
            <a:endParaRPr lang="ru-RU" sz="4800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9BB630D8-D2D6-4F7D-A5C6-6FB997A0FEE4}"/>
              </a:ext>
            </a:extLst>
          </p:cNvPr>
          <p:cNvPicPr>
            <a:picLocks noGrp="1" noChangeAspect="1" noChangeArrowheads="1"/>
          </p:cNvPicPr>
          <p:nvPr>
            <p:ph type="pic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40" b="5440"/>
          <a:stretch>
            <a:fillRect/>
          </a:stretch>
        </p:blipFill>
        <p:spPr bwMode="auto">
          <a:xfrm>
            <a:off x="0" y="8604"/>
            <a:ext cx="17340263" cy="736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931409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>
            <a:extLst>
              <a:ext uri="{FF2B5EF4-FFF2-40B4-BE49-F238E27FC236}">
                <a16:creationId xmlns:a16="http://schemas.microsoft.com/office/drawing/2014/main" xmlns="" id="{F9AAC857-F4F3-44C8-A69B-D8D425DA3CC5}"/>
              </a:ext>
            </a:extLst>
          </p:cNvPr>
          <p:cNvSpPr>
            <a:spLocks noGrp="1"/>
          </p:cNvSpPr>
          <p:nvPr>
            <p:ph type="pic" idx="13"/>
          </p:nvPr>
        </p:nvSpPr>
        <p:spPr/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D92EFE59-76D7-4418-A15F-476AB8553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D8D69AF-A5C9-45B2-AE3A-98D4C7D4B42E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Documents and Settings\Изида\Рабочий стол\РЕРИХ\Заморские гости 1901.jpg">
            <a:extLst>
              <a:ext uri="{FF2B5EF4-FFF2-40B4-BE49-F238E27FC236}">
                <a16:creationId xmlns:a16="http://schemas.microsoft.com/office/drawing/2014/main" xmlns="" id="{2F5BD44D-2129-4C1F-A762-8D01FB98A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35467"/>
            <a:ext cx="16704787" cy="10579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D800F13-00D5-42AC-A11C-EF82F8D11531}"/>
              </a:ext>
            </a:extLst>
          </p:cNvPr>
          <p:cNvSpPr txBox="1"/>
          <p:nvPr/>
        </p:nvSpPr>
        <p:spPr>
          <a:xfrm>
            <a:off x="9742311" y="647700"/>
            <a:ext cx="6920597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2">
                    <a:lumMod val="20000"/>
                    <a:lumOff val="80000"/>
                  </a:schemeClr>
                </a:solidFill>
                <a:latin typeface="Impact" panose="020B0806030902050204" pitchFamily="34" charset="0"/>
              </a:rPr>
              <a:t>Н.К. Рерих. ЗАМОРСКИЕ ГОСТИ. 1901</a:t>
            </a:r>
          </a:p>
          <a:p>
            <a:r>
              <a:rPr lang="ru-RU" sz="2400" dirty="0">
                <a:solidFill>
                  <a:schemeClr val="bg2">
                    <a:lumMod val="20000"/>
                    <a:lumOff val="80000"/>
                  </a:schemeClr>
                </a:solidFill>
                <a:latin typeface="Impact" panose="020B0806030902050204" pitchFamily="34" charset="0"/>
              </a:rPr>
              <a:t>Холст, масло. 85,0 х 112,5</a:t>
            </a:r>
          </a:p>
          <a:p>
            <a:r>
              <a:rPr lang="ru-RU" sz="2400" dirty="0">
                <a:solidFill>
                  <a:schemeClr val="bg2">
                    <a:lumMod val="20000"/>
                    <a:lumOff val="80000"/>
                  </a:schemeClr>
                </a:solidFill>
                <a:latin typeface="Impact" panose="020B0806030902050204" pitchFamily="34" charset="0"/>
              </a:rPr>
              <a:t>Государственная Третьяковская галерея. Россия. Москва</a:t>
            </a:r>
          </a:p>
        </p:txBody>
      </p:sp>
    </p:spTree>
    <p:extLst>
      <p:ext uri="{BB962C8B-B14F-4D97-AF65-F5344CB8AC3E}">
        <p14:creationId xmlns:p14="http://schemas.microsoft.com/office/powerpoint/2010/main" val="343510195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>
            <a:extLst>
              <a:ext uri="{FF2B5EF4-FFF2-40B4-BE49-F238E27FC236}">
                <a16:creationId xmlns:a16="http://schemas.microsoft.com/office/drawing/2014/main" xmlns="" id="{C932C92E-9DB4-4060-825E-9AF587F9BAC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277792" y="1723803"/>
            <a:ext cx="2928396" cy="1690728"/>
          </a:xfrm>
        </p:spPr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5FBF8EB7-8B00-47CA-AD0F-100A14A0A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906" y="8400146"/>
            <a:ext cx="15234427" cy="2618953"/>
          </a:xfrm>
        </p:spPr>
        <p:txBody>
          <a:bodyPr>
            <a:noAutofit/>
          </a:bodyPr>
          <a:lstStyle/>
          <a:p>
            <a:pPr hangingPunct="0">
              <a:defRPr/>
            </a:pPr>
            <a:r>
              <a:rPr lang="ru-RU" sz="8000" b="1" u="sng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Monotype Corsiva" panose="03010101010201010101" pitchFamily="66" charset="0"/>
                <a:sym typeface="Gill Sans"/>
              </a:rPr>
              <a:t>Феномен    планетарного масштаба </a:t>
            </a:r>
            <a:r>
              <a:rPr lang="ru-RU" sz="80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Monotype Corsiva" panose="03010101010201010101" pitchFamily="66" charset="0"/>
                <a:sym typeface="Gill Sans"/>
              </a:rPr>
              <a:t/>
            </a:r>
            <a:br>
              <a:rPr lang="ru-RU" sz="80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Monotype Corsiva" panose="03010101010201010101" pitchFamily="66" charset="0"/>
                <a:sym typeface="Gill Sans"/>
              </a:rPr>
            </a:br>
            <a:endParaRPr lang="ru-RU" sz="8000" dirty="0">
              <a:latin typeface="Monotype Corsiva" panose="03010101010201010101" pitchFamily="66" charset="0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CCBD26F-C78A-46A9-94D9-4ED0B64FAA44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743793" y="10419644"/>
            <a:ext cx="16081643" cy="159640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015AE8A-44D1-4C99-AE07-C426C1200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96719"/>
            <a:ext cx="4094544" cy="514654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xmlns="" id="{7F052903-5527-41AF-9C6F-FDC7EAF9C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71199" y="1786970"/>
            <a:ext cx="6469064" cy="722853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7FC392A-D247-4C4B-B6E9-52E0386C6AA4}"/>
              </a:ext>
            </a:extLst>
          </p:cNvPr>
          <p:cNvSpPr txBox="1"/>
          <p:nvPr/>
        </p:nvSpPr>
        <p:spPr>
          <a:xfrm>
            <a:off x="3831220" y="2141316"/>
            <a:ext cx="7212801" cy="254685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Ebrima" panose="02000000000000000000" pitchFamily="2" charset="0"/>
                <a:cs typeface="Ebrima" panose="02000000000000000000" pitchFamily="2" charset="0"/>
              </a:rPr>
              <a:t>Известный, ныне ушедший от нас академик РАН </a:t>
            </a:r>
            <a:r>
              <a:rPr lang="ru-RU" altLang="ru-RU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Ebrima" panose="02000000000000000000" pitchFamily="2" charset="0"/>
                <a:cs typeface="Ebrima" panose="02000000000000000000" pitchFamily="2" charset="0"/>
              </a:rPr>
              <a:t>Д.С.Лихачёв</a:t>
            </a:r>
            <a:r>
              <a:rPr lang="ru-RU" alt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Ebrima" panose="02000000000000000000" pitchFamily="2" charset="0"/>
                <a:cs typeface="Ebrima" panose="02000000000000000000" pitchFamily="2" charset="0"/>
              </a:rPr>
              <a:t> так писал в своём письме к </a:t>
            </a:r>
            <a:r>
              <a:rPr lang="ru-RU" altLang="ru-RU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Ebrima" panose="02000000000000000000" pitchFamily="2" charset="0"/>
                <a:cs typeface="Ebrima" panose="02000000000000000000" pitchFamily="2" charset="0"/>
              </a:rPr>
              <a:t>С.Н.Рериху</a:t>
            </a:r>
            <a:r>
              <a:rPr lang="ru-RU" alt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Ebrima" panose="02000000000000000000" pitchFamily="2" charset="0"/>
                <a:cs typeface="Ebrima" panose="02000000000000000000" pitchFamily="2" charset="0"/>
              </a:rPr>
              <a:t> в августе 1989 года: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4148A2E-6826-4535-A225-FB790B69696D}"/>
              </a:ext>
            </a:extLst>
          </p:cNvPr>
          <p:cNvSpPr txBox="1"/>
          <p:nvPr/>
        </p:nvSpPr>
        <p:spPr>
          <a:xfrm>
            <a:off x="0" y="5259808"/>
            <a:ext cx="11044021" cy="27699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457223" indent="-457223" algn="l" defTabSz="121926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5000"/>
              <a:defRPr/>
            </a:pPr>
            <a:r>
              <a:rPr lang="ru-RU" altLang="ru-RU" sz="4800" kern="1200" dirty="0">
                <a:solidFill>
                  <a:srgbClr val="C00000"/>
                </a:solidFill>
                <a:latin typeface="Monotype Corsiva" panose="03010101010201010101" pitchFamily="66" charset="0"/>
                <a:ea typeface="+mn-ea"/>
                <a:cs typeface="+mn-cs"/>
              </a:rPr>
              <a:t>    «</a:t>
            </a:r>
            <a:r>
              <a:rPr lang="ru-RU" altLang="ru-RU" sz="4800" b="1" i="1" kern="1200" dirty="0">
                <a:solidFill>
                  <a:srgbClr val="C00000"/>
                </a:solidFill>
                <a:latin typeface="Monotype Corsiva" panose="03010101010201010101" pitchFamily="66" charset="0"/>
                <a:ea typeface="+mn-ea"/>
                <a:cs typeface="+mn-cs"/>
              </a:rPr>
              <a:t>Я глубоко уверен, что наследие семьи Рерихов, превращённое в наше  национальное достояние, займёт  заслуженное место в  культурной жизни  нашей  страны</a:t>
            </a:r>
            <a:r>
              <a:rPr lang="ru-RU" altLang="ru-RU" sz="4800" kern="1200" dirty="0">
                <a:solidFill>
                  <a:srgbClr val="C00000"/>
                </a:solidFill>
                <a:latin typeface="Monotype Corsiva" panose="03010101010201010101" pitchFamily="66" charset="0"/>
                <a:ea typeface="+mn-ea"/>
                <a:cs typeface="+mn-cs"/>
              </a:rPr>
              <a:t>»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00D2C5E5-3805-4B07-A574-548F31046225}"/>
              </a:ext>
            </a:extLst>
          </p:cNvPr>
          <p:cNvSpPr txBox="1"/>
          <p:nvPr/>
        </p:nvSpPr>
        <p:spPr>
          <a:xfrm>
            <a:off x="11250592" y="7326775"/>
            <a:ext cx="5597502" cy="9541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eaLnBrk="1" hangingPunct="1"/>
            <a:r>
              <a:rPr lang="ru-RU" altLang="ru-RU" sz="2800" i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А. Я. Головин. Портрет Н. К. Рериха. 1913. Собрание ГТГ.</a:t>
            </a:r>
            <a:r>
              <a:rPr lang="ru-RU" altLang="ru-RU" sz="280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7EC543D-4A9F-40BC-A149-057ED23C2847}"/>
              </a:ext>
            </a:extLst>
          </p:cNvPr>
          <p:cNvSpPr txBox="1"/>
          <p:nvPr/>
        </p:nvSpPr>
        <p:spPr>
          <a:xfrm>
            <a:off x="6967959" y="300942"/>
            <a:ext cx="10185721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734033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600" i="1" kern="10" dirty="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 panose="020B0806030902050204" pitchFamily="34" charset="0"/>
                <a:ea typeface="+mn-ea"/>
                <a:cs typeface="+mn-cs"/>
              </a:rPr>
              <a:t>Николай Рерих</a:t>
            </a:r>
          </a:p>
        </p:txBody>
      </p:sp>
    </p:spTree>
    <p:extLst>
      <p:ext uri="{BB962C8B-B14F-4D97-AF65-F5344CB8AC3E}">
        <p14:creationId xmlns:p14="http://schemas.microsoft.com/office/powerpoint/2010/main" val="132723215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>
            <a:extLst>
              <a:ext uri="{FF2B5EF4-FFF2-40B4-BE49-F238E27FC236}">
                <a16:creationId xmlns:a16="http://schemas.microsoft.com/office/drawing/2014/main" xmlns="" id="{D076AFB0-D21B-4532-8C0B-09C09F906695}"/>
              </a:ext>
            </a:extLst>
          </p:cNvPr>
          <p:cNvSpPr>
            <a:spLocks noGrp="1"/>
          </p:cNvSpPr>
          <p:nvPr>
            <p:ph type="pic" idx="13"/>
          </p:nvPr>
        </p:nvSpPr>
        <p:spPr/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191169DE-9ED5-4042-AC3C-F8786FAFC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6CC54973-3750-42CC-9935-297D4D41D993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xmlns="" id="{3F7A28C9-030A-4484-AE29-3E3035E05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1517421"/>
            <a:ext cx="17340263" cy="1278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DD1F1C3-130C-47AF-A779-371A1A01219B}"/>
              </a:ext>
            </a:extLst>
          </p:cNvPr>
          <p:cNvSpPr txBox="1"/>
          <p:nvPr/>
        </p:nvSpPr>
        <p:spPr>
          <a:xfrm>
            <a:off x="6999325" y="4666070"/>
            <a:ext cx="9919472" cy="41193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 defTabSz="1734033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4551" i="1" kern="1200" dirty="0">
                <a:solidFill>
                  <a:srgbClr val="FFFFFF"/>
                </a:solidFill>
                <a:latin typeface="Impact" panose="020B0806030902050204" pitchFamily="34" charset="0"/>
                <a:ea typeface="+mn-ea"/>
                <a:cs typeface="+mn-cs"/>
              </a:rPr>
              <a:t>Я  полагаю,  что  постепенно образованное  человечество  примет Учение  Рерихов  как  мировую  этическую  систему.</a:t>
            </a:r>
          </a:p>
          <a:p>
            <a:pPr algn="l" defTabSz="1734033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4551" kern="1200" dirty="0">
                <a:solidFill>
                  <a:srgbClr val="FFFFFF"/>
                </a:solidFill>
                <a:latin typeface="Impact" panose="020B0806030902050204" pitchFamily="34" charset="0"/>
                <a:ea typeface="+mn-ea"/>
                <a:cs typeface="+mn-cs"/>
              </a:rPr>
              <a:t>  </a:t>
            </a:r>
            <a:r>
              <a:rPr lang="ru-RU" altLang="ru-RU" sz="3414" i="1" kern="1200" dirty="0">
                <a:solidFill>
                  <a:srgbClr val="FFFFFF"/>
                </a:solidFill>
                <a:latin typeface="Impact" panose="020B0806030902050204" pitchFamily="34" charset="0"/>
                <a:ea typeface="+mn-ea"/>
                <a:cs typeface="+mn-cs"/>
              </a:rPr>
              <a:t>Президент  Экологической  Академии,  </a:t>
            </a:r>
          </a:p>
          <a:p>
            <a:pPr algn="l" defTabSz="1734033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3414" i="1" kern="1200" dirty="0">
                <a:solidFill>
                  <a:srgbClr val="FFFFFF"/>
                </a:solidFill>
                <a:latin typeface="Impact" panose="020B0806030902050204" pitchFamily="34" charset="0"/>
                <a:ea typeface="+mn-ea"/>
                <a:cs typeface="+mn-cs"/>
              </a:rPr>
              <a:t>        академик  Р.А.Н. Яншин  1966 год</a:t>
            </a:r>
            <a:endParaRPr lang="ru-RU" sz="4800" dirty="0">
              <a:latin typeface="Impact" panose="020B080603090205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3E4CA73-9470-4023-8E0F-3CBE74FF371E}"/>
              </a:ext>
            </a:extLst>
          </p:cNvPr>
          <p:cNvSpPr txBox="1"/>
          <p:nvPr/>
        </p:nvSpPr>
        <p:spPr>
          <a:xfrm>
            <a:off x="5193047" y="1027759"/>
            <a:ext cx="11725750" cy="20622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734033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801" i="1" kern="10" dirty="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 panose="020B0806030902050204" pitchFamily="34" charset="0"/>
                <a:ea typeface="+mn-ea"/>
                <a:cs typeface="+mn-cs"/>
              </a:rPr>
              <a:t>Николай Рерих</a:t>
            </a:r>
          </a:p>
        </p:txBody>
      </p:sp>
    </p:spTree>
    <p:extLst>
      <p:ext uri="{BB962C8B-B14F-4D97-AF65-F5344CB8AC3E}">
        <p14:creationId xmlns:p14="http://schemas.microsoft.com/office/powerpoint/2010/main" val="358537292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ерих1.jpg" descr="рерих1.jpg"/>
          <p:cNvPicPr>
            <a:picLocks noGrp="1"/>
          </p:cNvPicPr>
          <p:nvPr>
            <p:ph type="pic" idx="13"/>
          </p:nvPr>
        </p:nvPicPr>
        <p:blipFill>
          <a:blip r:embed="rId2"/>
          <a:stretch>
            <a:fillRect/>
          </a:stretch>
        </p:blipFill>
        <p:spPr>
          <a:xfrm>
            <a:off x="9532207" y="-248856"/>
            <a:ext cx="7310344" cy="102513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7" name="Знаменитый художник, выдающийся деятель культуры, философ, писатель, археолог, путешественник, мыслитель… Он создал первое международное соглашение о защите культурных ценностей (Пакт Рериха) и, совместно с женой Еленой Рерих, принес миру философское учение «Живая Этика».…"/>
          <p:cNvSpPr>
            <a:spLocks noGrp="1"/>
          </p:cNvSpPr>
          <p:nvPr>
            <p:ph type="body" sz="quarter" idx="1"/>
          </p:nvPr>
        </p:nvSpPr>
        <p:spPr>
          <a:xfrm>
            <a:off x="497712" y="775504"/>
            <a:ext cx="7952280" cy="7442521"/>
          </a:xfrm>
          <a:prstGeom prst="rect">
            <a:avLst/>
          </a:prstGeom>
        </p:spPr>
        <p:txBody>
          <a:bodyPr lIns="118537" tIns="118537" rIns="118537" bIns="118537" anchor="t">
            <a:normAutofit fontScale="25000" lnSpcReduction="20000"/>
          </a:bodyPr>
          <a:lstStyle/>
          <a:p>
            <a:pPr marL="0" marR="0" lvl="0" indent="0" algn="ctr" defTabSz="173403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0" b="0" i="1" u="none" strike="noStrike" kern="10" cap="none" spc="0" normalizeH="0" baseline="0" noProof="0" dirty="0">
                <a:ln>
                  <a:noFill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  <a:sym typeface="Gill Sans"/>
              </a:rPr>
              <a:t>Николай Рерих</a:t>
            </a:r>
          </a:p>
          <a:p>
            <a:pPr defTabSz="412854">
              <a:defRPr sz="1907"/>
            </a:pPr>
            <a:endParaRPr lang="ru-RU" sz="4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defTabSz="412854">
              <a:defRPr sz="1907"/>
            </a:pPr>
            <a:endParaRPr lang="ru-RU" sz="4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defTabSz="412854">
              <a:defRPr sz="1907"/>
            </a:pPr>
            <a:r>
              <a:rPr sz="12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Знаменитый</a:t>
            </a:r>
            <a:r>
              <a:rPr sz="1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12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художник</a:t>
            </a:r>
            <a:r>
              <a:rPr sz="1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sz="12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выдающийся</a:t>
            </a:r>
            <a:r>
              <a:rPr sz="1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12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деятель</a:t>
            </a:r>
            <a:r>
              <a:rPr sz="1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12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культуры</a:t>
            </a:r>
            <a:r>
              <a:rPr sz="1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sz="12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философ</a:t>
            </a:r>
            <a:r>
              <a:rPr sz="1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sz="12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писатель</a:t>
            </a:r>
            <a:r>
              <a:rPr sz="1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sz="12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археолог</a:t>
            </a:r>
            <a:r>
              <a:rPr sz="1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sz="12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путешественник</a:t>
            </a:r>
            <a:r>
              <a:rPr sz="1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sz="12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мыслитель</a:t>
            </a:r>
            <a:r>
              <a:rPr sz="1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… </a:t>
            </a:r>
            <a:r>
              <a:rPr sz="12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Он</a:t>
            </a:r>
            <a:r>
              <a:rPr sz="1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12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создал</a:t>
            </a:r>
            <a:r>
              <a:rPr sz="1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12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первое</a:t>
            </a:r>
            <a:r>
              <a:rPr sz="1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12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международное</a:t>
            </a:r>
            <a:r>
              <a:rPr sz="1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12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соглашение</a:t>
            </a:r>
            <a:r>
              <a:rPr sz="1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о </a:t>
            </a:r>
            <a:r>
              <a:rPr sz="12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защите</a:t>
            </a:r>
            <a:r>
              <a:rPr sz="1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12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культурных</a:t>
            </a:r>
            <a:r>
              <a:rPr sz="1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12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ценностей</a:t>
            </a:r>
            <a:r>
              <a:rPr sz="1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(</a:t>
            </a:r>
            <a:r>
              <a:rPr sz="12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Пакт</a:t>
            </a:r>
            <a:r>
              <a:rPr sz="1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12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Рериха</a:t>
            </a:r>
            <a:r>
              <a:rPr sz="1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) и, </a:t>
            </a:r>
            <a:r>
              <a:rPr sz="12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совместно</a:t>
            </a:r>
            <a:r>
              <a:rPr sz="1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с </a:t>
            </a:r>
            <a:r>
              <a:rPr sz="12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женой</a:t>
            </a:r>
            <a:r>
              <a:rPr sz="1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12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Еленой</a:t>
            </a:r>
            <a:r>
              <a:rPr sz="1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12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Рерих</a:t>
            </a:r>
            <a:r>
              <a:rPr sz="1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sz="12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принес</a:t>
            </a:r>
            <a:r>
              <a:rPr sz="1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12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миру</a:t>
            </a:r>
            <a:r>
              <a:rPr sz="1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12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философское</a:t>
            </a:r>
            <a:r>
              <a:rPr sz="1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12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учение</a:t>
            </a:r>
            <a:r>
              <a:rPr sz="1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«</a:t>
            </a:r>
            <a:r>
              <a:rPr sz="12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Живая</a:t>
            </a:r>
            <a:r>
              <a:rPr sz="1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12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Этика</a:t>
            </a:r>
            <a:r>
              <a:rPr sz="1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».</a:t>
            </a:r>
          </a:p>
          <a:p>
            <a:pPr algn="ctr" defTabSz="412854">
              <a:defRPr sz="1907"/>
            </a:pPr>
            <a:r>
              <a:rPr sz="1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 </a:t>
            </a:r>
          </a:p>
          <a:p>
            <a:pPr defTabSz="412854">
              <a:defRPr sz="1907"/>
            </a:pPr>
            <a:endParaRPr lang="ru-RU" sz="5100" dirty="0"/>
          </a:p>
          <a:p>
            <a:pPr defTabSz="412854">
              <a:defRPr sz="1907"/>
            </a:pPr>
            <a:endParaRPr lang="ru-RU" dirty="0"/>
          </a:p>
          <a:p>
            <a:pPr defTabSz="412854">
              <a:defRPr sz="1907"/>
            </a:pPr>
            <a:endParaRPr lang="ru-RU" dirty="0"/>
          </a:p>
          <a:p>
            <a:pPr defTabSz="412854">
              <a:defRPr sz="1907"/>
            </a:pPr>
            <a:endParaRPr lang="ru-RU" dirty="0"/>
          </a:p>
          <a:p>
            <a:pPr defTabSz="412854">
              <a:defRPr sz="1907"/>
            </a:pPr>
            <a:endParaRPr lang="ru-RU" dirty="0"/>
          </a:p>
          <a:p>
            <a:pPr defTabSz="412854">
              <a:defRPr sz="1907"/>
            </a:pPr>
            <a:endParaRPr lang="ru-RU" dirty="0"/>
          </a:p>
          <a:p>
            <a:pPr defTabSz="412854">
              <a:defRPr sz="1907"/>
            </a:pPr>
            <a:r>
              <a:rPr sz="16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Сегодня</a:t>
            </a:r>
            <a:r>
              <a:rPr sz="1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1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Н.К. Рерих -</a:t>
            </a:r>
            <a:r>
              <a:rPr sz="1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16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один</a:t>
            </a:r>
            <a:r>
              <a:rPr sz="1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16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из</a:t>
            </a:r>
            <a:r>
              <a:rPr sz="1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16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самых</a:t>
            </a:r>
            <a:r>
              <a:rPr sz="1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16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знаменитых</a:t>
            </a:r>
            <a:r>
              <a:rPr sz="1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16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художников</a:t>
            </a:r>
            <a:r>
              <a:rPr sz="1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16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мира</a:t>
            </a:r>
            <a:r>
              <a:rPr sz="1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 А </a:t>
            </a:r>
            <a:r>
              <a:rPr sz="16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его</a:t>
            </a:r>
            <a:r>
              <a:rPr sz="1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16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философское</a:t>
            </a:r>
            <a:r>
              <a:rPr sz="1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16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наследие</a:t>
            </a:r>
            <a:r>
              <a:rPr sz="1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16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распространено</a:t>
            </a:r>
            <a:r>
              <a:rPr sz="1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16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на</a:t>
            </a:r>
            <a:r>
              <a:rPr sz="1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16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всех</a:t>
            </a:r>
            <a:r>
              <a:rPr sz="1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16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континентах</a:t>
            </a:r>
            <a:r>
              <a:rPr sz="1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1877 (3 года).jpg" descr="1877 (3 года).jpg"/>
          <p:cNvPicPr>
            <a:picLocks noGrp="1"/>
          </p:cNvPicPr>
          <p:nvPr>
            <p:ph type="pic" idx="13"/>
          </p:nvPr>
        </p:nvPicPr>
        <p:blipFill>
          <a:blip r:embed="rId2"/>
          <a:stretch>
            <a:fillRect/>
          </a:stretch>
        </p:blipFill>
        <p:spPr>
          <a:xfrm>
            <a:off x="0" y="25252"/>
            <a:ext cx="9324621" cy="9886026"/>
          </a:xfrm>
          <a:prstGeom prst="rect">
            <a:avLst/>
          </a:prstGeom>
        </p:spPr>
      </p:pic>
      <p:sp>
        <p:nvSpPr>
          <p:cNvPr id="140" name="Детство"/>
          <p:cNvSpPr>
            <a:spLocks noGrp="1"/>
          </p:cNvSpPr>
          <p:nvPr>
            <p:ph type="title"/>
          </p:nvPr>
        </p:nvSpPr>
        <p:spPr>
          <a:xfrm>
            <a:off x="8545689" y="596900"/>
            <a:ext cx="8117220" cy="1905000"/>
          </a:xfrm>
          <a:prstGeom prst="rect">
            <a:avLst/>
          </a:prstGeom>
        </p:spPr>
        <p:txBody>
          <a:bodyPr/>
          <a:lstStyle/>
          <a:p>
            <a:r>
              <a:rPr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Детство</a:t>
            </a:r>
            <a:endParaRPr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41" name="Николай Рерих родился 9 октября 1874 года в Петербурге, в семье нотариуса.…"/>
          <p:cNvSpPr>
            <a:spLocks noGrp="1"/>
          </p:cNvSpPr>
          <p:nvPr>
            <p:ph type="body" sz="half" idx="1"/>
          </p:nvPr>
        </p:nvSpPr>
        <p:spPr>
          <a:xfrm>
            <a:off x="9460089" y="1422401"/>
            <a:ext cx="7228220" cy="830594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71448" indent="-471448" defTabSz="747812">
              <a:spcBef>
                <a:spcPts val="4000"/>
              </a:spcBef>
              <a:defRPr sz="2880"/>
            </a:pPr>
            <a:endParaRPr dirty="0"/>
          </a:p>
          <a:p>
            <a:pPr marL="471448" indent="-471448" defTabSz="747812">
              <a:spcBef>
                <a:spcPts val="4000"/>
              </a:spcBef>
              <a:defRPr sz="2880"/>
            </a:pP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Николай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Рерих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родился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9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октября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1874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года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в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Петербурге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в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семье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нотариуса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</a:t>
            </a:r>
          </a:p>
          <a:p>
            <a:pPr marL="471448" indent="-471448" defTabSz="747812">
              <a:spcBef>
                <a:spcPts val="4000"/>
              </a:spcBef>
              <a:defRPr sz="2880"/>
            </a:pP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семье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Рерихов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было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четверо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детей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Их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детство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проходило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традиционно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: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летом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-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усадьба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с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её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деревенским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привольем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зимой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-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учёба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рождественские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праздники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прогулки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Невскому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проспекту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занятия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музыкой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1883-1884 (9лет).jpg" descr="1883-1884 (9лет).jpg"/>
          <p:cNvPicPr>
            <a:picLocks noGrp="1"/>
          </p:cNvPicPr>
          <p:nvPr>
            <p:ph type="pic" idx="13"/>
          </p:nvPr>
        </p:nvPicPr>
        <p:blipFill>
          <a:blip r:embed="rId2"/>
          <a:stretch>
            <a:fillRect/>
          </a:stretch>
        </p:blipFill>
        <p:spPr>
          <a:xfrm>
            <a:off x="147032" y="146755"/>
            <a:ext cx="8895644" cy="9279467"/>
          </a:xfrm>
          <a:prstGeom prst="rect">
            <a:avLst/>
          </a:prstGeom>
        </p:spPr>
      </p:pic>
      <p:sp>
        <p:nvSpPr>
          <p:cNvPr id="144" name="Детство"/>
          <p:cNvSpPr>
            <a:spLocks noGrp="1"/>
          </p:cNvSpPr>
          <p:nvPr>
            <p:ph type="title"/>
          </p:nvPr>
        </p:nvSpPr>
        <p:spPr>
          <a:xfrm>
            <a:off x="9821333" y="596900"/>
            <a:ext cx="6841576" cy="1905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7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Детство</a:t>
            </a:r>
            <a:endParaRPr sz="7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45" name="Беззаботная пора быстро пролетела и в восьмилетнем возрасте Николай Рерих перешагнул порог известной тогда в Петербурге частной гимназии Карла Ивановича Мая.…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marL="461626" indent="-461626" defTabSz="732234">
              <a:spcBef>
                <a:spcPts val="4000"/>
              </a:spcBef>
              <a:defRPr sz="2820"/>
            </a:pP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Беззаботная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пора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быстро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пролетела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и в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восьмилетнем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возрасте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Николай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Рерих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перешагнул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порог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известной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тогда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в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Петербурге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частной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гимназии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Карла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Ивановича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Мая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</a:t>
            </a:r>
          </a:p>
          <a:p>
            <a:pPr marL="461626" indent="-461626" defTabSz="732234">
              <a:spcBef>
                <a:spcPts val="4000"/>
              </a:spcBef>
              <a:defRPr sz="2820"/>
            </a:pP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Собеседование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при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приёме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он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прошел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легко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 И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опытный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педагог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директор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гимназии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К.И.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Май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сказал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: «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Будет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профессором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!»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Проницательность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старого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учителя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оправдалась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1884 (10 лет).jpg" descr="1884 (10 лет).jpg"/>
          <p:cNvPicPr>
            <a:picLocks noGrp="1"/>
          </p:cNvPicPr>
          <p:nvPr>
            <p:ph type="pic" idx="13"/>
          </p:nvPr>
        </p:nvPicPr>
        <p:blipFill>
          <a:blip r:embed="rId3"/>
          <a:stretch>
            <a:fillRect/>
          </a:stretch>
        </p:blipFill>
        <p:spPr>
          <a:xfrm>
            <a:off x="197463" y="326379"/>
            <a:ext cx="8334466" cy="8931796"/>
          </a:xfrm>
          <a:prstGeom prst="rect">
            <a:avLst/>
          </a:prstGeom>
        </p:spPr>
      </p:pic>
      <p:sp>
        <p:nvSpPr>
          <p:cNvPr id="148" name="Увлечение археологией"/>
          <p:cNvSpPr>
            <a:spLocks noGrp="1"/>
          </p:cNvSpPr>
          <p:nvPr>
            <p:ph type="title"/>
          </p:nvPr>
        </p:nvSpPr>
        <p:spPr>
          <a:xfrm>
            <a:off x="7697165" y="0"/>
            <a:ext cx="9643097" cy="1783644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Увлечение</a:t>
            </a:r>
            <a:r>
              <a:rPr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археологией</a:t>
            </a:r>
            <a:endParaRPr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49" name="Однажды летом, когда Рериху шел 10-й год, в имение отца Извару приехал известный археолог Лев Ивановский. Ученому понравился смышленый гимназист и он стал брать его с собой на раскопки. Во время этих раскопок исторические события, о которых Николай Рерих читал в детстве, словно оживали в его воображении.…"/>
          <p:cNvSpPr>
            <a:spLocks noGrp="1"/>
          </p:cNvSpPr>
          <p:nvPr>
            <p:ph type="body" sz="half" idx="1"/>
          </p:nvPr>
        </p:nvSpPr>
        <p:spPr>
          <a:xfrm>
            <a:off x="8670131" y="1783645"/>
            <a:ext cx="8009713" cy="6712656"/>
          </a:xfrm>
          <a:prstGeom prst="rect">
            <a:avLst/>
          </a:prstGeom>
        </p:spPr>
        <p:txBody>
          <a:bodyPr>
            <a:noAutofit/>
          </a:bodyPr>
          <a:lstStyle/>
          <a:p>
            <a:pPr marL="397783" indent="-397783" defTabSz="630966">
              <a:spcBef>
                <a:spcPts val="3334"/>
              </a:spcBef>
              <a:defRPr sz="2430"/>
            </a:pP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Однажды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летом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когда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Рериху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шел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10-й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год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в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имение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отца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Изв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А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ру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приехал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известный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археолог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Лев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Ив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А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новский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Ученому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понравился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смышленый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гимназист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и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он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стал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брать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его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с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собой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на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раскопки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Во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время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этих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раскопок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исторические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события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о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которых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Николай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Рерих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читал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в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детстве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словно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оживали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в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его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воображении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</a:t>
            </a:r>
          </a:p>
          <a:p>
            <a:pPr marL="397783" indent="-397783" defTabSz="630966">
              <a:spcBef>
                <a:spcPts val="3334"/>
              </a:spcBef>
              <a:defRPr sz="2430"/>
            </a:pP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«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Ничто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и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никаким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способом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не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приблизит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так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к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ощущению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древнего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мира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как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собственноручная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раскопка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»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-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писал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впоследствии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Николай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Константинович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>
            <a:extLst>
              <a:ext uri="{FF2B5EF4-FFF2-40B4-BE49-F238E27FC236}">
                <a16:creationId xmlns:a16="http://schemas.microsoft.com/office/drawing/2014/main" xmlns="" id="{E0E831CB-628F-4C70-AB22-112D3EA479A7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1478844" y="3973689"/>
            <a:ext cx="3206045" cy="2641176"/>
          </a:xfrm>
        </p:spPr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58001011-E60D-4920-94EC-CD122725B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666" y="8816622"/>
            <a:ext cx="4975437" cy="289278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Н.К. Рерих на веранде усадьбы в </a:t>
            </a:r>
            <a:r>
              <a:rPr lang="ru-RU" sz="2400" b="1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Изваре</a:t>
            </a:r>
            <a:r>
              <a:rPr lang="ru-RU" sz="2400" b="1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1895 г.</a:t>
            </a:r>
            <a:r>
              <a:rPr lang="ru-RU" sz="24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6769804-C427-42F9-9DFB-8A22ACB578A8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6254044" y="1444978"/>
            <a:ext cx="10408865" cy="7660922"/>
          </a:xfrm>
        </p:spPr>
        <p:txBody>
          <a:bodyPr>
            <a:normAutofit lnSpcReduction="10000"/>
          </a:bodyPr>
          <a:lstStyle/>
          <a:p>
            <a:r>
              <a:rPr lang="ru-RU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Извара</a:t>
            </a:r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для Николая Константиновича – это «родное гнездо», родительский дом, счастливый мир детства и юности. Его любовь к ней, тысячи воспоминаний и ассоциаций, которыми пронизаны «листы дневника» художника, делают </a:t>
            </a:r>
            <a:r>
              <a:rPr lang="ru-RU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Извару</a:t>
            </a:r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бесценным памятником русской культуры.</a:t>
            </a:r>
          </a:p>
          <a:p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Существует несколько версий происхождения названия усадьбы – </a:t>
            </a:r>
            <a:r>
              <a:rPr lang="ru-RU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Извара</a:t>
            </a:r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 Название переводят как "</a:t>
            </a:r>
            <a:r>
              <a:rPr lang="ru-RU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iso</a:t>
            </a:r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" – "большой", "</a:t>
            </a:r>
            <a:r>
              <a:rPr lang="ru-RU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vaara</a:t>
            </a:r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" – "гора", т.е. большая гора, или "</a:t>
            </a:r>
            <a:r>
              <a:rPr lang="ru-RU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iso</a:t>
            </a:r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( n ) </a:t>
            </a:r>
            <a:r>
              <a:rPr lang="ru-RU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vaara</a:t>
            </a:r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" – "отец-гора" или "гора отца" (фин.). Связывают его с множеством курганов в окрестностях усадьбы.</a:t>
            </a:r>
          </a:p>
          <a:p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Сам Н.К. Рерих считал, что название усадьбы имеет индийские корни: “…от индусского слова </a:t>
            </a:r>
            <a:r>
              <a:rPr lang="ru-RU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Исвара</a:t>
            </a:r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”, – писал он. (</a:t>
            </a:r>
            <a:r>
              <a:rPr lang="ru-RU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Ishvara</a:t>
            </a:r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– Господь, Всевышний (санскр.)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313409C-6EB6-4EBB-BAA1-75821D403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39475"/>
            <a:ext cx="5807414" cy="81884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0532576-C83B-4122-B6AE-8664AD1AFC8D}"/>
              </a:ext>
            </a:extLst>
          </p:cNvPr>
          <p:cNvSpPr txBox="1"/>
          <p:nvPr/>
        </p:nvSpPr>
        <p:spPr>
          <a:xfrm>
            <a:off x="5125157" y="342900"/>
            <a:ext cx="12101620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Значение </a:t>
            </a:r>
            <a:r>
              <a:rPr lang="ru-RU" sz="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Извары</a:t>
            </a:r>
            <a:r>
              <a:rPr lang="ru-RU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в жизни и творчестве Н.К. Рериха</a:t>
            </a:r>
          </a:p>
        </p:txBody>
      </p:sp>
    </p:spTree>
    <p:extLst>
      <p:ext uri="{BB962C8B-B14F-4D97-AF65-F5344CB8AC3E}">
        <p14:creationId xmlns:p14="http://schemas.microsoft.com/office/powerpoint/2010/main" val="213150926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58001011-E60D-4920-94EC-CD122725B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489" y="3104445"/>
            <a:ext cx="15940420" cy="5644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6769804-C427-42F9-9DFB-8A22ACB578A8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361244" y="5396088"/>
            <a:ext cx="16662399" cy="417688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Природа и старина окружали Рериха в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Изваре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в течение детства и юности, именно здесь создавался «особый склад жизни», как определял этот процесс сам Н.К. Рерих.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«Все нас гонит в природу: и духовное сознание, и эстетические требования, и тело наше…».</a:t>
            </a:r>
          </a:p>
          <a:p>
            <a:pPr>
              <a:lnSpc>
                <a:spcPct val="100000"/>
              </a:lnSpc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Законы мироздания открывались для юного Н. Рериха в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Изваре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: «Жизнь в своей спирали культуры неукоснительно сближает нас с первоисточником всего».</a:t>
            </a:r>
          </a:p>
          <a:p>
            <a:pPr>
              <a:lnSpc>
                <a:spcPct val="100000"/>
              </a:lnSpc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Не только любовью к природе, но и стремлением изучить окружающий мир обязан Рерих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Изваре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 Он собирает гербарии, коллекции минералов, в 13 лет получает от местной администрации свидетельство на право собирания яиц в течение всего года в казенных лесных дачах губернии с научной целью. 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33AE31E9-EB24-4AF1-A188-6E79E074B450}"/>
              </a:ext>
            </a:extLst>
          </p:cNvPr>
          <p:cNvPicPr>
            <a:picLocks noGrp="1" noChangeAspect="1" noChangeArrowheads="1"/>
          </p:cNvPicPr>
          <p:nvPr>
            <p:ph type="pic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0800" y="62995"/>
            <a:ext cx="15212272" cy="5333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151002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>
            <a:extLst>
              <a:ext uri="{FF2B5EF4-FFF2-40B4-BE49-F238E27FC236}">
                <a16:creationId xmlns:a16="http://schemas.microsoft.com/office/drawing/2014/main" xmlns="" id="{D076AFB0-D21B-4532-8C0B-09C09F906695}"/>
              </a:ext>
            </a:extLst>
          </p:cNvPr>
          <p:cNvSpPr>
            <a:spLocks noGrp="1"/>
          </p:cNvSpPr>
          <p:nvPr>
            <p:ph type="pic" idx="13"/>
          </p:nvPr>
        </p:nvSpPr>
        <p:spPr/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191169DE-9ED5-4042-AC3C-F8786FAFC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6CC54973-3750-42CC-9935-297D4D41D993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7699021" y="6457244"/>
            <a:ext cx="8963885" cy="129822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D20369C4-776A-44E9-8443-1D5D05422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970" y="-1061355"/>
            <a:ext cx="16662970" cy="10893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AB3C5F8-B9A4-4625-82DF-31755E2E31B1}"/>
              </a:ext>
            </a:extLst>
          </p:cNvPr>
          <p:cNvSpPr txBox="1"/>
          <p:nvPr/>
        </p:nvSpPr>
        <p:spPr>
          <a:xfrm>
            <a:off x="149970" y="8216900"/>
            <a:ext cx="7842565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altLang="ru-RU" sz="2400" dirty="0">
                <a:solidFill>
                  <a:schemeClr val="bg2">
                    <a:lumMod val="20000"/>
                    <a:lumOff val="80000"/>
                  </a:schemeClr>
                </a:solidFill>
                <a:latin typeface="Impact" panose="020B0806030902050204" pitchFamily="34" charset="0"/>
              </a:rPr>
              <a:t>Н.К. Рерих. ЗВЕЗДА ГЕРОЯ. 1936</a:t>
            </a:r>
          </a:p>
          <a:p>
            <a:r>
              <a:rPr lang="ru-RU" altLang="ru-RU" sz="2400" dirty="0">
                <a:solidFill>
                  <a:schemeClr val="bg2">
                    <a:lumMod val="20000"/>
                    <a:lumOff val="80000"/>
                  </a:schemeClr>
                </a:solidFill>
                <a:latin typeface="Impact" panose="020B0806030902050204" pitchFamily="34" charset="0"/>
              </a:rPr>
              <a:t>Холст, темпера. 91,8 х 122,2</a:t>
            </a:r>
          </a:p>
          <a:p>
            <a:r>
              <a:rPr lang="ru-RU" altLang="ru-RU" sz="2400" dirty="0">
                <a:solidFill>
                  <a:schemeClr val="bg2">
                    <a:lumMod val="20000"/>
                    <a:lumOff val="80000"/>
                  </a:schemeClr>
                </a:solidFill>
                <a:latin typeface="Impact" panose="020B0806030902050204" pitchFamily="34" charset="0"/>
              </a:rPr>
              <a:t>Музей Николая Рериха, США. Нью-Йорк</a:t>
            </a:r>
          </a:p>
        </p:txBody>
      </p:sp>
    </p:spTree>
    <p:extLst>
      <p:ext uri="{BB962C8B-B14F-4D97-AF65-F5344CB8AC3E}">
        <p14:creationId xmlns:p14="http://schemas.microsoft.com/office/powerpoint/2010/main" val="3690193316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58001011-E60D-4920-94EC-CD122725B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9" y="0"/>
            <a:ext cx="7111134" cy="2652421"/>
          </a:xfrm>
        </p:spPr>
        <p:txBody>
          <a:bodyPr>
            <a:normAutofit fontScale="90000"/>
          </a:bodyPr>
          <a:lstStyle/>
          <a:p>
            <a:r>
              <a:rPr lang="ru-RU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Именно здесь, в </a:t>
            </a:r>
            <a:r>
              <a:rPr lang="ru-RU" sz="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Изваре</a:t>
            </a:r>
            <a:r>
              <a:rPr lang="ru-RU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начиналось </a:t>
            </a:r>
            <a:br>
              <a:rPr lang="ru-RU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знакомство Рериха с родной историей.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6769804-C427-42F9-9DFB-8A22ACB578A8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7349924" y="92597"/>
            <a:ext cx="9838481" cy="9661003"/>
          </a:xfrm>
        </p:spPr>
        <p:txBody>
          <a:bodyPr>
            <a:normAutofit fontScale="25000" lnSpcReduction="20000"/>
          </a:bodyPr>
          <a:lstStyle/>
          <a:p>
            <a:endParaRPr lang="ru-RU" sz="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r>
              <a:rPr lang="ru-RU" sz="1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«В </a:t>
            </a:r>
            <a:r>
              <a:rPr lang="ru-RU" sz="1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изварской</a:t>
            </a:r>
            <a:r>
              <a:rPr lang="ru-RU" sz="1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библиотеке была серия стареньких книжечек о том, как стала быть Земля Русская. От самых ранних лет, от начала грамоты полюбились эти рассказы», - писал Рерих. «Было и про Ледовое побоище, и про Ольгу с </a:t>
            </a:r>
            <a:r>
              <a:rPr lang="ru-RU" sz="1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древлЯнами</a:t>
            </a:r>
            <a:r>
              <a:rPr lang="ru-RU" sz="1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и про Ярослава, и про Бориса и Глеба… Конечно, была и битва на реке </a:t>
            </a:r>
            <a:r>
              <a:rPr lang="ru-RU" sz="1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КАлке</a:t>
            </a:r>
            <a:r>
              <a:rPr lang="ru-RU" sz="1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и пересказ «Слова о Полку Игореве», была и Куликовская битва, и Напутствие Сергия – </a:t>
            </a:r>
            <a:r>
              <a:rPr lang="ru-RU" sz="1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ПересвЕт</a:t>
            </a:r>
            <a:r>
              <a:rPr lang="ru-RU" sz="1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и </a:t>
            </a:r>
            <a:r>
              <a:rPr lang="ru-RU" sz="1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ОслЯбя</a:t>
            </a:r>
            <a:r>
              <a:rPr lang="ru-RU" sz="1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 Были и Минин с Пожарским, был и Петр, и Суворов, и Кутузов… На обложке был русский богатырь, топором отбивающийся от целого кольца врагов. Все это запомнилось, и хотелось сказать, смотря на эту картину: «Не замай!»</a:t>
            </a:r>
          </a:p>
          <a:p>
            <a:r>
              <a:rPr lang="ru-RU" sz="1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Так в </a:t>
            </a:r>
            <a:r>
              <a:rPr lang="ru-RU" sz="1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Изваре</a:t>
            </a:r>
            <a:r>
              <a:rPr lang="ru-RU" sz="1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рождалось осознание величия Родины, желание защитить ее, чувство любви и сострадания: «сколько новых незаслуженных оскорблений вынес народ русский…» И непобедимый оптимизм рождался тогда же: «…не помогло обидчикам русского народа все это </a:t>
            </a:r>
            <a:r>
              <a:rPr lang="ru-RU" sz="1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кусательство</a:t>
            </a:r>
            <a:r>
              <a:rPr lang="ru-RU" sz="1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… Отскакивали разные вредители и поработители, а народ русский в своей целине необозримой </a:t>
            </a:r>
            <a:r>
              <a:rPr lang="ru-RU" sz="1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выоривал</a:t>
            </a:r>
            <a:r>
              <a:rPr lang="ru-RU" sz="1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новые сокровища. Так положено...</a:t>
            </a:r>
          </a:p>
          <a:p>
            <a:r>
              <a:rPr lang="ru-RU" sz="1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Знакомство с историей, многочисленные легенды и предания, которые хранили люди, населявшие </a:t>
            </a:r>
            <a:r>
              <a:rPr lang="ru-RU" sz="1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изварскую</a:t>
            </a:r>
            <a:r>
              <a:rPr lang="ru-RU" sz="1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землю, насыщенную древними памятниками, естественно пробудило у пытливого мальчика интерес к археологии.</a:t>
            </a:r>
          </a:p>
        </p:txBody>
      </p:sp>
      <p:pic>
        <p:nvPicPr>
          <p:cNvPr id="5126" name="Picture 6" descr="РЕРИХ И СТАСОВ. Вехи сотрудничества">
            <a:extLst>
              <a:ext uri="{FF2B5EF4-FFF2-40B4-BE49-F238E27FC236}">
                <a16:creationId xmlns:a16="http://schemas.microsoft.com/office/drawing/2014/main" xmlns="" id="{B94D9064-5337-4B79-BF4F-332C77094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59" y="3183038"/>
            <a:ext cx="7274322" cy="491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0D074E5-5D9E-44C0-A8C0-39A9CC51BC43}"/>
              </a:ext>
            </a:extLst>
          </p:cNvPr>
          <p:cNvSpPr txBox="1"/>
          <p:nvPr/>
        </p:nvSpPr>
        <p:spPr>
          <a:xfrm>
            <a:off x="151857" y="8345347"/>
            <a:ext cx="6827677" cy="9541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2800" i="0" dirty="0">
                <a:solidFill>
                  <a:schemeClr val="tx2"/>
                </a:solidFill>
                <a:latin typeface="Impact" panose="020B0806030902050204" pitchFamily="34" charset="0"/>
              </a:rPr>
              <a:t>Фото Н.К. Рериха за работой над картиной «Гонец».</a:t>
            </a:r>
            <a:endParaRPr lang="ru-RU" sz="2800" dirty="0">
              <a:solidFill>
                <a:schemeClr val="tx2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837034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4FBEE158-07FD-42FA-891A-65B25FA66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1732" y="8009681"/>
            <a:ext cx="7073847" cy="1157468"/>
          </a:xfrm>
        </p:spPr>
        <p:txBody>
          <a:bodyPr>
            <a:noAutofit/>
          </a:bodyPr>
          <a:lstStyle/>
          <a:p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Николай Рерих</a:t>
            </a:r>
            <a:b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"Канченджанга. Гималаи"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E985420-5EA3-44B9-8DCC-B5AAD982BA37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01600" y="79022"/>
            <a:ext cx="8568531" cy="5164310"/>
          </a:xfrm>
        </p:spPr>
        <p:txBody>
          <a:bodyPr>
            <a:no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Через образ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Извары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постигал художник в детстве и юности образ Древней Руси с многочисленными влияниями разных культур. Знаменательно, что именно в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Изваре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в старинном усадебном доме впервые увидел Н.К. Рерих в детстве изображение священной гималайской вершины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КанченджАнги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на картине. С Индией связывали само название: от индусского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Ishvara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– Господь, Всевышний, в семье хранилось предание об индийском радже, жившем недалеко от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Извары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в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Яблоницах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при Екатерине II. Размышления о корнях славянской культуры приводят к предположению о взаимодействии культур, о влиянии Востока, индийской культуры на русскую. Позднее, в статье «Индийский путь», он сформулирует задачу познания индийской культуры как культурную и духовную потребность русского человека.</a:t>
            </a:r>
          </a:p>
        </p:txBody>
      </p:sp>
      <p:pic>
        <p:nvPicPr>
          <p:cNvPr id="9218" name="Picture 2" descr="Канченджанга">
            <a:extLst>
              <a:ext uri="{FF2B5EF4-FFF2-40B4-BE49-F238E27FC236}">
                <a16:creationId xmlns:a16="http://schemas.microsoft.com/office/drawing/2014/main" xmlns="" id="{A4037774-A053-444F-BD5D-3D034F631714}"/>
              </a:ext>
            </a:extLst>
          </p:cNvPr>
          <p:cNvPicPr>
            <a:picLocks noGrp="1" noChangeAspect="1" noChangeArrowheads="1"/>
          </p:cNvPicPr>
          <p:nvPr>
            <p:ph type="pic" sz="half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84422" y="2942"/>
            <a:ext cx="8255842" cy="77976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47348531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6FACA5D-236B-4E8E-AC2A-4C547BD7A835}"/>
              </a:ext>
            </a:extLst>
          </p:cNvPr>
          <p:cNvPicPr>
            <a:picLocks noGrp="1" noChangeAspect="1"/>
          </p:cNvPicPr>
          <p:nvPr>
            <p:ph type="pic" sz="half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45600" y="86739"/>
            <a:ext cx="8094663" cy="82004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F88B5F4A-666F-4F22-9459-7ADF01068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97066" y="8287174"/>
            <a:ext cx="5881511" cy="947137"/>
          </a:xfrm>
        </p:spPr>
        <p:txBody>
          <a:bodyPr>
            <a:normAutofit/>
          </a:bodyPr>
          <a:lstStyle/>
          <a:p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anose="03010101010201010101" pitchFamily="66" charset="0"/>
                <a:sym typeface="Gill Sans"/>
              </a:rPr>
              <a:t>«Плач Ярославны»</a:t>
            </a:r>
            <a:endParaRPr lang="ru-RU" sz="3600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428C988-F3E4-4085-BC60-B43A2ED891DB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79022" y="90312"/>
            <a:ext cx="9031111" cy="9437509"/>
          </a:xfrm>
        </p:spPr>
        <p:txBody>
          <a:bodyPr>
            <a:no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 том, что именно в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Изваре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рождались мысли об исторических судьбах «народов русских необъятностей», рождалась позиция гражданина своего Отечества свидетельствуют прежде всего картины художника. В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Изваре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написаны: «Плач Ярославны», «Святополк Окаянный», «Пскович», «Пушкари», «Вече» и др. Задумывается и воплощается «Славянская сюита», «Вечер богатырства киевского»(1895-1896) – о том, как возгордились богатыри, восстали против небесной силы – Высшего Мира, против Бога и окаменели. «Гонец» (1897) – о беде разногласия, междоусобицы между славянскими племенами, «Сходятся старцы» (1898), «Поход» (1899). Эти ранние работы – яркое свидетельство глубоких размышлений о причинах поражений и невзгод, которые переживал русский народ неоднократно, размышление о будущем.</a:t>
            </a:r>
          </a:p>
        </p:txBody>
      </p:sp>
    </p:spTree>
    <p:extLst>
      <p:ext uri="{BB962C8B-B14F-4D97-AF65-F5344CB8AC3E}">
        <p14:creationId xmlns:p14="http://schemas.microsoft.com/office/powerpoint/2010/main" val="658387628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45799A53-B367-4FA3-852C-89566F401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911" y="9076266"/>
            <a:ext cx="6863646" cy="112889"/>
          </a:xfrm>
        </p:spPr>
        <p:txBody>
          <a:bodyPr>
            <a:normAutofit fontScale="90000"/>
          </a:bodyPr>
          <a:lstStyle/>
          <a:p>
            <a:r>
              <a:rPr lang="ru-RU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«ЗАВЕТ» РЕРИХА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6B3CDCEF-3B75-40B2-B7AB-0D0D62E57E2C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01601" y="0"/>
            <a:ext cx="10092266" cy="9650977"/>
          </a:xfrm>
        </p:spPr>
        <p:txBody>
          <a:bodyPr>
            <a:normAutofit fontScale="32500" lnSpcReduction="20000"/>
          </a:bodyPr>
          <a:lstStyle/>
          <a:p>
            <a:r>
              <a:rPr lang="ru-RU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Воспитываясь в семье с глубокими религиозными традициями, Н. Рерих воспринял их также глубоко с детства. Так любовь, знание и искусство, почитание Высшего начала в жизни соединялись в сознании Н.К. Рериха в процессе постижения мира еще в детстве и юности, в </a:t>
            </a:r>
            <a:r>
              <a:rPr lang="ru-RU" sz="9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Изваре</a:t>
            </a:r>
            <a:r>
              <a:rPr lang="ru-RU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</a:t>
            </a:r>
          </a:p>
          <a:p>
            <a:endParaRPr lang="ru-RU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r>
              <a:rPr lang="ru-RU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Жизнь подводила к пониманию синтеза религии, науки и искусства как великому принципу Культуры, принципу Новой эпохи, провозвестником которой суждено было стать Н.К. Рериху.</a:t>
            </a:r>
          </a:p>
          <a:p>
            <a:r>
              <a:rPr lang="ru-RU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Конечно, в процессе становления Николая Константиновича как личности имело значение многое. Влияние родителей и родственников, гимназии К.И. Мая, круга друзей отца, среди которых были историки, востоковеды, ученые и художники и многое другое.</a:t>
            </a:r>
          </a:p>
          <a:p>
            <a:endParaRPr lang="ru-RU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r>
              <a:rPr lang="ru-RU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Но отмечу, что именно с </a:t>
            </a:r>
            <a:r>
              <a:rPr lang="ru-RU" sz="9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Изварой</a:t>
            </a:r>
            <a:r>
              <a:rPr lang="ru-RU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в которой соединялись многие аспекты этого процесса, у Николая Константиновича было связано «всё особенное, всё милое и памятное».</a:t>
            </a:r>
          </a:p>
          <a:p>
            <a:endParaRPr lang="ru-RU" sz="11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r>
              <a:rPr lang="ru-RU" sz="9600" dirty="0">
                <a:latin typeface="Monotype Corsiva" panose="03010101010201010101" pitchFamily="66" charset="0"/>
              </a:rPr>
              <a:t>                             </a:t>
            </a:r>
          </a:p>
          <a:p>
            <a:endParaRPr lang="ru-RU" dirty="0"/>
          </a:p>
        </p:txBody>
      </p:sp>
      <p:pic>
        <p:nvPicPr>
          <p:cNvPr id="7174" name="Picture 6">
            <a:extLst>
              <a:ext uri="{FF2B5EF4-FFF2-40B4-BE49-F238E27FC236}">
                <a16:creationId xmlns:a16="http://schemas.microsoft.com/office/drawing/2014/main" xmlns="" id="{AFAECF8A-90AC-4957-8E97-EE078848EE48}"/>
              </a:ext>
            </a:extLst>
          </p:cNvPr>
          <p:cNvPicPr>
            <a:picLocks noGrp="1" noChangeAspect="1" noChangeArrowheads="1"/>
          </p:cNvPicPr>
          <p:nvPr>
            <p:ph type="pic" sz="half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43433" y="158044"/>
            <a:ext cx="6793099" cy="93479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98412672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77770E79-6D83-4733-8DF0-6A91D1045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7111" y="9098844"/>
            <a:ext cx="3482849" cy="654756"/>
          </a:xfrm>
        </p:spPr>
        <p:txBody>
          <a:bodyPr>
            <a:normAutofit fontScale="90000"/>
          </a:bodyPr>
          <a:lstStyle/>
          <a:p>
            <a:r>
              <a:rPr lang="ru-RU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Завет Рериха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59D0E0E-2A8A-4006-A38D-85E63C05935D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76619" y="1"/>
            <a:ext cx="9609247" cy="8365066"/>
          </a:xfrm>
        </p:spPr>
        <p:txBody>
          <a:bodyPr>
            <a:normAutofit fontScale="25000" lnSpcReduction="20000"/>
          </a:bodyPr>
          <a:lstStyle/>
          <a:p>
            <a:pPr marL="0" marR="0" lvl="0" indent="0" algn="just" defTabSz="7789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marL="0" marR="0" lvl="0" indent="0" algn="just" defTabSz="7789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anose="03010101010201010101" pitchFamily="66" charset="0"/>
                <a:sym typeface="Gill Sans"/>
              </a:rPr>
              <a:t>Собственности у меня нет. Картины и авторские права принадлежат Елене Ивановне, Юрию и Святославу. Но вот что завещаю всем, всем. Любите Родину. Любите народ русский. Любите все народы на всех необъятностях нашей Родины. Пусть эта любовь научит полюбить и все человечество. Чтобы полюбить Родину, надо познать ее. Пусть познавание чужих стран лишь приведет к Родине, ко всем ее </a:t>
            </a:r>
            <a:r>
              <a:rPr kumimoji="0" lang="ru-RU" sz="9600" b="1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anose="03010101010201010101" pitchFamily="66" charset="0"/>
                <a:sym typeface="Gill Sans"/>
              </a:rPr>
              <a:t>несказуемым</a:t>
            </a:r>
            <a:r>
              <a:rPr kumimoji="0" lang="ru-RU" sz="9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anose="03010101010201010101" pitchFamily="66" charset="0"/>
                <a:sym typeface="Gill Sans"/>
              </a:rPr>
              <a:t> сокровищам. Русскому народу, всем народам, которые с ним, даны дары необычные. Сокровища </a:t>
            </a:r>
            <a:r>
              <a:rPr kumimoji="0" lang="ru-RU" sz="9600" b="1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anose="03010101010201010101" pitchFamily="66" charset="0"/>
                <a:sym typeface="Gill Sans"/>
              </a:rPr>
              <a:t>азИйские</a:t>
            </a:r>
            <a:r>
              <a:rPr kumimoji="0" lang="ru-RU" sz="9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anose="03010101010201010101" pitchFamily="66" charset="0"/>
                <a:sym typeface="Gill Sans"/>
              </a:rPr>
              <a:t> доверены этим многим народам для дружного преуспеяния. Доверены пространства, полные всяких богатств. Даны дарования ко всем областям искусства и знания. Дана мысль об общем благе. Дано познание труда и бесстрашная устремленность к обновлению жизни. Народы поют и способны к украшению жизни. Где нарождается красота, там придет и расцвет всех трудовых достижений. В мирном труде познается и мир всего мира. В мире идет строительство и светлое будущее. А где постройка идет, там все идет. </a:t>
            </a:r>
            <a:r>
              <a:rPr kumimoji="0" lang="ru-RU" sz="9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anose="03010101010201010101" pitchFamily="66" charset="0"/>
                <a:sym typeface="Gill Sans"/>
              </a:rPr>
              <a:t>Полюбите Родину всеми силами – и она вас возлюбит. Мы любовью Родины богаты.</a:t>
            </a:r>
            <a:r>
              <a:rPr kumimoji="0" lang="ru-RU" sz="9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anose="03010101010201010101" pitchFamily="66" charset="0"/>
                <a:sym typeface="Gill Sans"/>
              </a:rPr>
              <a:t> Шире дорогу! Идет строитель! Идет Народ Русский!</a:t>
            </a:r>
          </a:p>
          <a:p>
            <a:pPr marL="0" marR="0" lvl="0" indent="0" algn="just" defTabSz="7789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9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                                                                            </a:t>
            </a:r>
            <a:r>
              <a:rPr kumimoji="0" lang="ru-RU" sz="9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anose="03010101010201010101" pitchFamily="66" charset="0"/>
                <a:sym typeface="Gill Sans"/>
              </a:rPr>
              <a:t>Николай Рерих</a:t>
            </a:r>
          </a:p>
          <a:p>
            <a:pPr marL="0" marR="0" lvl="0" indent="0" algn="just" defTabSz="7789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anose="03010101010201010101" pitchFamily="66" charset="0"/>
                <a:sym typeface="Gill Sans"/>
              </a:rPr>
              <a:t>                                                                    Гималаи, 24 октября 1939</a:t>
            </a:r>
          </a:p>
          <a:p>
            <a:pPr marL="0" marR="0" lvl="0" indent="0" algn="just" defTabSz="7789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otype Corsiva" panose="03010101010201010101" pitchFamily="66" charset="0"/>
              <a:sym typeface="Gill Sans"/>
            </a:endParaRPr>
          </a:p>
          <a:p>
            <a:pPr marL="0" marR="0" lvl="0" indent="0" algn="just" defTabSz="7789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600" b="1" i="0" u="none" strike="noStrike" kern="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anose="03010101010201010101" pitchFamily="66" charset="0"/>
                <a:sym typeface="Gill Sans"/>
              </a:rPr>
              <a:t>Именно </a:t>
            </a:r>
            <a:r>
              <a:rPr kumimoji="0" lang="ru-RU" sz="9600" b="1" i="0" u="none" strike="noStrike" kern="0" cap="none" spc="0" normalizeH="0" baseline="0" noProof="0" dirty="0" err="1">
                <a:ln>
                  <a:noFill/>
                </a:ln>
                <a:solidFill>
                  <a:srgbClr val="606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anose="03010101010201010101" pitchFamily="66" charset="0"/>
                <a:sym typeface="Gill Sans"/>
              </a:rPr>
              <a:t>Извара</a:t>
            </a:r>
            <a:r>
              <a:rPr kumimoji="0" lang="ru-RU" sz="9600" b="1" i="0" u="none" strike="noStrike" kern="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anose="03010101010201010101" pitchFamily="66" charset="0"/>
                <a:sym typeface="Gill Sans"/>
              </a:rPr>
              <a:t> помогла понять, почувствовать сердцем единственный путь, ведущий к вершинам Духа, который Николай Константинович заповедал нам в своем «Завете»:</a:t>
            </a:r>
          </a:p>
          <a:p>
            <a:pPr marL="0" marR="0" lvl="0" indent="0" algn="just" defTabSz="7789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anose="03010101010201010101" pitchFamily="66" charset="0"/>
                <a:sym typeface="Gill Sans"/>
              </a:rPr>
              <a:t>«Любите Родину. Любите народ русский. Любите все народы на всех необъятностях нашей Родины. Пусть эта любовь научит полюбить и все человечество. Чтобы полюбить Родину, надо познать ее …»</a:t>
            </a:r>
          </a:p>
          <a:p>
            <a:endParaRPr lang="ru-RU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xmlns="" id="{A785E2E5-82BD-4684-9DFC-AC64219EA018}"/>
              </a:ext>
            </a:extLst>
          </p:cNvPr>
          <p:cNvPicPr>
            <a:picLocks noGrp="1" noChangeAspect="1" noChangeArrowheads="1"/>
          </p:cNvPicPr>
          <p:nvPr>
            <p:ph type="pic" sz="half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35822" y="208834"/>
            <a:ext cx="7227822" cy="73222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F32A870-F0DA-42FF-8147-5AD7A09E8CBA}"/>
              </a:ext>
            </a:extLst>
          </p:cNvPr>
          <p:cNvSpPr txBox="1"/>
          <p:nvPr/>
        </p:nvSpPr>
        <p:spPr>
          <a:xfrm>
            <a:off x="10171288" y="7789333"/>
            <a:ext cx="6671733" cy="1077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Н.К. Рерих. «Сергий-строитель». Из серии «Знамёна Востока». 1925 г.</a:t>
            </a:r>
          </a:p>
        </p:txBody>
      </p:sp>
    </p:spTree>
    <p:extLst>
      <p:ext uri="{BB962C8B-B14F-4D97-AF65-F5344CB8AC3E}">
        <p14:creationId xmlns:p14="http://schemas.microsoft.com/office/powerpoint/2010/main" val="3085273461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раскопки 1902-1903.jpg" descr="раскопки 1902-1903.jpg"/>
          <p:cNvPicPr>
            <a:picLocks noGrp="1"/>
          </p:cNvPicPr>
          <p:nvPr>
            <p:ph type="pic" idx="13"/>
          </p:nvPr>
        </p:nvPicPr>
        <p:blipFill>
          <a:blip r:embed="rId2"/>
          <a:stretch>
            <a:fillRect/>
          </a:stretch>
        </p:blipFill>
        <p:spPr>
          <a:xfrm>
            <a:off x="289367" y="486137"/>
            <a:ext cx="8606791" cy="9086126"/>
          </a:xfrm>
          <a:prstGeom prst="rect">
            <a:avLst/>
          </a:prstGeom>
        </p:spPr>
      </p:pic>
      <p:sp>
        <p:nvSpPr>
          <p:cNvPr id="152" name="Увлечение археологией"/>
          <p:cNvSpPr>
            <a:spLocks noGrp="1"/>
          </p:cNvSpPr>
          <p:nvPr>
            <p:ph type="title"/>
          </p:nvPr>
        </p:nvSpPr>
        <p:spPr>
          <a:xfrm>
            <a:off x="8977182" y="596900"/>
            <a:ext cx="7685727" cy="1905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6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Увлечение</a:t>
            </a:r>
            <a:r>
              <a:rPr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6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археологией</a:t>
            </a:r>
            <a:endParaRPr sz="6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53" name="Николай Рерих серьезно увлекается археологией: читает книги по истории, сам проводит раскопки в окрестностях имения своей семьи, делает зарисовки древних курганов, записывает народные легенды, былины, предания.…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marL="441981" indent="-441981" defTabSz="701074">
              <a:spcBef>
                <a:spcPts val="3734"/>
              </a:spcBef>
              <a:defRPr sz="2700"/>
            </a:pP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Николай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Рерих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серьезно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увлекается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археологией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: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читает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книги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истории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сам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проводит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раскопки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в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окрестностях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имения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своей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семьи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делает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зарисовки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древних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курганов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записывает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народные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легенды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былины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предания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</a:t>
            </a:r>
          </a:p>
          <a:p>
            <a:pPr marL="441981" indent="-441981" defTabSz="701074">
              <a:spcBef>
                <a:spcPts val="3734"/>
              </a:spcBef>
              <a:defRPr sz="2700"/>
            </a:pP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Все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это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найдет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отражение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в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будущих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картинах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художника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 С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точностью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учёного-археолога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он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откроет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нам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мир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древних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славян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на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своих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полотнах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микула Селянинович.jpg" descr="микула Селянинович.jpg"/>
          <p:cNvPicPr>
            <a:picLocks noGrp="1"/>
          </p:cNvPicPr>
          <p:nvPr>
            <p:ph type="pic" idx="13"/>
          </p:nvPr>
        </p:nvPicPr>
        <p:blipFill>
          <a:blip r:embed="rId2"/>
          <a:stretch>
            <a:fillRect/>
          </a:stretch>
        </p:blipFill>
        <p:spPr>
          <a:xfrm>
            <a:off x="8703998" y="-60568"/>
            <a:ext cx="7975843" cy="5249494"/>
          </a:xfrm>
          <a:prstGeom prst="rect">
            <a:avLst/>
          </a:prstGeom>
        </p:spPr>
      </p:pic>
      <p:pic>
        <p:nvPicPr>
          <p:cNvPr id="156" name="Славяне на днепре 1905.jpg" descr="Славяне на днепре 1905.jpg"/>
          <p:cNvPicPr>
            <a:picLocks noGrp="1"/>
          </p:cNvPicPr>
          <p:nvPr>
            <p:ph type="pic" idx="14"/>
          </p:nvPr>
        </p:nvPicPr>
        <p:blipFill>
          <a:blip r:embed="rId3"/>
          <a:stretch>
            <a:fillRect/>
          </a:stretch>
        </p:blipFill>
        <p:spPr>
          <a:xfrm>
            <a:off x="8670131" y="5040491"/>
            <a:ext cx="7975843" cy="5300295"/>
          </a:xfrm>
          <a:prstGeom prst="rect">
            <a:avLst/>
          </a:prstGeom>
        </p:spPr>
      </p:pic>
      <p:pic>
        <p:nvPicPr>
          <p:cNvPr id="157" name="Идолы 1901.jpg" descr="Идолы 1901.jpg"/>
          <p:cNvPicPr>
            <a:picLocks noGrp="1"/>
          </p:cNvPicPr>
          <p:nvPr>
            <p:ph type="pic" idx="15"/>
          </p:nvPr>
        </p:nvPicPr>
        <p:blipFill>
          <a:blip r:embed="rId4"/>
          <a:stretch>
            <a:fillRect/>
          </a:stretch>
        </p:blipFill>
        <p:spPr>
          <a:xfrm>
            <a:off x="180622" y="149956"/>
            <a:ext cx="7888951" cy="1007794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1892 (18 лет).jpg" descr="1892 (18 лет).jpg"/>
          <p:cNvPicPr>
            <a:picLocks noGrp="1"/>
          </p:cNvPicPr>
          <p:nvPr>
            <p:ph type="pic" idx="13"/>
          </p:nvPr>
        </p:nvPicPr>
        <p:blipFill>
          <a:blip r:embed="rId2"/>
          <a:stretch>
            <a:fillRect/>
          </a:stretch>
        </p:blipFill>
        <p:spPr>
          <a:xfrm>
            <a:off x="508001" y="728948"/>
            <a:ext cx="8295346" cy="8295703"/>
          </a:xfrm>
          <a:prstGeom prst="rect">
            <a:avLst/>
          </a:prstGeom>
        </p:spPr>
      </p:pic>
      <p:sp>
        <p:nvSpPr>
          <p:cNvPr id="160" name="Юность"/>
          <p:cNvSpPr>
            <a:spLocks noGrp="1"/>
          </p:cNvSpPr>
          <p:nvPr>
            <p:ph type="title"/>
          </p:nvPr>
        </p:nvSpPr>
        <p:spPr>
          <a:xfrm>
            <a:off x="9539111" y="596900"/>
            <a:ext cx="7123798" cy="1039989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sz="6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Юность</a:t>
            </a:r>
            <a:endParaRPr sz="6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61" name="В 1891 году Николаю Рериху исполнилось 17 лет. В это время друг семьи скульптор Михаил Микешин обратил внимание на художественные способности юноши и стал первым учителем будущего художника.…"/>
          <p:cNvSpPr>
            <a:spLocks noGrp="1"/>
          </p:cNvSpPr>
          <p:nvPr>
            <p:ph type="body" sz="half" idx="1"/>
          </p:nvPr>
        </p:nvSpPr>
        <p:spPr>
          <a:xfrm>
            <a:off x="8997244" y="2212622"/>
            <a:ext cx="7682599" cy="6283678"/>
          </a:xfrm>
          <a:prstGeom prst="rect">
            <a:avLst/>
          </a:prstGeom>
        </p:spPr>
        <p:txBody>
          <a:bodyPr>
            <a:noAutofit/>
          </a:bodyPr>
          <a:lstStyle/>
          <a:p>
            <a:pPr marL="402695" indent="-402695" defTabSz="638757">
              <a:spcBef>
                <a:spcPts val="3467"/>
              </a:spcBef>
              <a:defRPr sz="2460"/>
            </a:pP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 1891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году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Николаю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Рериху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исполнилось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17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лет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 В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это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время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друг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семьи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скульптор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Михаил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Мик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Е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шин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обратил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внимание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на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художественные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способности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юноши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и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стал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первым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учителем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будущего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художника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</a:t>
            </a:r>
          </a:p>
          <a:p>
            <a:pPr marL="402695" indent="-402695" defTabSz="638757">
              <a:spcBef>
                <a:spcPts val="3467"/>
              </a:spcBef>
              <a:defRPr sz="2460"/>
            </a:pP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После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окончания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гимназии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в 1893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году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Николай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Рерих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поступает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в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Академию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художеств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и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одновременно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просьбе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отца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на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юридический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факультет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Петербургского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университета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 В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университете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он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посещает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лекции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и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на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историческом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факультете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1897.jpg" descr="1897.jpg"/>
          <p:cNvPicPr>
            <a:picLocks noGrp="1"/>
          </p:cNvPicPr>
          <p:nvPr>
            <p:ph type="pic" idx="13"/>
          </p:nvPr>
        </p:nvPicPr>
        <p:blipFill>
          <a:blip r:embed="rId2"/>
          <a:stretch>
            <a:fillRect/>
          </a:stretch>
        </p:blipFill>
        <p:spPr>
          <a:xfrm>
            <a:off x="1" y="214489"/>
            <a:ext cx="8171442" cy="8421511"/>
          </a:xfrm>
          <a:prstGeom prst="rect">
            <a:avLst/>
          </a:prstGeom>
        </p:spPr>
      </p:pic>
      <p:sp>
        <p:nvSpPr>
          <p:cNvPr id="164" name="Учёба в Академии художеств и  Петербургском университете"/>
          <p:cNvSpPr>
            <a:spLocks noGrp="1"/>
          </p:cNvSpPr>
          <p:nvPr>
            <p:ph type="title"/>
          </p:nvPr>
        </p:nvSpPr>
        <p:spPr>
          <a:xfrm>
            <a:off x="8387644" y="-112888"/>
            <a:ext cx="8861777" cy="1749778"/>
          </a:xfrm>
          <a:prstGeom prst="rect">
            <a:avLst/>
          </a:prstGeom>
        </p:spPr>
        <p:txBody>
          <a:bodyPr>
            <a:normAutofit/>
          </a:bodyPr>
          <a:lstStyle>
            <a:lvl1pPr defTabSz="449833">
              <a:defRPr sz="5390"/>
            </a:lvl1pPr>
          </a:lstStyle>
          <a:p>
            <a:r>
              <a:rPr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Учёба</a:t>
            </a:r>
            <a:r>
              <a:rPr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в </a:t>
            </a:r>
            <a:r>
              <a:rPr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Академии</a:t>
            </a:r>
            <a:r>
              <a:rPr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художеств</a:t>
            </a:r>
            <a:r>
              <a:rPr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и  </a:t>
            </a:r>
            <a:r>
              <a:rPr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Петербургском</a:t>
            </a:r>
            <a:r>
              <a:rPr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университете</a:t>
            </a:r>
            <a:endParaRPr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65" name="В Академии художеств Н.К.Рерих занимается в классе знаменитого пейзажиста Архипа Ивановича Куинджи.…"/>
          <p:cNvSpPr>
            <a:spLocks noGrp="1"/>
          </p:cNvSpPr>
          <p:nvPr>
            <p:ph type="body" sz="half" idx="1"/>
          </p:nvPr>
        </p:nvSpPr>
        <p:spPr>
          <a:xfrm>
            <a:off x="8387643" y="428979"/>
            <a:ext cx="8861778" cy="98171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481269" indent="-481269" defTabSz="763393">
              <a:spcBef>
                <a:spcPts val="4134"/>
              </a:spcBef>
              <a:defRPr sz="2940"/>
            </a:pP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Академии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художеств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Н.К.Рерих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занимается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в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классе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знаменитого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пейзажиста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Архипа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Ивановича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Куинджи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Через всю жизнь пронёс Н.К. Рерих большую любовь к Архипу Ивановичу, который «всю силу своего внимания обращал на ковкость и выдержку характера своих учеников». Его мудрые, основанные на большом жизненном опыте советы не раз вспоминались Рериху в непростых жизненных ситуациях.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«Стал Архип Иванович учителем не только живописи, но и всей жизни».</a:t>
            </a:r>
            <a:endParaRPr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marL="481269" indent="-481269" defTabSz="763393">
              <a:spcBef>
                <a:spcPts val="4134"/>
              </a:spcBef>
              <a:defRPr sz="2940"/>
            </a:pP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 1897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году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Николаю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Рериху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вручили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диплом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на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звание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художника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Его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дипломная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работа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называлась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«</a:t>
            </a:r>
            <a:r>
              <a:rPr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Гонец</a:t>
            </a:r>
            <a:r>
              <a:rPr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 </a:t>
            </a:r>
            <a:r>
              <a:rPr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Восстал</a:t>
            </a:r>
            <a:r>
              <a:rPr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род</a:t>
            </a:r>
            <a:r>
              <a:rPr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на</a:t>
            </a:r>
            <a:r>
              <a:rPr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род</a:t>
            </a:r>
            <a:r>
              <a:rPr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».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Эту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работу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прямо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с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выставки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приобрёл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для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своей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коллекции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П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авел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ихайлович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Третьяков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Гонец. Восстал род на род"/>
          <p:cNvSpPr>
            <a:spLocks noGrp="1"/>
          </p:cNvSpPr>
          <p:nvPr>
            <p:ph type="title"/>
          </p:nvPr>
        </p:nvSpPr>
        <p:spPr>
          <a:xfrm>
            <a:off x="643488" y="7552266"/>
            <a:ext cx="16019422" cy="1072445"/>
          </a:xfrm>
          <a:prstGeom prst="rect">
            <a:avLst/>
          </a:prstGeom>
        </p:spPr>
        <p:txBody>
          <a:bodyPr>
            <a:normAutofit/>
          </a:bodyPr>
          <a:lstStyle>
            <a:lvl1pPr defTabSz="508254">
              <a:defRPr sz="6090"/>
            </a:lvl1pPr>
          </a:lstStyle>
          <a:p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69" name="Дипломная работа Н.К.Рериха. 1897 год, холст, масло."/>
          <p:cNvSpPr>
            <a:spLocks noGrp="1"/>
          </p:cNvSpPr>
          <p:nvPr>
            <p:ph type="body" sz="quarter" idx="1"/>
          </p:nvPr>
        </p:nvSpPr>
        <p:spPr>
          <a:xfrm>
            <a:off x="1072444" y="9008533"/>
            <a:ext cx="15590466" cy="880534"/>
          </a:xfrm>
          <a:prstGeom prst="rect">
            <a:avLst/>
          </a:prstGeom>
        </p:spPr>
        <p:txBody>
          <a:bodyPr>
            <a:normAutofit/>
          </a:bodyPr>
          <a:lstStyle>
            <a:lvl1pPr algn="ctr"/>
          </a:lstStyle>
          <a:p>
            <a:r>
              <a:rPr sz="3600" b="1" dirty="0" err="1">
                <a:latin typeface="Monotype Corsiva" panose="03010101010201010101" pitchFamily="66" charset="0"/>
              </a:rPr>
              <a:t>Дипломная</a:t>
            </a:r>
            <a:r>
              <a:rPr sz="3600" b="1" dirty="0">
                <a:latin typeface="Monotype Corsiva" panose="03010101010201010101" pitchFamily="66" charset="0"/>
              </a:rPr>
              <a:t> </a:t>
            </a:r>
            <a:r>
              <a:rPr sz="3600" b="1" dirty="0" err="1">
                <a:latin typeface="Monotype Corsiva" panose="03010101010201010101" pitchFamily="66" charset="0"/>
              </a:rPr>
              <a:t>работа</a:t>
            </a:r>
            <a:r>
              <a:rPr sz="3600" b="1" dirty="0">
                <a:latin typeface="Monotype Corsiva" panose="03010101010201010101" pitchFamily="66" charset="0"/>
              </a:rPr>
              <a:t> </a:t>
            </a:r>
            <a:r>
              <a:rPr sz="3600" b="1" dirty="0" err="1">
                <a:latin typeface="Monotype Corsiva" panose="03010101010201010101" pitchFamily="66" charset="0"/>
              </a:rPr>
              <a:t>Н.К.Рериха</a:t>
            </a:r>
            <a:r>
              <a:rPr sz="3600" b="1" dirty="0">
                <a:latin typeface="Monotype Corsiva" panose="03010101010201010101" pitchFamily="66" charset="0"/>
              </a:rPr>
              <a:t>. 1897 </a:t>
            </a:r>
            <a:r>
              <a:rPr sz="3600" b="1" dirty="0" err="1">
                <a:latin typeface="Monotype Corsiva" panose="03010101010201010101" pitchFamily="66" charset="0"/>
              </a:rPr>
              <a:t>год</a:t>
            </a:r>
            <a:r>
              <a:rPr sz="3600" b="1" dirty="0">
                <a:latin typeface="Monotype Corsiva" panose="03010101010201010101" pitchFamily="66" charset="0"/>
              </a:rPr>
              <a:t>, </a:t>
            </a:r>
            <a:r>
              <a:rPr sz="3600" b="1" dirty="0" err="1">
                <a:latin typeface="Monotype Corsiva" panose="03010101010201010101" pitchFamily="66" charset="0"/>
              </a:rPr>
              <a:t>холст</a:t>
            </a:r>
            <a:r>
              <a:rPr sz="3600" b="1" dirty="0">
                <a:latin typeface="Monotype Corsiva" panose="03010101010201010101" pitchFamily="66" charset="0"/>
              </a:rPr>
              <a:t>, </a:t>
            </a:r>
            <a:r>
              <a:rPr sz="3600" b="1" dirty="0" err="1">
                <a:latin typeface="Monotype Corsiva" panose="03010101010201010101" pitchFamily="66" charset="0"/>
              </a:rPr>
              <a:t>масло</a:t>
            </a:r>
            <a:r>
              <a:rPr sz="3600" b="1" dirty="0">
                <a:latin typeface="Monotype Corsiva" panose="03010101010201010101" pitchFamily="66" charset="0"/>
              </a:rPr>
              <a:t>.</a:t>
            </a: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xmlns="" id="{851758DE-E3E6-4BB5-95A4-0CA4DC4268D2}"/>
              </a:ext>
            </a:extLst>
          </p:cNvPr>
          <p:cNvPicPr>
            <a:picLocks noGrp="1" noChangeAspect="1" noChangeArrowheads="1"/>
          </p:cNvPicPr>
          <p:nvPr>
            <p:ph type="pic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036" y="-146050"/>
            <a:ext cx="17372333" cy="926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6786E73-4100-4E3E-AD12-47A5B7383DBB}"/>
              </a:ext>
            </a:extLst>
          </p:cNvPr>
          <p:cNvSpPr txBox="1"/>
          <p:nvPr/>
        </p:nvSpPr>
        <p:spPr>
          <a:xfrm>
            <a:off x="-101598" y="7315202"/>
            <a:ext cx="7992532" cy="22467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2800" b="0" i="0" dirty="0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Impact" panose="020B0806030902050204" pitchFamily="34" charset="0"/>
              </a:rPr>
              <a:t>Н.К. Рерих. ГОНЕЦ. 1897</a:t>
            </a:r>
            <a:r>
              <a:rPr lang="ru-RU" sz="2800" dirty="0">
                <a:solidFill>
                  <a:schemeClr val="bg2">
                    <a:lumMod val="20000"/>
                    <a:lumOff val="80000"/>
                  </a:schemeClr>
                </a:solidFill>
                <a:latin typeface="Impact" panose="020B0806030902050204" pitchFamily="34" charset="0"/>
              </a:rPr>
              <a:t/>
            </a:r>
            <a:br>
              <a:rPr lang="ru-RU" sz="2800" dirty="0">
                <a:solidFill>
                  <a:schemeClr val="bg2">
                    <a:lumMod val="20000"/>
                    <a:lumOff val="80000"/>
                  </a:schemeClr>
                </a:solidFill>
                <a:latin typeface="Impact" panose="020B0806030902050204" pitchFamily="34" charset="0"/>
              </a:rPr>
            </a:br>
            <a:r>
              <a:rPr lang="ru-RU" sz="2800" b="0" i="0" dirty="0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Impact" panose="020B0806030902050204" pitchFamily="34" charset="0"/>
              </a:rPr>
              <a:t>Холст, масло. 124,7 x 184,3</a:t>
            </a:r>
            <a:r>
              <a:rPr lang="ru-RU" sz="2800" dirty="0">
                <a:solidFill>
                  <a:schemeClr val="bg2">
                    <a:lumMod val="20000"/>
                    <a:lumOff val="80000"/>
                  </a:schemeClr>
                </a:solidFill>
                <a:latin typeface="Impact" panose="020B0806030902050204" pitchFamily="34" charset="0"/>
              </a:rPr>
              <a:t/>
            </a:r>
            <a:br>
              <a:rPr lang="ru-RU" sz="2800" dirty="0">
                <a:solidFill>
                  <a:schemeClr val="bg2">
                    <a:lumMod val="20000"/>
                    <a:lumOff val="80000"/>
                  </a:schemeClr>
                </a:solidFill>
                <a:latin typeface="Impact" panose="020B0806030902050204" pitchFamily="34" charset="0"/>
              </a:rPr>
            </a:br>
            <a:r>
              <a:rPr lang="ru-RU" sz="2800" b="0" i="0" dirty="0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Impact" panose="020B0806030902050204" pitchFamily="34" charset="0"/>
              </a:rPr>
              <a:t>Государственная Третьяковская галерея. Россия. Москва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>
            <a:extLst>
              <a:ext uri="{FF2B5EF4-FFF2-40B4-BE49-F238E27FC236}">
                <a16:creationId xmlns:a16="http://schemas.microsoft.com/office/drawing/2014/main" xmlns="" id="{99447FD9-850D-4962-9225-0C2B8D9D6451}"/>
              </a:ext>
            </a:extLst>
          </p:cNvPr>
          <p:cNvSpPr>
            <a:spLocks noGrp="1"/>
          </p:cNvSpPr>
          <p:nvPr>
            <p:ph type="pic" idx="13"/>
          </p:nvPr>
        </p:nvSpPr>
        <p:spPr/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E90B2D1F-3D10-427D-8B14-3DE1FEAFA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C38F0C5-8E30-43D1-AD54-6C26220685E6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349956" y="8805334"/>
            <a:ext cx="16312952" cy="80807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EF88B21-37BD-49B5-8DF4-E93D1A715922}"/>
              </a:ext>
            </a:extLst>
          </p:cNvPr>
          <p:cNvSpPr txBox="1"/>
          <p:nvPr/>
        </p:nvSpPr>
        <p:spPr>
          <a:xfrm>
            <a:off x="917824" y="8071556"/>
            <a:ext cx="15745085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endParaRPr lang="ru-RU" sz="2400" b="1" dirty="0">
              <a:solidFill>
                <a:schemeClr val="tx1">
                  <a:lumMod val="50000"/>
                </a:schemeClr>
              </a:solidFill>
              <a:latin typeface="Impact" panose="020B080603090205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DF9FF031-FCC8-4905-AFE7-40E8A41CB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200" y="-122196"/>
            <a:ext cx="16888177" cy="999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BD5EA42-E323-41B8-BF4C-DCAE44C42725}"/>
              </a:ext>
            </a:extLst>
          </p:cNvPr>
          <p:cNvSpPr txBox="1"/>
          <p:nvPr/>
        </p:nvSpPr>
        <p:spPr>
          <a:xfrm>
            <a:off x="451556" y="8489013"/>
            <a:ext cx="16211352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uLnTx/>
                <a:uFillTx/>
                <a:latin typeface="Impact" panose="020B0806030902050204" pitchFamily="34" charset="0"/>
                <a:sym typeface="Gill Sans"/>
              </a:rPr>
              <a:t>Н.К. Рерих. ПОЦЕЛУЙ ЗЕМЛЕ. 1912     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uLnTx/>
                <a:uFillTx/>
                <a:latin typeface="Impact" panose="020B0806030902050204" pitchFamily="34" charset="0"/>
                <a:sym typeface="Gill Sans"/>
              </a:rPr>
              <a:t>Эскиз к балету И.Ф. Стравинского «Весна священная» Картон, темпера. 62,0 x 94,0 Государственный Русский музей. Россия. Санкт-Петербург Примечание: эскиз к постановке в Театре Елисейских </a:t>
            </a:r>
            <a:r>
              <a:rPr kumimoji="0" lang="ru-RU" sz="240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uLnTx/>
                <a:uFillTx/>
                <a:latin typeface="Impact" panose="020B0806030902050204" pitchFamily="34" charset="0"/>
                <a:sym typeface="Gill Sans"/>
              </a:rPr>
              <a:t>полейв</a:t>
            </a:r>
            <a:r>
              <a:rPr kumimoji="0" lang="ru-RU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uLnTx/>
                <a:uFillTx/>
                <a:latin typeface="Impact" panose="020B0806030902050204" pitchFamily="34" charset="0"/>
                <a:sym typeface="Gill Sans"/>
              </a:rPr>
              <a:t> Париже в 1913 году.</a:t>
            </a:r>
          </a:p>
        </p:txBody>
      </p:sp>
    </p:spTree>
    <p:extLst>
      <p:ext uri="{BB962C8B-B14F-4D97-AF65-F5344CB8AC3E}">
        <p14:creationId xmlns:p14="http://schemas.microsoft.com/office/powerpoint/2010/main" val="3849300742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1.jpg" descr="1.jpg"/>
          <p:cNvPicPr>
            <a:picLocks noGrp="1"/>
          </p:cNvPicPr>
          <p:nvPr>
            <p:ph type="pic" idx="13"/>
          </p:nvPr>
        </p:nvPicPr>
        <p:blipFill>
          <a:blip r:embed="rId3"/>
          <a:stretch>
            <a:fillRect/>
          </a:stretch>
        </p:blipFill>
        <p:spPr>
          <a:xfrm>
            <a:off x="-65495" y="1425441"/>
            <a:ext cx="8363082" cy="8328159"/>
          </a:xfrm>
          <a:prstGeom prst="rect">
            <a:avLst/>
          </a:prstGeom>
        </p:spPr>
      </p:pic>
      <p:sp>
        <p:nvSpPr>
          <p:cNvPr id="172" name="Учёба в Академии художеств и  Петербургском университете"/>
          <p:cNvSpPr>
            <a:spLocks noGrp="1"/>
          </p:cNvSpPr>
          <p:nvPr>
            <p:ph type="title"/>
          </p:nvPr>
        </p:nvSpPr>
        <p:spPr>
          <a:xfrm>
            <a:off x="1569156" y="-169332"/>
            <a:ext cx="15093753" cy="1594774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49833">
              <a:defRPr sz="5390"/>
            </a:lvl1pPr>
          </a:lstStyle>
          <a:p>
            <a:r>
              <a:rPr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Учёба</a:t>
            </a:r>
            <a:r>
              <a:rPr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в </a:t>
            </a:r>
            <a:r>
              <a:rPr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Академии</a:t>
            </a:r>
            <a:r>
              <a:rPr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художеств</a:t>
            </a:r>
            <a:r>
              <a:rPr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и  </a:t>
            </a:r>
            <a:r>
              <a:rPr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Петербургском</a:t>
            </a:r>
            <a:r>
              <a:rPr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университете</a:t>
            </a:r>
            <a:endParaRPr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73" name="Через год в 1898 году Николай Рерих заканчивает юридический факультет Петербургского университета.…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marL="486180" indent="-486180" defTabSz="771183">
              <a:spcBef>
                <a:spcPts val="4134"/>
              </a:spcBef>
              <a:defRPr sz="2970"/>
            </a:pP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Через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год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в 1898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году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Николай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Рерих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заканчивает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юридический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факультет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Петербургского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университета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</a:t>
            </a:r>
          </a:p>
          <a:p>
            <a:pPr marL="486180" indent="-486180" defTabSz="771183">
              <a:spcBef>
                <a:spcPts val="4134"/>
              </a:spcBef>
              <a:defRPr sz="2970"/>
            </a:pP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Отец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надеялся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что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старший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сын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наследует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его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нотариальную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контору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и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станет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юристом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Но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тому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времени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Николай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Рерих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уже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выбрал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другой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жизненный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путь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и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будущее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звало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его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к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новым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горизонтам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 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13.jpg" descr="13.jpg"/>
          <p:cNvPicPr>
            <a:picLocks noGrp="1"/>
          </p:cNvPicPr>
          <p:nvPr>
            <p:ph type="pic" idx="13"/>
          </p:nvPr>
        </p:nvPicPr>
        <p:blipFill>
          <a:blip r:embed="rId2"/>
          <a:stretch>
            <a:fillRect/>
          </a:stretch>
        </p:blipFill>
        <p:spPr>
          <a:xfrm>
            <a:off x="304230" y="146756"/>
            <a:ext cx="8950104" cy="9434470"/>
          </a:xfrm>
          <a:prstGeom prst="rect">
            <a:avLst/>
          </a:prstGeom>
        </p:spPr>
      </p:pic>
      <p:sp>
        <p:nvSpPr>
          <p:cNvPr id="176" name="Начало творческой деятельности"/>
          <p:cNvSpPr>
            <a:spLocks noGrp="1"/>
          </p:cNvSpPr>
          <p:nvPr>
            <p:ph type="title"/>
          </p:nvPr>
        </p:nvSpPr>
        <p:spPr>
          <a:xfrm>
            <a:off x="8477956" y="146756"/>
            <a:ext cx="8748888" cy="13208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02412">
              <a:defRPr sz="6020"/>
            </a:lvl1pPr>
          </a:lstStyle>
          <a:p>
            <a:r>
              <a:rPr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Начало</a:t>
            </a:r>
            <a:r>
              <a:rPr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творческой</a:t>
            </a:r>
            <a:r>
              <a:rPr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деятельности</a:t>
            </a:r>
            <a:endParaRPr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77" name="После окончания учебы Николай Рерих поступил на службу в Общество поощрения художеств помощником директора музея и одновременно - помощником главного редактора журнала «Искусство и художественная промышленность».…"/>
          <p:cNvSpPr>
            <a:spLocks noGrp="1"/>
          </p:cNvSpPr>
          <p:nvPr>
            <p:ph type="body" sz="half" idx="1"/>
          </p:nvPr>
        </p:nvSpPr>
        <p:spPr>
          <a:xfrm>
            <a:off x="9358490" y="1467556"/>
            <a:ext cx="7981774" cy="7028745"/>
          </a:xfrm>
          <a:prstGeom prst="rect">
            <a:avLst/>
          </a:prstGeom>
        </p:spPr>
        <p:txBody>
          <a:bodyPr>
            <a:noAutofit/>
          </a:bodyPr>
          <a:lstStyle/>
          <a:p>
            <a:pPr marL="363408" indent="-363408" defTabSz="576439">
              <a:spcBef>
                <a:spcPts val="3067"/>
              </a:spcBef>
              <a:defRPr sz="2220"/>
            </a:pP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marL="363408" indent="-363408" defTabSz="576439">
              <a:spcBef>
                <a:spcPts val="3067"/>
              </a:spcBef>
              <a:defRPr sz="2220"/>
            </a:pP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После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окончания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учебы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Николай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Рерих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поступил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на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службу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в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Общество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поощрения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художеств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помощником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директора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музея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и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одновременно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-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помощником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главного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редактора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журнала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«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Искусство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и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художественная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промышленность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». </a:t>
            </a:r>
          </a:p>
          <a:p>
            <a:pPr marL="363408" indent="-363408" defTabSz="576439">
              <a:spcBef>
                <a:spcPts val="3067"/>
              </a:spcBef>
              <a:defRPr sz="2220"/>
            </a:pP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Каждое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лето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Николай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Константинович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к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тому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времени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уже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активный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член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Археологического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общества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совершает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археологические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экспедиции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которые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дают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ему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богатый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материал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для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творчества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</a:t>
            </a:r>
          </a:p>
          <a:p>
            <a:pPr marL="363408" indent="-363408" defTabSz="576439">
              <a:spcBef>
                <a:spcPts val="3067"/>
              </a:spcBef>
              <a:defRPr sz="2220"/>
            </a:pP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Он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создаёт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серию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архитектурных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этюдов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которая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и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сейчас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помогает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увидеть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красоту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русского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зодчества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14 Углич. Крыльцо церкви Иоанна Предтечи 1904.jpg" descr="14 Углич. Крыльцо церкви Иоанна Предтечи 1904.jpg"/>
          <p:cNvPicPr>
            <a:picLocks noGrp="1"/>
          </p:cNvPicPr>
          <p:nvPr>
            <p:ph type="pic" idx="13"/>
          </p:nvPr>
        </p:nvPicPr>
        <p:blipFill>
          <a:blip r:embed="rId2"/>
          <a:stretch>
            <a:fillRect/>
          </a:stretch>
        </p:blipFill>
        <p:spPr>
          <a:xfrm>
            <a:off x="8704000" y="214488"/>
            <a:ext cx="7975842" cy="4742853"/>
          </a:xfrm>
          <a:prstGeom prst="rect">
            <a:avLst/>
          </a:prstGeom>
        </p:spPr>
      </p:pic>
      <p:pic>
        <p:nvPicPr>
          <p:cNvPr id="180" name="Древний Псков 1936.jpg" descr="Древний Псков 1936.jpg"/>
          <p:cNvPicPr>
            <a:picLocks noGrp="1"/>
          </p:cNvPicPr>
          <p:nvPr>
            <p:ph type="pic" idx="14"/>
          </p:nvPr>
        </p:nvPicPr>
        <p:blipFill>
          <a:blip r:embed="rId3"/>
          <a:stretch>
            <a:fillRect/>
          </a:stretch>
        </p:blipFill>
        <p:spPr>
          <a:xfrm>
            <a:off x="8703999" y="4742853"/>
            <a:ext cx="7975843" cy="5300295"/>
          </a:xfrm>
          <a:prstGeom prst="rect">
            <a:avLst/>
          </a:prstGeom>
        </p:spPr>
      </p:pic>
      <p:pic>
        <p:nvPicPr>
          <p:cNvPr id="181" name="Ростов Великий. Вход в Кремль. 1903.jpg" descr="Ростов Великий. Вход в Кремль. 1903.jpg"/>
          <p:cNvPicPr>
            <a:picLocks noGrp="1"/>
          </p:cNvPicPr>
          <p:nvPr>
            <p:ph type="pic" idx="15"/>
          </p:nvPr>
        </p:nvPicPr>
        <p:blipFill>
          <a:blip r:embed="rId4"/>
          <a:stretch>
            <a:fillRect/>
          </a:stretch>
        </p:blipFill>
        <p:spPr>
          <a:xfrm>
            <a:off x="276337" y="112889"/>
            <a:ext cx="7772640" cy="993025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15.jpg" descr="15.jpg"/>
          <p:cNvPicPr>
            <a:picLocks noGrp="1"/>
          </p:cNvPicPr>
          <p:nvPr>
            <p:ph type="pic" idx="13"/>
          </p:nvPr>
        </p:nvPicPr>
        <p:blipFill>
          <a:blip r:embed="rId2"/>
          <a:stretch>
            <a:fillRect/>
          </a:stretch>
        </p:blipFill>
        <p:spPr>
          <a:xfrm>
            <a:off x="0" y="596900"/>
            <a:ext cx="8956632" cy="7939192"/>
          </a:xfrm>
          <a:prstGeom prst="rect">
            <a:avLst/>
          </a:prstGeom>
        </p:spPr>
      </p:pic>
      <p:sp>
        <p:nvSpPr>
          <p:cNvPr id="184" name="Семья"/>
          <p:cNvSpPr>
            <a:spLocks noGrp="1"/>
          </p:cNvSpPr>
          <p:nvPr>
            <p:ph type="title"/>
          </p:nvPr>
        </p:nvSpPr>
        <p:spPr>
          <a:xfrm>
            <a:off x="9560689" y="596900"/>
            <a:ext cx="7102220" cy="1905000"/>
          </a:xfrm>
          <a:prstGeom prst="rect">
            <a:avLst/>
          </a:prstGeom>
        </p:spPr>
        <p:txBody>
          <a:bodyPr/>
          <a:lstStyle/>
          <a:p>
            <a:r>
              <a:rPr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Семья</a:t>
            </a:r>
            <a:endParaRPr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85" name="В одной из поездок по делам Археологического общества Николай Рерих знакомится с удивительной девушкой - Еленой Ивановной Шапошниковой. 28 октября 1901 года состоялась их свадьба.…"/>
          <p:cNvSpPr>
            <a:spLocks noGrp="1"/>
          </p:cNvSpPr>
          <p:nvPr>
            <p:ph type="body" sz="half" idx="1"/>
          </p:nvPr>
        </p:nvSpPr>
        <p:spPr>
          <a:xfrm>
            <a:off x="9293215" y="2712155"/>
            <a:ext cx="7637167" cy="55245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27248" indent="-427248" defTabSz="677706">
              <a:spcBef>
                <a:spcPts val="3600"/>
              </a:spcBef>
              <a:defRPr sz="2610"/>
            </a:pP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одной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из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поездок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делам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Археологического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общества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Николай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Рерих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знакомится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с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удивительной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девушкой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-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Еленой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Ивановной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Шапошниковой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 28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октября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1901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года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состоялась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их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свадьба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 </a:t>
            </a:r>
          </a:p>
          <a:p>
            <a:pPr marL="427248" indent="-427248" defTabSz="677706">
              <a:spcBef>
                <a:spcPts val="3600"/>
              </a:spcBef>
              <a:defRPr sz="2610"/>
            </a:pP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 1902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году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в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семье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Рерихов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родился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сын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Юрий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ставший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впоследствии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всемирно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известным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востоковедом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в 1904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году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-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Святослав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пошедший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стопам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отца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и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ставший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художником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с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мировым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именем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ведущая.jpg" descr="ведущая.jpg"/>
          <p:cNvPicPr>
            <a:picLocks noGrp="1"/>
          </p:cNvPicPr>
          <p:nvPr>
            <p:ph type="pic" idx="13"/>
          </p:nvPr>
        </p:nvPicPr>
        <p:blipFill>
          <a:blip r:embed="rId2"/>
          <a:stretch>
            <a:fillRect/>
          </a:stretch>
        </p:blipFill>
        <p:spPr>
          <a:xfrm>
            <a:off x="183909" y="418852"/>
            <a:ext cx="8858767" cy="8586252"/>
          </a:xfrm>
          <a:prstGeom prst="rect">
            <a:avLst/>
          </a:prstGeom>
        </p:spPr>
      </p:pic>
      <p:sp>
        <p:nvSpPr>
          <p:cNvPr id="188" name="«Спутница, другиня, вдохновительница»"/>
          <p:cNvSpPr>
            <a:spLocks noGrp="1"/>
          </p:cNvSpPr>
          <p:nvPr>
            <p:ph type="title"/>
          </p:nvPr>
        </p:nvSpPr>
        <p:spPr>
          <a:xfrm>
            <a:off x="7687733" y="101600"/>
            <a:ext cx="9753600" cy="2400300"/>
          </a:xfrm>
          <a:prstGeom prst="rect">
            <a:avLst/>
          </a:prstGeom>
        </p:spPr>
        <p:txBody>
          <a:bodyPr>
            <a:normAutofit/>
          </a:bodyPr>
          <a:lstStyle>
            <a:lvl1pPr defTabSz="449833">
              <a:defRPr sz="5390"/>
            </a:lvl1pPr>
          </a:lstStyle>
          <a:p>
            <a:r>
              <a:rPr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«</a:t>
            </a:r>
            <a:r>
              <a:rPr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Спутница</a:t>
            </a:r>
            <a:r>
              <a:rPr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другиня</a:t>
            </a:r>
            <a:r>
              <a:rPr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вдохновительница</a:t>
            </a:r>
            <a:r>
              <a:rPr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»</a:t>
            </a:r>
          </a:p>
        </p:txBody>
      </p:sp>
      <p:sp>
        <p:nvSpPr>
          <p:cNvPr id="189" name="«Ладой» называл Николай Константинович свою «другиню и вдохновительницу» Елену Ивановну.…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marL="427248" indent="-427248" defTabSz="677706">
              <a:spcBef>
                <a:spcPts val="3600"/>
              </a:spcBef>
              <a:defRPr sz="2610"/>
            </a:pP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«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Ладой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»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называл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Николай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Константинович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свою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«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другиню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и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вдохновительницу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»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Елену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Ивановну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</a:t>
            </a:r>
          </a:p>
          <a:p>
            <a:pPr marL="427248" indent="-427248" defTabSz="677706">
              <a:spcBef>
                <a:spcPts val="3600"/>
              </a:spcBef>
              <a:defRPr sz="2610"/>
            </a:pP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Многие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картины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общественные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начинания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Н.К.Рериха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являются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результатом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совместного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творчества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в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котором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Елена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Ивановна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принимала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активное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участие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</a:t>
            </a:r>
          </a:p>
          <a:p>
            <a:pPr marL="427248" indent="-427248" defTabSz="677706">
              <a:spcBef>
                <a:spcPts val="3600"/>
              </a:spcBef>
              <a:defRPr sz="2610"/>
            </a:pP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Как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писал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Николай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Константинович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: «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Творили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вместе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и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недаром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сказано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что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произведения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должны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бы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носить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два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имени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-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женское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и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мужское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».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16 Эскиз декорации к опере Н.А. Римского-Корсакова Псковитянка.jpg" descr="16 Эскиз декорации к опере Н.А. Римского-Корсакова Псковитянка.jpg"/>
          <p:cNvPicPr>
            <a:picLocks noGrp="1"/>
          </p:cNvPicPr>
          <p:nvPr>
            <p:ph type="pic" idx="13"/>
          </p:nvPr>
        </p:nvPicPr>
        <p:blipFill>
          <a:blip r:embed="rId2"/>
          <a:stretch>
            <a:fillRect/>
          </a:stretch>
        </p:blipFill>
        <p:spPr>
          <a:xfrm>
            <a:off x="0" y="648183"/>
            <a:ext cx="9289057" cy="8782144"/>
          </a:xfrm>
          <a:prstGeom prst="rect">
            <a:avLst/>
          </a:prstGeom>
        </p:spPr>
      </p:pic>
      <p:sp>
        <p:nvSpPr>
          <p:cNvPr id="192" name="Начало творческой деятельности"/>
          <p:cNvSpPr>
            <a:spLocks noGrp="1"/>
          </p:cNvSpPr>
          <p:nvPr>
            <p:ph type="title"/>
          </p:nvPr>
        </p:nvSpPr>
        <p:spPr>
          <a:xfrm>
            <a:off x="8816622" y="530578"/>
            <a:ext cx="7846287" cy="1971322"/>
          </a:xfrm>
          <a:prstGeom prst="rect">
            <a:avLst/>
          </a:prstGeom>
        </p:spPr>
        <p:txBody>
          <a:bodyPr>
            <a:normAutofit/>
          </a:bodyPr>
          <a:lstStyle>
            <a:lvl1pPr defTabSz="502412">
              <a:defRPr sz="6020"/>
            </a:lvl1pPr>
          </a:lstStyle>
          <a:p>
            <a:r>
              <a:rPr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Начало</a:t>
            </a:r>
            <a:r>
              <a:rPr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творческой</a:t>
            </a:r>
            <a:r>
              <a:rPr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деятельности</a:t>
            </a:r>
            <a:endParaRPr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93" name="С 1902 года Н.К.Рерих получает широкую известность. Он принимает участие в крупных выставках России и Европы, где его работы часто занимают призовые места.…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marL="427248" indent="-427248" defTabSz="677706">
              <a:spcBef>
                <a:spcPts val="3600"/>
              </a:spcBef>
              <a:defRPr sz="2610"/>
            </a:pP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 1902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года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Н.К.Рерих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получает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широкую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известность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Он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принимает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участие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в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крупных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выставках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России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и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Европы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где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его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работы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часто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занимают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призовые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места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</a:t>
            </a:r>
          </a:p>
          <a:p>
            <a:pPr marL="427248" indent="-427248" defTabSz="677706">
              <a:spcBef>
                <a:spcPts val="3600"/>
              </a:spcBef>
              <a:defRPr sz="2610"/>
            </a:pP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 1905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года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Н.К.Рерих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начинает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сотрудничество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с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театрами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и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за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несколько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лет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становится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одним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из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самых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ярких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театральных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художников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мира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Его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декорации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вызывают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восторг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у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публики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а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эскизы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костюмов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находят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отражение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даже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в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модной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одежде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того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времени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17 Избушка в горах  эскизы к пьесе Пер Гюнт 1911.jpg" descr="17 Избушка в горах  эскизы к пьесе Пер Гюнт 1911.jpg"/>
          <p:cNvPicPr>
            <a:picLocks noGrp="1"/>
          </p:cNvPicPr>
          <p:nvPr>
            <p:ph type="pic" idx="13"/>
          </p:nvPr>
        </p:nvPicPr>
        <p:blipFill>
          <a:blip r:embed="rId2"/>
          <a:stretch>
            <a:fillRect/>
          </a:stretch>
        </p:blipFill>
        <p:spPr>
          <a:xfrm>
            <a:off x="8703999" y="-197360"/>
            <a:ext cx="7975843" cy="5249494"/>
          </a:xfrm>
          <a:prstGeom prst="rect">
            <a:avLst/>
          </a:prstGeom>
        </p:spPr>
      </p:pic>
      <p:pic>
        <p:nvPicPr>
          <p:cNvPr id="196" name="17 Девушки 1944 Эскиз к балету Весна священная.jpg" descr="17 Девушки 1944 Эскиз к балету Весна священная.jpg"/>
          <p:cNvPicPr>
            <a:picLocks noGrp="1"/>
          </p:cNvPicPr>
          <p:nvPr>
            <p:ph type="pic" idx="14"/>
          </p:nvPr>
        </p:nvPicPr>
        <p:blipFill>
          <a:blip r:embed="rId3"/>
          <a:stretch>
            <a:fillRect/>
          </a:stretch>
        </p:blipFill>
        <p:spPr>
          <a:xfrm>
            <a:off x="8703998" y="4876800"/>
            <a:ext cx="7975843" cy="5300295"/>
          </a:xfrm>
          <a:prstGeom prst="rect">
            <a:avLst/>
          </a:prstGeom>
        </p:spPr>
      </p:pic>
      <p:pic>
        <p:nvPicPr>
          <p:cNvPr id="197" name="17 Придворные эскиз к драме Принцесса Мален 1913.jpg" descr="17 Придворные эскиз к драме Принцесса Мален 1913.jpg"/>
          <p:cNvPicPr>
            <a:picLocks noGrp="1"/>
          </p:cNvPicPr>
          <p:nvPr>
            <p:ph type="pic" idx="15"/>
          </p:nvPr>
        </p:nvPicPr>
        <p:blipFill>
          <a:blip r:embed="rId4"/>
          <a:stretch>
            <a:fillRect/>
          </a:stretch>
        </p:blipFill>
        <p:spPr>
          <a:xfrm>
            <a:off x="658179" y="-443630"/>
            <a:ext cx="7772639" cy="1066832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18 1916.jpg" descr="18 1916.jpg"/>
          <p:cNvPicPr>
            <a:picLocks noGrp="1"/>
          </p:cNvPicPr>
          <p:nvPr>
            <p:ph type="pic" idx="13"/>
          </p:nvPr>
        </p:nvPicPr>
        <p:blipFill>
          <a:blip r:embed="rId2"/>
          <a:stretch>
            <a:fillRect/>
          </a:stretch>
        </p:blipFill>
        <p:spPr>
          <a:xfrm>
            <a:off x="277792" y="419378"/>
            <a:ext cx="8947230" cy="8914844"/>
          </a:xfrm>
          <a:prstGeom prst="rect">
            <a:avLst/>
          </a:prstGeom>
        </p:spPr>
      </p:pic>
      <p:sp>
        <p:nvSpPr>
          <p:cNvPr id="200" name="Отъезд из России"/>
          <p:cNvSpPr>
            <a:spLocks noGrp="1"/>
          </p:cNvSpPr>
          <p:nvPr>
            <p:ph type="title"/>
          </p:nvPr>
        </p:nvSpPr>
        <p:spPr>
          <a:xfrm>
            <a:off x="9340770" y="104172"/>
            <a:ext cx="7322138" cy="1307939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Отъезд</a:t>
            </a:r>
            <a:r>
              <a:rPr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из</a:t>
            </a:r>
            <a:r>
              <a:rPr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России</a:t>
            </a:r>
            <a:endParaRPr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201" name="В 1916 в связи с ухудшением здоровья Николая Константиновича, по совету врачей его семья переезжает в Финляндию. По делам службы Н.К.Рерих изредка приезжает в Санкт-Петербург.…"/>
          <p:cNvSpPr>
            <a:spLocks noGrp="1"/>
          </p:cNvSpPr>
          <p:nvPr>
            <p:ph type="body" sz="half" idx="1"/>
          </p:nvPr>
        </p:nvSpPr>
        <p:spPr>
          <a:xfrm>
            <a:off x="9062977" y="1979271"/>
            <a:ext cx="7616866" cy="6517029"/>
          </a:xfrm>
          <a:prstGeom prst="rect">
            <a:avLst/>
          </a:prstGeom>
        </p:spPr>
        <p:txBody>
          <a:bodyPr>
            <a:noAutofit/>
          </a:bodyPr>
          <a:lstStyle/>
          <a:p>
            <a:pPr marL="383050" indent="-383050" defTabSz="607597">
              <a:spcBef>
                <a:spcPts val="3200"/>
              </a:spcBef>
              <a:defRPr sz="2340"/>
            </a:pP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 1916 в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связи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с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ухудшением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здоровья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Николая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Константиновича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совету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врачей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его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семья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переезжает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в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Финляндию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делам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службы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Н.К.Рерих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изредка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приезжает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в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Санкт-Петербург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</a:t>
            </a:r>
          </a:p>
          <a:p>
            <a:pPr marL="383050" indent="-383050" defTabSz="607597">
              <a:spcBef>
                <a:spcPts val="3200"/>
              </a:spcBef>
              <a:defRPr sz="2340"/>
            </a:pP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Начавшаяся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вскоре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революция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и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гражданская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война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отрезали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художника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от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родины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Н.К.Рерих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вместе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с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семьей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оказался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за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границей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</a:t>
            </a:r>
          </a:p>
          <a:p>
            <a:pPr marL="383050" indent="-383050" defTabSz="607597">
              <a:spcBef>
                <a:spcPts val="3200"/>
              </a:spcBef>
              <a:defRPr sz="2340"/>
            </a:pP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Н.К.Рерих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участвует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в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европейских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выставках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а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через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два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года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приглашению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Чикагского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института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искусств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уезжает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в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Америку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Здесь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его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выставки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имеют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оглушительный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успех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</a:t>
            </a: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у входа в музей рериха в сша.jpg" descr="у входа в музей рериха в сша.jpg"/>
          <p:cNvPicPr>
            <a:picLocks noGrp="1"/>
          </p:cNvPicPr>
          <p:nvPr>
            <p:ph type="pic" idx="13"/>
          </p:nvPr>
        </p:nvPicPr>
        <p:blipFill>
          <a:blip r:embed="rId2"/>
          <a:stretch>
            <a:fillRect/>
          </a:stretch>
        </p:blipFill>
        <p:spPr>
          <a:xfrm>
            <a:off x="259380" y="314678"/>
            <a:ext cx="9042664" cy="8930922"/>
          </a:xfrm>
          <a:prstGeom prst="rect">
            <a:avLst/>
          </a:prstGeom>
        </p:spPr>
      </p:pic>
      <p:sp>
        <p:nvSpPr>
          <p:cNvPr id="204" name="Отъезд из России"/>
          <p:cNvSpPr>
            <a:spLocks noGrp="1"/>
          </p:cNvSpPr>
          <p:nvPr>
            <p:ph type="title"/>
          </p:nvPr>
        </p:nvSpPr>
        <p:spPr>
          <a:xfrm>
            <a:off x="9539111" y="111478"/>
            <a:ext cx="7293131" cy="1905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8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Отъезд</a:t>
            </a:r>
            <a:r>
              <a:rPr sz="8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8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из</a:t>
            </a:r>
            <a:r>
              <a:rPr sz="8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8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России</a:t>
            </a:r>
            <a:endParaRPr sz="8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205" name="За 2,5 года в США его персональная передвижная выставка объезжает десятки крупнейших городов. И везде имя Н.К.Рериха вызывает интерес.…"/>
          <p:cNvSpPr>
            <a:spLocks noGrp="1"/>
          </p:cNvSpPr>
          <p:nvPr>
            <p:ph type="body" sz="half" idx="1"/>
          </p:nvPr>
        </p:nvSpPr>
        <p:spPr>
          <a:xfrm>
            <a:off x="9132711" y="1648178"/>
            <a:ext cx="7547132" cy="684812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66535" indent="-466535" defTabSz="740024">
              <a:spcBef>
                <a:spcPts val="4000"/>
              </a:spcBef>
              <a:defRPr sz="2850"/>
            </a:pP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За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2,5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года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в США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его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персональная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передвижная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выставка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объезжает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десятки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крупнейших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городов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 И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везде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имя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Н.К.Рериха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вызывает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интерес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</a:t>
            </a:r>
          </a:p>
          <a:p>
            <a:pPr marL="466535" indent="-466535" defTabSz="740024">
              <a:spcBef>
                <a:spcPts val="4000"/>
              </a:spcBef>
              <a:defRPr sz="2850"/>
            </a:pP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это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время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Николай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Константинович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рисует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эскизы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для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Чикагской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оперы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читает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лекции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о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русском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искусстве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пишет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серии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картин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«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Новая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Мексика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», «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Сюита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океана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», «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Санкта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», «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Мечты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мудрости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».</a:t>
            </a:r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20 1929 музей рериха в нью-йорке.jpg" descr="20 1929 музей рериха в нью-йорке.jpg"/>
          <p:cNvPicPr>
            <a:picLocks noGrp="1"/>
          </p:cNvPicPr>
          <p:nvPr>
            <p:ph type="pic" idx="13"/>
          </p:nvPr>
        </p:nvPicPr>
        <p:blipFill>
          <a:blip r:embed="rId2"/>
          <a:stretch>
            <a:fillRect/>
          </a:stretch>
        </p:blipFill>
        <p:spPr>
          <a:xfrm>
            <a:off x="141898" y="919279"/>
            <a:ext cx="8957990" cy="8531697"/>
          </a:xfrm>
          <a:prstGeom prst="rect">
            <a:avLst/>
          </a:prstGeom>
        </p:spPr>
      </p:pic>
      <p:sp>
        <p:nvSpPr>
          <p:cNvPr id="208" name="Отъезд из России"/>
          <p:cNvSpPr>
            <a:spLocks noGrp="1"/>
          </p:cNvSpPr>
          <p:nvPr>
            <p:ph type="title"/>
          </p:nvPr>
        </p:nvSpPr>
        <p:spPr>
          <a:xfrm>
            <a:off x="8805333" y="248356"/>
            <a:ext cx="7857576" cy="88053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Отъезд</a:t>
            </a:r>
            <a:r>
              <a:rPr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из</a:t>
            </a:r>
            <a:r>
              <a:rPr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России</a:t>
            </a:r>
            <a:endParaRPr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209" name="Вокруг Рериха собирается круг сотрудников, которые по его инициативе создают целый ряд культурных организаций: Международный центр искусств, Музей Рериха, Объединение художников, Институт Объединенных искусств.…"/>
          <p:cNvSpPr>
            <a:spLocks noGrp="1"/>
          </p:cNvSpPr>
          <p:nvPr>
            <p:ph type="body" sz="half" idx="1"/>
          </p:nvPr>
        </p:nvSpPr>
        <p:spPr>
          <a:xfrm>
            <a:off x="8822268" y="1873956"/>
            <a:ext cx="7857575" cy="6622344"/>
          </a:xfrm>
          <a:prstGeom prst="rect">
            <a:avLst/>
          </a:prstGeom>
        </p:spPr>
        <p:txBody>
          <a:bodyPr>
            <a:noAutofit/>
          </a:bodyPr>
          <a:lstStyle/>
          <a:p>
            <a:pPr marL="363408" indent="-363408" defTabSz="576439">
              <a:spcBef>
                <a:spcPts val="3067"/>
              </a:spcBef>
              <a:defRPr sz="2220"/>
            </a:pP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Вокруг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Рериха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собирается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круг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сотрудников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которые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его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инициативе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создают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целый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ряд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культурных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организаций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: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Международный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центр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искусств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Музей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Рериха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Объединение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художников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Институт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Объединенных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искусств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</a:t>
            </a:r>
          </a:p>
          <a:p>
            <a:pPr marL="363408" indent="-363408" defTabSz="576439">
              <a:spcBef>
                <a:spcPts val="3067"/>
              </a:spcBef>
              <a:defRPr sz="2220"/>
            </a:pP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Под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руководством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Н.К.Рериха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разворачивается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огромная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культурная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деятельность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: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выставочная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издательская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образовательная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</a:t>
            </a:r>
          </a:p>
          <a:p>
            <a:pPr marL="363408" indent="-363408" defTabSz="576439">
              <a:spcBef>
                <a:spcPts val="3067"/>
              </a:spcBef>
              <a:defRPr sz="2220"/>
            </a:pP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Институте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были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созданы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секции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живописи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музыки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хореографии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архитектуры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театра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литературы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и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лекторий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с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научным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и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философским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отделениями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Здесь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могли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учиться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и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дети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и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взрослые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>
            <a:extLst>
              <a:ext uri="{FF2B5EF4-FFF2-40B4-BE49-F238E27FC236}">
                <a16:creationId xmlns:a16="http://schemas.microsoft.com/office/drawing/2014/main" xmlns="" id="{938F6081-B38E-4793-B680-6BEFCE8CD2A3}"/>
              </a:ext>
            </a:extLst>
          </p:cNvPr>
          <p:cNvSpPr>
            <a:spLocks noGrp="1"/>
          </p:cNvSpPr>
          <p:nvPr>
            <p:ph type="pic" idx="13"/>
          </p:nvPr>
        </p:nvSpPr>
        <p:spPr/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C5C5520B-F4FB-474B-9CA5-E1297F8E5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967250A-0859-4ECA-9448-10FC3A30C4DF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9381067" y="7947379"/>
            <a:ext cx="5734755" cy="1016000"/>
          </a:xfrm>
        </p:spPr>
        <p:txBody>
          <a:bodyPr>
            <a:normAutofit/>
          </a:bodyPr>
          <a:lstStyle/>
          <a:p>
            <a:endParaRPr lang="ru-RU" sz="4267" dirty="0">
              <a:latin typeface="Impact" panose="020B080603090205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CF4755CE-9A5E-4682-B8F9-4508D08B1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779" y="-129339"/>
            <a:ext cx="16854310" cy="9810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9ECCD67-1FCD-48FF-859D-131ADDE80A95}"/>
              </a:ext>
            </a:extLst>
          </p:cNvPr>
          <p:cNvSpPr txBox="1"/>
          <p:nvPr/>
        </p:nvSpPr>
        <p:spPr>
          <a:xfrm>
            <a:off x="225780" y="8572500"/>
            <a:ext cx="8173154" cy="1015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Impact" panose="020B0806030902050204" pitchFamily="34" charset="0"/>
              </a:rPr>
              <a:t>Н.К. Рерих. НЕБЕСНЫЙ БОЙ. 1912</a:t>
            </a:r>
          </a:p>
          <a:p>
            <a:r>
              <a:rPr lang="ru-RU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Impact" panose="020B0806030902050204" pitchFamily="34" charset="0"/>
              </a:rPr>
              <a:t>Картон, темпера. 66,0 х 95,0</a:t>
            </a:r>
          </a:p>
          <a:p>
            <a:r>
              <a:rPr lang="ru-RU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Impact" panose="020B0806030902050204" pitchFamily="34" charset="0"/>
              </a:rPr>
              <a:t>Государственный Русский музей. Россия. Санкт-Петербург</a:t>
            </a:r>
          </a:p>
        </p:txBody>
      </p:sp>
    </p:spTree>
    <p:extLst>
      <p:ext uri="{BB962C8B-B14F-4D97-AF65-F5344CB8AC3E}">
        <p14:creationId xmlns:p14="http://schemas.microsoft.com/office/powerpoint/2010/main" val="3302574801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23 карта.jpg" descr="23 карта.jpg"/>
          <p:cNvPicPr>
            <a:picLocks noGrp="1"/>
          </p:cNvPicPr>
          <p:nvPr>
            <p:ph type="pic" idx="13"/>
          </p:nvPr>
        </p:nvPicPr>
        <p:blipFill>
          <a:blip r:embed="rId2"/>
          <a:stretch>
            <a:fillRect/>
          </a:stretch>
        </p:blipFill>
        <p:spPr>
          <a:xfrm>
            <a:off x="300943" y="436134"/>
            <a:ext cx="8961652" cy="8881332"/>
          </a:xfrm>
          <a:prstGeom prst="rect">
            <a:avLst/>
          </a:prstGeom>
        </p:spPr>
      </p:pic>
      <p:sp>
        <p:nvSpPr>
          <p:cNvPr id="212" name="Центрально-азиатская экспедиция"/>
          <p:cNvSpPr>
            <a:spLocks noGrp="1"/>
          </p:cNvSpPr>
          <p:nvPr>
            <p:ph type="title"/>
          </p:nvPr>
        </p:nvSpPr>
        <p:spPr>
          <a:xfrm>
            <a:off x="8796759" y="596900"/>
            <a:ext cx="7866150" cy="1347647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73201">
              <a:defRPr sz="5670"/>
            </a:lvl1pPr>
          </a:lstStyle>
          <a:p>
            <a:r>
              <a:rPr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Центрально-азиатская</a:t>
            </a:r>
            <a:r>
              <a:rPr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экспедиция</a:t>
            </a:r>
            <a:endParaRPr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213" name="В 1924-1928 годах Н.К.Рериху удалось осуществить свою давнюю мечту - экспедицию по труднодоступным районам Центральной Азии. Она прошла по маршруту: Индия - Китай - Алтай - Монголия -Тибет - Индия.…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marL="397783" indent="-397783" defTabSz="630966">
              <a:spcBef>
                <a:spcPts val="3334"/>
              </a:spcBef>
              <a:defRPr sz="2430"/>
            </a:pP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 1924-1928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годах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Н.К.Рериху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удалось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осуществить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свою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давнюю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мечту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-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экспедицию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труднодоступным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районам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Центральной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Азии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Она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прошла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маршруту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: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Индия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-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Китай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-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Алтай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-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Монголия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-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Тибет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-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Индия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</a:t>
            </a:r>
          </a:p>
          <a:p>
            <a:pPr marL="397783" indent="-397783" defTabSz="630966">
              <a:spcBef>
                <a:spcPts val="3334"/>
              </a:spcBef>
              <a:defRPr sz="2430"/>
            </a:pP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Экспедиция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дала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богатейший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материал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: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были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собраны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коллекции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минералов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и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высокогорных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растений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впервые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на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картах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были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отмечены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и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уточнены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десятки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горных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вершин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и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перевалов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зарегистрированы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неизвестные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науке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археологические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памятники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найдены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уникальные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древние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манускрипты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</a:t>
            </a: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22 н рерих.jpg" descr="22 н рерих.jpg"/>
          <p:cNvPicPr>
            <a:picLocks noGrp="1"/>
          </p:cNvPicPr>
          <p:nvPr>
            <p:ph type="pic" idx="13"/>
          </p:nvPr>
        </p:nvPicPr>
        <p:blipFill>
          <a:blip r:embed="rId2"/>
          <a:stretch>
            <a:fillRect/>
          </a:stretch>
        </p:blipFill>
        <p:spPr>
          <a:xfrm>
            <a:off x="8838637" y="83222"/>
            <a:ext cx="7706565" cy="4844380"/>
          </a:xfrm>
          <a:prstGeom prst="rect">
            <a:avLst/>
          </a:prstGeom>
        </p:spPr>
      </p:pic>
      <p:pic>
        <p:nvPicPr>
          <p:cNvPr id="216" name="22 ю рерих.jpg" descr="22 ю рерих.jpg"/>
          <p:cNvPicPr>
            <a:picLocks noGrp="1"/>
          </p:cNvPicPr>
          <p:nvPr>
            <p:ph type="pic" idx="14"/>
          </p:nvPr>
        </p:nvPicPr>
        <p:blipFill>
          <a:blip r:embed="rId3"/>
          <a:stretch>
            <a:fillRect/>
          </a:stretch>
        </p:blipFill>
        <p:spPr>
          <a:xfrm>
            <a:off x="8838636" y="4653288"/>
            <a:ext cx="7706565" cy="5100312"/>
          </a:xfrm>
          <a:prstGeom prst="rect">
            <a:avLst/>
          </a:prstGeom>
        </p:spPr>
      </p:pic>
      <p:pic>
        <p:nvPicPr>
          <p:cNvPr id="217" name="22 е и н рерихи.jpg" descr="22 е и н рерихи.jpg"/>
          <p:cNvPicPr>
            <a:picLocks noGrp="1"/>
          </p:cNvPicPr>
          <p:nvPr>
            <p:ph type="pic" idx="15"/>
          </p:nvPr>
        </p:nvPicPr>
        <p:blipFill>
          <a:blip r:embed="rId4"/>
          <a:stretch>
            <a:fillRect/>
          </a:stretch>
        </p:blipFill>
        <p:spPr>
          <a:xfrm>
            <a:off x="555585" y="-7716"/>
            <a:ext cx="7481694" cy="996227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26 монгольский цам 1928.jpg" descr="26 монгольский цам 1928.jpg"/>
          <p:cNvPicPr>
            <a:picLocks noGrp="1"/>
          </p:cNvPicPr>
          <p:nvPr>
            <p:ph type="pic" idx="13"/>
          </p:nvPr>
        </p:nvPicPr>
        <p:blipFill>
          <a:blip r:embed="rId2"/>
          <a:stretch>
            <a:fillRect/>
          </a:stretch>
        </p:blipFill>
        <p:spPr>
          <a:xfrm>
            <a:off x="277792" y="566750"/>
            <a:ext cx="8894719" cy="8620099"/>
          </a:xfrm>
          <a:prstGeom prst="rect">
            <a:avLst/>
          </a:prstGeom>
        </p:spPr>
      </p:pic>
      <p:sp>
        <p:nvSpPr>
          <p:cNvPr id="220" name="Центрально-азиатская экспедиция"/>
          <p:cNvSpPr>
            <a:spLocks noGrp="1"/>
          </p:cNvSpPr>
          <p:nvPr>
            <p:ph type="title"/>
          </p:nvPr>
        </p:nvSpPr>
        <p:spPr>
          <a:xfrm>
            <a:off x="8773610" y="596900"/>
            <a:ext cx="7889299" cy="1905000"/>
          </a:xfrm>
          <a:prstGeom prst="rect">
            <a:avLst/>
          </a:prstGeom>
        </p:spPr>
        <p:txBody>
          <a:bodyPr/>
          <a:lstStyle>
            <a:lvl1pPr defTabSz="473201">
              <a:defRPr sz="5670"/>
            </a:lvl1pPr>
          </a:lstStyle>
          <a:p>
            <a:r>
              <a:rPr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Центрально-азиатская</a:t>
            </a:r>
            <a:r>
              <a:rPr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экспедиция</a:t>
            </a:r>
            <a:endParaRPr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221" name="Во время Центрально-азиатской экспедиции было пройдено 25 тысяч километров, преодолено 35 высокогорных перевалов, две большие пустыни - Такла-Макан и Гоби. Н.К.Рерихом написано более 500 картин, этюдов и рисунков. Были написаны книги «Сердце Азии», «Алтай - Гималаи».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buBlip>
                <a:blip r:embed="rId3"/>
              </a:buBlip>
            </a:lvl1pPr>
          </a:lstStyle>
          <a:p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Во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время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Центрально-азиатской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экспедиции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было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пройдено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25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тысяч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километров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преодолено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35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высокогорных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перевалов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две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большие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пустыни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- Т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А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кла-Мак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А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 и Г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би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Н.К.Рерихом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написано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более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500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картин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этюдов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и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рисунков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Были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написаны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книги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«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Сердце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Азии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», «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Алтай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-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Гималаи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».</a:t>
            </a:r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Пакт Рериха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sz="8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Пакт</a:t>
            </a:r>
            <a:r>
              <a:rPr sz="8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8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Рериха</a:t>
            </a:r>
            <a:endParaRPr sz="8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228" name="Н.К.Рерих поражал всех своей работоспособностью и размахом идей. В 1929 году, после возвращения из экспедиции, он подготовил и опубликовал на различных языках проект договора о защите культурных ценностей. Проект получил всемирную известность и широкий отклик среди мировой общественности. Во многих странах были образованы комитеты в поддержку Пакта.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>
              <a:buBlip>
                <a:blip r:embed="rId2"/>
              </a:buBlip>
            </a:pPr>
            <a:r>
              <a:rPr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Н.К.Рерих</a:t>
            </a:r>
            <a:r>
              <a: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поражал</a:t>
            </a:r>
            <a:r>
              <a: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всех</a:t>
            </a:r>
            <a:r>
              <a: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своей</a:t>
            </a:r>
            <a:r>
              <a: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работоспособностью</a:t>
            </a:r>
            <a:r>
              <a: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и </a:t>
            </a:r>
            <a:r>
              <a:rPr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размахом</a:t>
            </a:r>
            <a:r>
              <a: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идей</a:t>
            </a:r>
            <a:r>
              <a: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 В 1929 </a:t>
            </a:r>
            <a:r>
              <a:rPr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году</a:t>
            </a:r>
            <a:r>
              <a: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после</a:t>
            </a:r>
            <a:r>
              <a: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возвращения</a:t>
            </a:r>
            <a:r>
              <a: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из</a:t>
            </a:r>
            <a:r>
              <a: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экспедиции</a:t>
            </a:r>
            <a:r>
              <a: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он</a:t>
            </a:r>
            <a:r>
              <a: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подготовил</a:t>
            </a:r>
            <a:r>
              <a: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и </a:t>
            </a:r>
            <a:r>
              <a:rPr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опубликовал</a:t>
            </a:r>
            <a:r>
              <a: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на</a:t>
            </a:r>
            <a:r>
              <a: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различных</a:t>
            </a:r>
            <a:r>
              <a: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языках</a:t>
            </a:r>
            <a:r>
              <a: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проект</a:t>
            </a:r>
            <a:r>
              <a: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договора</a:t>
            </a:r>
            <a:r>
              <a: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о </a:t>
            </a:r>
            <a:r>
              <a:rPr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защите</a:t>
            </a:r>
            <a:r>
              <a: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культурных</a:t>
            </a:r>
            <a:r>
              <a: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ценностей</a:t>
            </a:r>
            <a:r>
              <a: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 </a:t>
            </a:r>
            <a:r>
              <a:rPr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Проект</a:t>
            </a:r>
            <a:r>
              <a: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получил</a:t>
            </a:r>
            <a:r>
              <a: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всемирную</a:t>
            </a:r>
            <a:r>
              <a: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известность</a:t>
            </a:r>
            <a:r>
              <a: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и </a:t>
            </a:r>
            <a:r>
              <a:rPr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широкий</a:t>
            </a:r>
            <a:r>
              <a: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отклик</a:t>
            </a:r>
            <a:r>
              <a: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среди</a:t>
            </a:r>
            <a:r>
              <a: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мировой</a:t>
            </a:r>
            <a:r>
              <a: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общественности</a:t>
            </a:r>
            <a:r>
              <a: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 </a:t>
            </a:r>
            <a:r>
              <a:rPr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Во</a:t>
            </a:r>
            <a:r>
              <a: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многих</a:t>
            </a:r>
            <a:r>
              <a: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странах</a:t>
            </a:r>
            <a:r>
              <a: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были</a:t>
            </a:r>
            <a:r>
              <a: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образованы</a:t>
            </a:r>
            <a:r>
              <a: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комитеты</a:t>
            </a:r>
            <a:r>
              <a: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в </a:t>
            </a:r>
            <a:r>
              <a:rPr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поддержку</a:t>
            </a:r>
            <a:r>
              <a: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Пакта</a:t>
            </a:r>
            <a:r>
              <a: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</a:t>
            </a:r>
          </a:p>
          <a:p>
            <a:pPr>
              <a:buBlip>
                <a:blip r:embed="rId2"/>
              </a:buBlip>
            </a:pPr>
            <a:r>
              <a:rPr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Пакт</a:t>
            </a:r>
            <a:r>
              <a: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Рериха</a:t>
            </a:r>
            <a:r>
              <a: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стал</a:t>
            </a:r>
            <a:r>
              <a: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первым</a:t>
            </a:r>
            <a:r>
              <a: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международным</a:t>
            </a:r>
            <a:r>
              <a: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актом</a:t>
            </a:r>
            <a:r>
              <a: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специально</a:t>
            </a:r>
            <a:r>
              <a: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посвященным</a:t>
            </a:r>
            <a:r>
              <a: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охране</a:t>
            </a:r>
            <a:r>
              <a: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культурных</a:t>
            </a:r>
            <a:r>
              <a: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ценностей</a:t>
            </a:r>
            <a:r>
              <a: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</a:t>
            </a:r>
          </a:p>
        </p:txBody>
      </p: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27 мадонна защитница.jpg" descr="27 мадонна защитница.jpg"/>
          <p:cNvPicPr>
            <a:picLocks noGrp="1"/>
          </p:cNvPicPr>
          <p:nvPr>
            <p:ph type="pic" idx="13"/>
          </p:nvPr>
        </p:nvPicPr>
        <p:blipFill>
          <a:blip r:embed="rId2"/>
          <a:stretch>
            <a:fillRect/>
          </a:stretch>
        </p:blipFill>
        <p:spPr>
          <a:xfrm>
            <a:off x="643487" y="0"/>
            <a:ext cx="16019422" cy="8009711"/>
          </a:xfrm>
          <a:prstGeom prst="rect">
            <a:avLst/>
          </a:prstGeom>
        </p:spPr>
      </p:pic>
      <p:sp>
        <p:nvSpPr>
          <p:cNvPr id="224" name="Пакт Рериха"/>
          <p:cNvSpPr>
            <a:spLocks noGrp="1"/>
          </p:cNvSpPr>
          <p:nvPr>
            <p:ph type="title"/>
          </p:nvPr>
        </p:nvSpPr>
        <p:spPr>
          <a:xfrm>
            <a:off x="767644" y="7732888"/>
            <a:ext cx="15895265" cy="1377245"/>
          </a:xfrm>
          <a:prstGeom prst="rect">
            <a:avLst/>
          </a:prstGeom>
        </p:spPr>
        <p:txBody>
          <a:bodyPr>
            <a:normAutofit/>
          </a:bodyPr>
          <a:lstStyle>
            <a:lvl1pPr defTabSz="508254">
              <a:defRPr sz="6090"/>
            </a:lvl1pPr>
          </a:lstStyle>
          <a:p>
            <a:r>
              <a:rPr sz="6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Пакт</a:t>
            </a:r>
            <a:r>
              <a:rPr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6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Рериха</a:t>
            </a:r>
            <a:endParaRPr sz="6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040592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29 пакт рериха.jpg" descr="29 пакт рериха.jpg"/>
          <p:cNvPicPr>
            <a:picLocks noGrp="1"/>
          </p:cNvPicPr>
          <p:nvPr>
            <p:ph type="pic" idx="13"/>
          </p:nvPr>
        </p:nvPicPr>
        <p:blipFill>
          <a:blip r:embed="rId2"/>
          <a:stretch>
            <a:fillRect/>
          </a:stretch>
        </p:blipFill>
        <p:spPr>
          <a:xfrm>
            <a:off x="1354667" y="1"/>
            <a:ext cx="15438064" cy="7721600"/>
          </a:xfrm>
          <a:prstGeom prst="rect">
            <a:avLst/>
          </a:prstGeom>
        </p:spPr>
      </p:pic>
      <p:sp>
        <p:nvSpPr>
          <p:cNvPr id="231" name="В рамках Пакта был утвержден, предложенный Рерихом отличительный знак, которым предполагалось отмечать защищаемые объекты культуры. Это было «Знамя Мира» - белое полотнище, на котором изображены три круга - прошлые, настоящие и будущие достижения человечества, окруженные кольцом Вечности."/>
          <p:cNvSpPr>
            <a:spLocks noGrp="1"/>
          </p:cNvSpPr>
          <p:nvPr>
            <p:ph type="body" sz="quarter" idx="1"/>
          </p:nvPr>
        </p:nvSpPr>
        <p:spPr>
          <a:xfrm>
            <a:off x="0" y="7586133"/>
            <a:ext cx="17802578" cy="202071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22706" indent="-322706" algn="l" defTabSz="449833">
              <a:lnSpc>
                <a:spcPct val="100000"/>
              </a:lnSpc>
              <a:spcBef>
                <a:spcPts val="3200"/>
              </a:spcBef>
              <a:buSzPct val="30000"/>
              <a:buBlip>
                <a:blip r:embed="rId3"/>
              </a:buBlip>
              <a:defRPr sz="2618"/>
            </a:lvl1pPr>
          </a:lstStyle>
          <a:p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рамках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Пакта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был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утвержден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предложенный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Рерихом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отличительный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знак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которым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предполагалось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отмечать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защищаемые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объекты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культуры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Это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было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«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Знамя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Мира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» -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белое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полотнище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на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котором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изображены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три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круга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-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прошлые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настоящие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и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будущие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достижения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человечества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окруженные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кольцом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Вечности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</a:t>
            </a:r>
          </a:p>
        </p:txBody>
      </p:sp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30.jpg" descr="30.jpg"/>
          <p:cNvPicPr>
            <a:picLocks noGrp="1"/>
          </p:cNvPicPr>
          <p:nvPr>
            <p:ph type="pic" idx="13"/>
          </p:nvPr>
        </p:nvPicPr>
        <p:blipFill>
          <a:blip r:embed="rId2"/>
          <a:stretch>
            <a:fillRect/>
          </a:stretch>
        </p:blipFill>
        <p:spPr>
          <a:xfrm>
            <a:off x="327378" y="456787"/>
            <a:ext cx="8831569" cy="8840025"/>
          </a:xfrm>
          <a:prstGeom prst="rect">
            <a:avLst/>
          </a:prstGeom>
        </p:spPr>
      </p:pic>
      <p:sp>
        <p:nvSpPr>
          <p:cNvPr id="234" name="Пакт Рериха"/>
          <p:cNvSpPr>
            <a:spLocks noGrp="1"/>
          </p:cNvSpPr>
          <p:nvPr>
            <p:ph type="title"/>
          </p:nvPr>
        </p:nvSpPr>
        <p:spPr>
          <a:xfrm>
            <a:off x="8977182" y="169334"/>
            <a:ext cx="7685727" cy="1467556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Пакт</a:t>
            </a:r>
            <a:r>
              <a:rPr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Рериха</a:t>
            </a:r>
            <a:endParaRPr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235" name="15 апреля 1935 года в Вашингтоне более 20-ти стран подписали договор «Об охране художественных и научных учреждений и исторических памятников» - Пакт Рериха.…"/>
          <p:cNvSpPr>
            <a:spLocks noGrp="1"/>
          </p:cNvSpPr>
          <p:nvPr>
            <p:ph type="body" sz="half" idx="1"/>
          </p:nvPr>
        </p:nvSpPr>
        <p:spPr>
          <a:xfrm>
            <a:off x="8994116" y="1557867"/>
            <a:ext cx="7685727" cy="693843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Blip>
                <a:blip r:embed="rId3"/>
              </a:buBlip>
            </a:pP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15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апреля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1935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года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в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Вашингтоне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более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20-ти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стран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подписали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договор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«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Об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охране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художественных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и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научных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учреждений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и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исторических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памятников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» 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(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Пакт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Рериха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)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</a:t>
            </a:r>
          </a:p>
          <a:p>
            <a:pPr>
              <a:buBlip>
                <a:blip r:embed="rId3"/>
              </a:buBlip>
            </a:pP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инициативе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общественных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организаций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мира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в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честь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подписания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Пакта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Рериха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15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апреля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отмечается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Международный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день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культуры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</a:t>
            </a:r>
          </a:p>
        </p:txBody>
      </p:sp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31 урусвати.jpg" descr="31 урусвати.jpg"/>
          <p:cNvPicPr>
            <a:picLocks noGrp="1"/>
          </p:cNvPicPr>
          <p:nvPr>
            <p:ph type="pic" idx="13"/>
          </p:nvPr>
        </p:nvPicPr>
        <p:blipFill>
          <a:blip r:embed="rId2"/>
          <a:stretch>
            <a:fillRect/>
          </a:stretch>
        </p:blipFill>
        <p:spPr>
          <a:xfrm>
            <a:off x="0" y="708771"/>
            <a:ext cx="8771731" cy="8625536"/>
          </a:xfrm>
          <a:prstGeom prst="rect">
            <a:avLst/>
          </a:prstGeom>
        </p:spPr>
      </p:pic>
      <p:sp>
        <p:nvSpPr>
          <p:cNvPr id="238" name="Институт «Урусвати»"/>
          <p:cNvSpPr>
            <a:spLocks noGrp="1"/>
          </p:cNvSpPr>
          <p:nvPr>
            <p:ph type="title"/>
          </p:nvPr>
        </p:nvSpPr>
        <p:spPr>
          <a:xfrm>
            <a:off x="7430948" y="1"/>
            <a:ext cx="9909316" cy="1076446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Институт</a:t>
            </a:r>
            <a:r>
              <a:rPr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«</a:t>
            </a:r>
            <a:r>
              <a:rPr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Урусвати</a:t>
            </a:r>
            <a:r>
              <a:rPr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»</a:t>
            </a:r>
          </a:p>
        </p:txBody>
      </p:sp>
      <p:sp>
        <p:nvSpPr>
          <p:cNvPr id="239" name="Обширные научные материалы, собранные во время экспедиции, требовали систематизации и обработки. В 1928 году Н.К.Рерих основывает в Индии высокогорный Институт научных исследований «Урусвати», что в переводе с санскрита означает «Свет утренней зари»."/>
          <p:cNvSpPr>
            <a:spLocks noGrp="1"/>
          </p:cNvSpPr>
          <p:nvPr>
            <p:ph type="body" sz="half" idx="1"/>
          </p:nvPr>
        </p:nvSpPr>
        <p:spPr>
          <a:xfrm>
            <a:off x="8670132" y="1648178"/>
            <a:ext cx="8009712" cy="6848122"/>
          </a:xfrm>
          <a:prstGeom prst="rect">
            <a:avLst/>
          </a:prstGeom>
        </p:spPr>
        <p:txBody>
          <a:bodyPr>
            <a:noAutofit/>
          </a:bodyPr>
          <a:lstStyle>
            <a:lvl1pPr>
              <a:buBlip>
                <a:blip r:embed="rId3"/>
              </a:buBlip>
            </a:lvl1pPr>
          </a:lstStyle>
          <a:p>
            <a:r>
              <a:rPr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Обширные</a:t>
            </a:r>
            <a:r>
              <a:rPr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научные</a:t>
            </a:r>
            <a:r>
              <a:rPr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материалы</a:t>
            </a:r>
            <a:r>
              <a:rPr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собранные</a:t>
            </a:r>
            <a:r>
              <a:rPr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во</a:t>
            </a:r>
            <a:r>
              <a:rPr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время</a:t>
            </a:r>
            <a:r>
              <a:rPr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экспедиции</a:t>
            </a:r>
            <a:r>
              <a:rPr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требовали</a:t>
            </a:r>
            <a:r>
              <a:rPr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систематизации</a:t>
            </a:r>
            <a:r>
              <a:rPr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и </a:t>
            </a:r>
            <a:r>
              <a:rPr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обработки</a:t>
            </a:r>
            <a:r>
              <a:rPr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 В 1928 </a:t>
            </a:r>
            <a:r>
              <a:rPr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году</a:t>
            </a:r>
            <a:r>
              <a:rPr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Н.К.Рерих</a:t>
            </a:r>
            <a:r>
              <a:rPr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основывает</a:t>
            </a:r>
            <a:r>
              <a:rPr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в </a:t>
            </a:r>
            <a:r>
              <a:rPr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Индии</a:t>
            </a:r>
            <a:r>
              <a:rPr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высокогорный</a:t>
            </a:r>
            <a:r>
              <a:rPr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Институт</a:t>
            </a:r>
            <a:r>
              <a:rPr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научных</a:t>
            </a:r>
            <a:r>
              <a:rPr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исследований</a:t>
            </a:r>
            <a:r>
              <a:rPr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«</a:t>
            </a:r>
            <a:r>
              <a:rPr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Урусвати</a:t>
            </a:r>
            <a:r>
              <a:rPr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», </a:t>
            </a:r>
            <a:r>
              <a:rPr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что</a:t>
            </a:r>
            <a:r>
              <a:rPr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в </a:t>
            </a:r>
            <a:r>
              <a:rPr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переводе</a:t>
            </a:r>
            <a:r>
              <a:rPr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с </a:t>
            </a:r>
            <a:r>
              <a:rPr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санскрита</a:t>
            </a:r>
            <a:r>
              <a:rPr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означает</a:t>
            </a:r>
            <a:r>
              <a:rPr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«</a:t>
            </a:r>
            <a:r>
              <a:rPr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Свет</a:t>
            </a:r>
            <a:r>
              <a:rPr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утренней</a:t>
            </a:r>
            <a:r>
              <a:rPr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зари</a:t>
            </a:r>
            <a:r>
              <a:rPr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».</a:t>
            </a:r>
          </a:p>
        </p:txBody>
      </p:sp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32.jpg" descr="32.jpg"/>
          <p:cNvPicPr>
            <a:picLocks noGrp="1"/>
          </p:cNvPicPr>
          <p:nvPr>
            <p:ph type="pic" idx="13"/>
          </p:nvPr>
        </p:nvPicPr>
        <p:blipFill>
          <a:blip r:embed="rId2"/>
          <a:stretch>
            <a:fillRect/>
          </a:stretch>
        </p:blipFill>
        <p:spPr>
          <a:xfrm>
            <a:off x="207652" y="288958"/>
            <a:ext cx="8947923" cy="9175683"/>
          </a:xfrm>
          <a:prstGeom prst="rect">
            <a:avLst/>
          </a:prstGeom>
        </p:spPr>
      </p:pic>
      <p:sp>
        <p:nvSpPr>
          <p:cNvPr id="242" name="Институт «Урусвати»"/>
          <p:cNvSpPr>
            <a:spLocks noGrp="1"/>
          </p:cNvSpPr>
          <p:nvPr>
            <p:ph type="title"/>
          </p:nvPr>
        </p:nvSpPr>
        <p:spPr>
          <a:xfrm>
            <a:off x="6400799" y="0"/>
            <a:ext cx="10939463" cy="12573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Институт</a:t>
            </a:r>
            <a:r>
              <a:rPr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«</a:t>
            </a:r>
            <a:r>
              <a:rPr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Урусвати</a:t>
            </a:r>
            <a:r>
              <a:rPr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»</a:t>
            </a:r>
          </a:p>
        </p:txBody>
      </p:sp>
      <p:sp>
        <p:nvSpPr>
          <p:cNvPr id="243" name="Н.К.Рерих привлёк к сотрудничеству и обмену информацией десятки научных учреждений Азии, Европы, Америки.…"/>
          <p:cNvSpPr>
            <a:spLocks noGrp="1"/>
          </p:cNvSpPr>
          <p:nvPr>
            <p:ph type="body" sz="half" idx="1"/>
          </p:nvPr>
        </p:nvSpPr>
        <p:spPr>
          <a:xfrm>
            <a:off x="9155575" y="2500132"/>
            <a:ext cx="7524268" cy="5996168"/>
          </a:xfrm>
          <a:prstGeom prst="rect">
            <a:avLst/>
          </a:prstGeom>
        </p:spPr>
        <p:txBody>
          <a:bodyPr>
            <a:noAutofit/>
          </a:bodyPr>
          <a:lstStyle/>
          <a:p>
            <a:pPr marL="378139" indent="-378139" defTabSz="599807">
              <a:spcBef>
                <a:spcPts val="3200"/>
              </a:spcBef>
              <a:defRPr sz="2309"/>
            </a:pP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Н.К.Рерих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привлёк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к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сотрудничеству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и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обмену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информацией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десятки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научных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учреждений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Азии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Европы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Америки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</a:t>
            </a:r>
          </a:p>
          <a:p>
            <a:pPr marL="378139" indent="-378139" defTabSz="599807">
              <a:spcBef>
                <a:spcPts val="3200"/>
              </a:spcBef>
              <a:defRPr sz="2309"/>
            </a:pP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Из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института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«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Урусвати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»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поступали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научные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материалы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в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Мичиганский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университет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Нью-Йоркский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ботанический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сад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Пенджабский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университет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Парижский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музей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естественной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истории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Гарвардский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университет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</a:t>
            </a:r>
          </a:p>
          <a:p>
            <a:pPr marL="378139" indent="-378139" defTabSz="599807">
              <a:spcBef>
                <a:spcPts val="3200"/>
              </a:spcBef>
              <a:defRPr sz="2309"/>
            </a:pP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Директор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Института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генетики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АН СССР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академик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Н.И.Вавилов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обращался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в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институт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«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Урусвати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»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за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информацией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и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получал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семена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для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своей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уникальной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ботанической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коллекции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</a:t>
            </a:r>
          </a:p>
        </p:txBody>
      </p:sp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33.jpg" descr="33.jpg"/>
          <p:cNvPicPr>
            <a:picLocks noGrp="1"/>
          </p:cNvPicPr>
          <p:nvPr>
            <p:ph type="pic" idx="13"/>
          </p:nvPr>
        </p:nvPicPr>
        <p:blipFill>
          <a:blip r:embed="rId2"/>
          <a:stretch>
            <a:fillRect/>
          </a:stretch>
        </p:blipFill>
        <p:spPr>
          <a:xfrm>
            <a:off x="439837" y="439838"/>
            <a:ext cx="8700989" cy="9152534"/>
          </a:xfrm>
          <a:prstGeom prst="rect">
            <a:avLst/>
          </a:prstGeom>
        </p:spPr>
      </p:pic>
      <p:sp>
        <p:nvSpPr>
          <p:cNvPr id="246" name="Институт «Урусвати»"/>
          <p:cNvSpPr>
            <a:spLocks noGrp="1"/>
          </p:cNvSpPr>
          <p:nvPr>
            <p:ph type="title"/>
          </p:nvPr>
        </p:nvSpPr>
        <p:spPr>
          <a:xfrm>
            <a:off x="8670131" y="613457"/>
            <a:ext cx="7992778" cy="55558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sz="6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Институт</a:t>
            </a:r>
            <a:r>
              <a:rPr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«</a:t>
            </a:r>
            <a:r>
              <a:rPr sz="6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Урусвати</a:t>
            </a:r>
            <a:r>
              <a:rPr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»</a:t>
            </a:r>
          </a:p>
        </p:txBody>
      </p:sp>
      <p:sp>
        <p:nvSpPr>
          <p:cNvPr id="247" name="Сотрудникам института «Урусвати», при участии лам-лекарей, удалось составить первый в мире атлас тибетских лекарственных трав.…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marL="417428" indent="-417428" defTabSz="662126">
              <a:spcBef>
                <a:spcPts val="3600"/>
              </a:spcBef>
              <a:defRPr sz="2550"/>
            </a:pP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Сотрудникам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института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«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Урусвати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»,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при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участии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лам-лекарей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удалось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составить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первый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в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мире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атлас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тибетских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лекарственных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трав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</a:t>
            </a:r>
          </a:p>
          <a:p>
            <a:pPr marL="417428" indent="-417428" defTabSz="662126">
              <a:spcBef>
                <a:spcPts val="3600"/>
              </a:spcBef>
              <a:defRPr sz="2550"/>
            </a:pP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Работала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биохимическая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лаборатория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велось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исследование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космических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лучей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в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высокогорных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условиях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выпускался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научный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сборник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</a:t>
            </a:r>
          </a:p>
          <a:p>
            <a:pPr marL="417428" indent="-417428" defTabSz="662126">
              <a:spcBef>
                <a:spcPts val="3600"/>
              </a:spcBef>
              <a:defRPr sz="2550"/>
            </a:pP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настоящее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время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в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институте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находится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музей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где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можно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познакомиться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с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документами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того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времени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F6BCCE31-6340-4EAF-8792-1FEA02CE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D3ED3E72-334B-4EE6-B219-776D9E73D1C8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0419645" y="8572500"/>
            <a:ext cx="5599288" cy="1011767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E4A00853-C945-4BD3-8106-534166BA4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367522" cy="9954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8403154-2049-4D3E-B36D-25A25A99B456}"/>
              </a:ext>
            </a:extLst>
          </p:cNvPr>
          <p:cNvSpPr txBox="1"/>
          <p:nvPr/>
        </p:nvSpPr>
        <p:spPr>
          <a:xfrm>
            <a:off x="6273477" y="8405462"/>
            <a:ext cx="12698121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2400" b="0" i="0" dirty="0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Impact" panose="020B0806030902050204" pitchFamily="34" charset="0"/>
              </a:rPr>
              <a:t>Н.К. Рерих. ЧЕЛОВЕЧЬИ ПРАОТЦЫ (ЧАРА ЗВЕРИНАЯ). 1943</a:t>
            </a:r>
            <a:r>
              <a:rPr lang="ru-RU" sz="2400" dirty="0">
                <a:solidFill>
                  <a:schemeClr val="bg2">
                    <a:lumMod val="20000"/>
                    <a:lumOff val="80000"/>
                  </a:schemeClr>
                </a:solidFill>
                <a:latin typeface="Impact" panose="020B0806030902050204" pitchFamily="34" charset="0"/>
              </a:rPr>
              <a:t/>
            </a:r>
            <a:br>
              <a:rPr lang="ru-RU" sz="2400" dirty="0">
                <a:solidFill>
                  <a:schemeClr val="bg2">
                    <a:lumMod val="20000"/>
                    <a:lumOff val="80000"/>
                  </a:schemeClr>
                </a:solidFill>
                <a:latin typeface="Impact" panose="020B0806030902050204" pitchFamily="34" charset="0"/>
              </a:rPr>
            </a:br>
            <a:r>
              <a:rPr lang="ru-RU" sz="2400" b="0" i="0" dirty="0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Impact" panose="020B0806030902050204" pitchFamily="34" charset="0"/>
              </a:rPr>
              <a:t>Холст, темпера. 85,0 x 156,0</a:t>
            </a:r>
            <a:r>
              <a:rPr lang="ru-RU" sz="2400" dirty="0">
                <a:solidFill>
                  <a:schemeClr val="bg2">
                    <a:lumMod val="20000"/>
                    <a:lumOff val="80000"/>
                  </a:schemeClr>
                </a:solidFill>
                <a:latin typeface="Impact" panose="020B0806030902050204" pitchFamily="34" charset="0"/>
              </a:rPr>
              <a:t/>
            </a:r>
            <a:br>
              <a:rPr lang="ru-RU" sz="2400" dirty="0">
                <a:solidFill>
                  <a:schemeClr val="bg2">
                    <a:lumMod val="20000"/>
                    <a:lumOff val="80000"/>
                  </a:schemeClr>
                </a:solidFill>
                <a:latin typeface="Impact" panose="020B0806030902050204" pitchFamily="34" charset="0"/>
              </a:rPr>
            </a:br>
            <a:r>
              <a:rPr lang="ru-RU" sz="2400" b="0" i="0" dirty="0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Impact" panose="020B0806030902050204" pitchFamily="34" charset="0"/>
              </a:rPr>
              <a:t>Государственный музей Рерихов. Россия, Москва</a:t>
            </a:r>
            <a:endParaRPr lang="ru-RU" sz="2400" dirty="0">
              <a:solidFill>
                <a:schemeClr val="bg2">
                  <a:lumMod val="20000"/>
                  <a:lumOff val="80000"/>
                </a:schemeClr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379815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34Святослав и Юрий Рерихи 1958.jpg" descr="34Святослав и Юрий Рерихи 1958.jpg"/>
          <p:cNvPicPr>
            <a:picLocks noGrp="1"/>
          </p:cNvPicPr>
          <p:nvPr>
            <p:ph type="pic" idx="13"/>
          </p:nvPr>
        </p:nvPicPr>
        <p:blipFill>
          <a:blip r:embed="rId3"/>
          <a:stretch>
            <a:fillRect/>
          </a:stretch>
        </p:blipFill>
        <p:spPr>
          <a:xfrm>
            <a:off x="289939" y="824089"/>
            <a:ext cx="9164593" cy="8630595"/>
          </a:xfrm>
          <a:prstGeom prst="rect">
            <a:avLst/>
          </a:prstGeom>
        </p:spPr>
      </p:pic>
      <p:sp>
        <p:nvSpPr>
          <p:cNvPr id="250" name="Институт «Урусвати»"/>
          <p:cNvSpPr>
            <a:spLocks noGrp="1"/>
          </p:cNvSpPr>
          <p:nvPr>
            <p:ph type="title"/>
          </p:nvPr>
        </p:nvSpPr>
        <p:spPr>
          <a:xfrm>
            <a:off x="8523111" y="0"/>
            <a:ext cx="8636000" cy="1648178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sz="8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Институт</a:t>
            </a:r>
            <a:r>
              <a:rPr sz="8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«</a:t>
            </a:r>
            <a:r>
              <a:rPr sz="8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Урусвати</a:t>
            </a:r>
            <a:r>
              <a:rPr sz="8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»</a:t>
            </a:r>
          </a:p>
        </p:txBody>
      </p:sp>
      <p:sp>
        <p:nvSpPr>
          <p:cNvPr id="251" name="Работой института руководил старший сын Н.К.Рериха - Юрий Николаевич, к тому времени всемирно известный учёный-востоковед и лингвист.…"/>
          <p:cNvSpPr>
            <a:spLocks noGrp="1"/>
          </p:cNvSpPr>
          <p:nvPr>
            <p:ph type="body" sz="half" idx="1"/>
          </p:nvPr>
        </p:nvSpPr>
        <p:spPr>
          <a:xfrm>
            <a:off x="9454532" y="2190044"/>
            <a:ext cx="7225311" cy="6306256"/>
          </a:xfrm>
          <a:prstGeom prst="rect">
            <a:avLst/>
          </a:prstGeom>
        </p:spPr>
        <p:txBody>
          <a:bodyPr>
            <a:noAutofit/>
          </a:bodyPr>
          <a:lstStyle/>
          <a:p>
            <a:pPr marL="471448" indent="-471448" defTabSz="747812">
              <a:spcBef>
                <a:spcPts val="4000"/>
              </a:spcBef>
              <a:defRPr sz="2880"/>
            </a:pP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Работой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института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руководил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старший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сын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Н.К.Рериха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-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Юрий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Николаевич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к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тому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времени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всемирно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известный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учёный-востоковед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и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лингвист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</a:t>
            </a:r>
          </a:p>
          <a:p>
            <a:pPr marL="471448" indent="-471448" defTabSz="747812">
              <a:spcBef>
                <a:spcPts val="4000"/>
              </a:spcBef>
              <a:defRPr sz="2880"/>
            </a:pP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Младший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сын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Н.К.Рериха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-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Святослав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Николаевич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всемирно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известный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художник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и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учёный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изучал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древнее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искусство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народов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Азии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и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занимался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вопросами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тибетской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фармокоп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Е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и.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marL="471448" indent="-471448" defTabSz="747812">
              <a:spcBef>
                <a:spcPts val="4000"/>
              </a:spcBef>
              <a:defRPr sz="2880"/>
            </a:pPr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(</a:t>
            </a:r>
            <a:r>
              <a:rPr lang="ru-RU" i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Фармакопе́я</a:t>
            </a:r>
            <a:r>
              <a:rPr lang="ru-RU" i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(с др. -греч. φα</a:t>
            </a:r>
            <a:r>
              <a:rPr lang="ru-RU" i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ρμ</a:t>
            </a:r>
            <a:r>
              <a:rPr lang="ru-RU" i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ακον «лекарство» + ποιη «делаю, изготовляю») — собрание нормативных документов (фармакопейных статей), регламентирующих требования к качеству лекарственных средств</a:t>
            </a:r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)</a:t>
            </a:r>
            <a:endParaRPr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35.jpg" descr="35.jpg"/>
          <p:cNvPicPr>
            <a:picLocks noGrp="1"/>
          </p:cNvPicPr>
          <p:nvPr>
            <p:ph type="pic" idx="13"/>
          </p:nvPr>
        </p:nvPicPr>
        <p:blipFill>
          <a:blip r:embed="rId2"/>
          <a:stretch>
            <a:fillRect/>
          </a:stretch>
        </p:blipFill>
        <p:spPr>
          <a:xfrm>
            <a:off x="255502" y="403870"/>
            <a:ext cx="9313590" cy="8794869"/>
          </a:xfrm>
          <a:prstGeom prst="rect">
            <a:avLst/>
          </a:prstGeom>
        </p:spPr>
      </p:pic>
      <p:sp>
        <p:nvSpPr>
          <p:cNvPr id="254" name="Великая отечественная война"/>
          <p:cNvSpPr>
            <a:spLocks noGrp="1"/>
          </p:cNvSpPr>
          <p:nvPr>
            <p:ph type="title"/>
          </p:nvPr>
        </p:nvSpPr>
        <p:spPr>
          <a:xfrm>
            <a:off x="8048978" y="0"/>
            <a:ext cx="9166578" cy="110631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66674">
              <a:defRPr sz="6790"/>
            </a:lvl1pPr>
          </a:lstStyle>
          <a:p>
            <a:r>
              <a:rPr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Великая</a:t>
            </a:r>
            <a:r>
              <a:rPr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</a:t>
            </a:r>
            <a:r>
              <a:rPr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течественная</a:t>
            </a:r>
            <a:r>
              <a:rPr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война</a:t>
            </a:r>
            <a:endParaRPr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255" name="С первых дней Великой Отечественной войны Н.К.Рерих использует все возможности, чтобы помочь Родине. Вместе с младшим сыном он устраивает выставки и продажу картин, а все вырученные деньги перечисляет в фонд Красной Армии.…"/>
          <p:cNvSpPr>
            <a:spLocks noGrp="1"/>
          </p:cNvSpPr>
          <p:nvPr>
            <p:ph type="body" sz="half" idx="1"/>
          </p:nvPr>
        </p:nvSpPr>
        <p:spPr>
          <a:xfrm>
            <a:off x="9189156" y="1106311"/>
            <a:ext cx="7490687" cy="738998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71448" indent="-471448" defTabSz="747812">
              <a:spcBef>
                <a:spcPts val="4000"/>
              </a:spcBef>
              <a:defRPr sz="2880"/>
            </a:pP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первых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дней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Великой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Отечественной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войны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Н.К.Рерих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использует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все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возможности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чтобы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помочь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Родине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Вместе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с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младшим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сыном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он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устраивает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выставки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и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продажу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картин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а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все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вырученные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деньги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перечисляет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в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фонд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Красной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Армии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</a:t>
            </a:r>
          </a:p>
          <a:p>
            <a:pPr marL="471448" indent="-471448" defTabSz="747812">
              <a:spcBef>
                <a:spcPts val="4000"/>
              </a:spcBef>
              <a:defRPr sz="2880"/>
            </a:pP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Н.К.Рерих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пишет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многочисленные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статьи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в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газеты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выступает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радио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в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поддержку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советского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народа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</a:t>
            </a:r>
          </a:p>
        </p:txBody>
      </p:sp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36.jpg" descr="36.jpg"/>
          <p:cNvPicPr>
            <a:picLocks noGrp="1"/>
          </p:cNvPicPr>
          <p:nvPr>
            <p:ph type="pic" idx="13"/>
          </p:nvPr>
        </p:nvPicPr>
        <p:blipFill>
          <a:blip r:embed="rId2"/>
          <a:stretch>
            <a:fillRect/>
          </a:stretch>
        </p:blipFill>
        <p:spPr>
          <a:xfrm>
            <a:off x="-101335" y="805744"/>
            <a:ext cx="8771466" cy="8733367"/>
          </a:xfrm>
          <a:prstGeom prst="rect">
            <a:avLst/>
          </a:prstGeom>
        </p:spPr>
      </p:pic>
      <p:sp>
        <p:nvSpPr>
          <p:cNvPr id="258" name="Великая отечественная война"/>
          <p:cNvSpPr>
            <a:spLocks noGrp="1"/>
          </p:cNvSpPr>
          <p:nvPr>
            <p:ph type="title"/>
          </p:nvPr>
        </p:nvSpPr>
        <p:spPr>
          <a:xfrm>
            <a:off x="7044267" y="0"/>
            <a:ext cx="10205154" cy="1072444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66674">
              <a:defRPr sz="6790"/>
            </a:lvl1pPr>
          </a:lstStyle>
          <a:p>
            <a:r>
              <a:rPr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Великая</a:t>
            </a:r>
            <a:r>
              <a:rPr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</a:t>
            </a:r>
            <a:r>
              <a:rPr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течественная</a:t>
            </a:r>
            <a:r>
              <a:rPr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война</a:t>
            </a:r>
            <a:endParaRPr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259" name="«Спорили мы со многими шатунами, сомневающимися. Лжепророки предрекали всякие беды, но всегда говорили мы: «Москва устоит!», «Ленинград устоит!», «Сталинград устоит!». Вот и устояли! На диво всему миру выросло непобедимое русское воинство!»,- писал Н.К.Рерих в 1943 году в статье «Слава».…"/>
          <p:cNvSpPr>
            <a:spLocks noGrp="1"/>
          </p:cNvSpPr>
          <p:nvPr>
            <p:ph type="body" sz="half" idx="1"/>
          </p:nvPr>
        </p:nvSpPr>
        <p:spPr>
          <a:xfrm>
            <a:off x="8444089" y="1072444"/>
            <a:ext cx="8635999" cy="8218312"/>
          </a:xfrm>
          <a:prstGeom prst="rect">
            <a:avLst/>
          </a:prstGeom>
        </p:spPr>
        <p:txBody>
          <a:bodyPr>
            <a:noAutofit/>
          </a:bodyPr>
          <a:lstStyle/>
          <a:p>
            <a:pPr marL="363408" indent="-363408" defTabSz="576439">
              <a:spcBef>
                <a:spcPts val="3067"/>
              </a:spcBef>
              <a:defRPr sz="2220"/>
            </a:pP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«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Спорили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мы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со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многими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шатунами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сомневающимися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Лжепророки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предрекали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всякие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беды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но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всегда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говорили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мы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: «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Москва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устоит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!», «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Ленинград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устоит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!», «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Сталинград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устоит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!».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Вот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и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устояли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!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На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диво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всему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миру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выросло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непобедимое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русское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воинство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!»,-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писал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Н.К.Рерих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в 1943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году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в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статье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«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Слава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».</a:t>
            </a:r>
          </a:p>
          <a:p>
            <a:pPr marL="363408" indent="-363408" defTabSz="576439">
              <a:spcBef>
                <a:spcPts val="3067"/>
              </a:spcBef>
              <a:defRPr sz="2220"/>
            </a:pP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эти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грозные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для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России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годы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художник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в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своём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творчестве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вновь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обращается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к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теме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родной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земли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Он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создаёт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целый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ряд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картин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- «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Александр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Невский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», «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Партизаны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», «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Победа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».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Н.К.Рерих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используя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образы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русской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истории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предвидит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победу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русского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народа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над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фашизмом</a:t>
            </a:r>
            <a: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</a:t>
            </a:r>
          </a:p>
        </p:txBody>
      </p:sp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37 партизаны 1943.jpg" descr="37 партизаны 1943.jpg"/>
          <p:cNvPicPr>
            <a:picLocks noGrp="1"/>
          </p:cNvPicPr>
          <p:nvPr>
            <p:ph type="pic" idx="13"/>
          </p:nvPr>
        </p:nvPicPr>
        <p:blipFill>
          <a:blip r:embed="rId2"/>
          <a:stretch>
            <a:fillRect/>
          </a:stretch>
        </p:blipFill>
        <p:spPr>
          <a:xfrm>
            <a:off x="8173422" y="0"/>
            <a:ext cx="7975843" cy="5249494"/>
          </a:xfrm>
          <a:prstGeom prst="rect">
            <a:avLst/>
          </a:prstGeom>
        </p:spPr>
      </p:pic>
      <p:pic>
        <p:nvPicPr>
          <p:cNvPr id="262" name="37 победа 1942.jpg" descr="37 победа 1942.jpg"/>
          <p:cNvPicPr>
            <a:picLocks noGrp="1"/>
          </p:cNvPicPr>
          <p:nvPr>
            <p:ph type="pic" idx="14"/>
          </p:nvPr>
        </p:nvPicPr>
        <p:blipFill>
          <a:blip r:embed="rId3"/>
          <a:stretch>
            <a:fillRect/>
          </a:stretch>
        </p:blipFill>
        <p:spPr>
          <a:xfrm>
            <a:off x="9178132" y="4617158"/>
            <a:ext cx="7975843" cy="5249494"/>
          </a:xfrm>
          <a:prstGeom prst="rect">
            <a:avLst/>
          </a:prstGeom>
        </p:spPr>
      </p:pic>
      <p:pic>
        <p:nvPicPr>
          <p:cNvPr id="263" name="37 александр невский 1942.jpg" descr="37 александр невский 1942.jpg"/>
          <p:cNvPicPr>
            <a:picLocks noGrp="1"/>
          </p:cNvPicPr>
          <p:nvPr>
            <p:ph type="pic" idx="15"/>
          </p:nvPr>
        </p:nvPicPr>
        <p:blipFill>
          <a:blip r:embed="rId4"/>
          <a:stretch>
            <a:fillRect/>
          </a:stretch>
        </p:blipFill>
        <p:spPr>
          <a:xfrm>
            <a:off x="993422" y="0"/>
            <a:ext cx="6854597" cy="1007381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40.jpg" descr="40.jpg"/>
          <p:cNvPicPr>
            <a:picLocks noGrp="1"/>
          </p:cNvPicPr>
          <p:nvPr>
            <p:ph type="pic" idx="13"/>
          </p:nvPr>
        </p:nvPicPr>
        <p:blipFill>
          <a:blip r:embed="rId2"/>
          <a:stretch>
            <a:fillRect/>
          </a:stretch>
        </p:blipFill>
        <p:spPr>
          <a:xfrm>
            <a:off x="197558" y="349955"/>
            <a:ext cx="8799686" cy="9053689"/>
          </a:xfrm>
          <a:prstGeom prst="rect">
            <a:avLst/>
          </a:prstGeom>
        </p:spPr>
      </p:pic>
      <p:sp>
        <p:nvSpPr>
          <p:cNvPr id="266" name="Последние годы"/>
          <p:cNvSpPr>
            <a:spLocks noGrp="1"/>
          </p:cNvSpPr>
          <p:nvPr>
            <p:ph type="title"/>
          </p:nvPr>
        </p:nvSpPr>
        <p:spPr>
          <a:xfrm>
            <a:off x="8579556" y="0"/>
            <a:ext cx="8083353" cy="1535289"/>
          </a:xfrm>
          <a:prstGeom prst="rect">
            <a:avLst/>
          </a:prstGeom>
        </p:spPr>
        <p:txBody>
          <a:bodyPr/>
          <a:lstStyle/>
          <a:p>
            <a:r>
              <a:rPr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Последние</a:t>
            </a:r>
            <a:r>
              <a:rPr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годы</a:t>
            </a:r>
            <a:endParaRPr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267" name="Мысль о возвращении на Родину не покидала Н.К.Рериха никогда. Он всегда оставался патриотом и российским гражданином, имея при себе лишь один паспорт - России.…"/>
          <p:cNvSpPr>
            <a:spLocks noGrp="1"/>
          </p:cNvSpPr>
          <p:nvPr>
            <p:ph type="body" sz="half" idx="1"/>
          </p:nvPr>
        </p:nvSpPr>
        <p:spPr>
          <a:xfrm>
            <a:off x="8873068" y="1433689"/>
            <a:ext cx="7806776" cy="706261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27248" indent="-427248" defTabSz="677706">
              <a:spcBef>
                <a:spcPts val="3600"/>
              </a:spcBef>
              <a:defRPr sz="2610"/>
            </a:pP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Мысль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о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возвращении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на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Родину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не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покидала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Н.К.Рериха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никогда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Он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всегда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оставался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патриотом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и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российским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гражданином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имея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при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себе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лишь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один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паспорт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-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России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</a:t>
            </a:r>
          </a:p>
          <a:p>
            <a:pPr marL="427248" indent="-427248" defTabSz="677706">
              <a:spcBef>
                <a:spcPts val="3600"/>
              </a:spcBef>
              <a:defRPr sz="2610"/>
            </a:pP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Сразу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окончании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войны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художник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запросил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визу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на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въезд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в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Советский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Союз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и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стал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готовится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к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переезду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 </a:t>
            </a:r>
          </a:p>
          <a:p>
            <a:pPr marL="427248" indent="-427248" defTabSz="677706">
              <a:spcBef>
                <a:spcPts val="3600"/>
              </a:spcBef>
              <a:defRPr sz="2610"/>
            </a:pP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13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декабря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1947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года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он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ушёл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из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жизни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работая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над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новым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вариантом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картины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«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Приказ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Учителя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»,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так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и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не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вернувшись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на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Родину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</a:t>
            </a:r>
          </a:p>
        </p:txBody>
      </p:sp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0F438AA1-5727-47EC-97E7-A03853B30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8862556-07C5-4300-A526-1937572B4884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xmlns="" id="{5DEDDF02-4EE9-4D0C-956E-D68CD795930B}"/>
              </a:ext>
            </a:extLst>
          </p:cNvPr>
          <p:cNvPicPr>
            <a:picLocks noGrp="1" noChangeAspect="1" noChangeArrowheads="1"/>
          </p:cNvPicPr>
          <p:nvPr>
            <p:ph type="pic" sz="half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6996" y="0"/>
            <a:ext cx="13573267" cy="980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Самадхи Н.К. Рериха">
            <a:extLst>
              <a:ext uri="{FF2B5EF4-FFF2-40B4-BE49-F238E27FC236}">
                <a16:creationId xmlns:a16="http://schemas.microsoft.com/office/drawing/2014/main" xmlns="" id="{6053C0B6-B445-4F38-A955-A255F83E6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46066" cy="3364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681981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58001011-E60D-4920-94EC-CD122725B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6044" y="7099300"/>
            <a:ext cx="11424887" cy="111760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6769804-C427-42F9-9DFB-8A22ACB578A8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4165600" y="8267700"/>
            <a:ext cx="10374489" cy="8382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50" name="Picture 10">
            <a:extLst>
              <a:ext uri="{FF2B5EF4-FFF2-40B4-BE49-F238E27FC236}">
                <a16:creationId xmlns:a16="http://schemas.microsoft.com/office/drawing/2014/main" xmlns="" id="{634E57FD-8014-4FA9-A965-34263384440C}"/>
              </a:ext>
            </a:extLst>
          </p:cNvPr>
          <p:cNvPicPr>
            <a:picLocks noGrp="1" noChangeAspect="1" noChangeArrowheads="1"/>
          </p:cNvPicPr>
          <p:nvPr>
            <p:ph type="pic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9332" y="-9212"/>
            <a:ext cx="12948357" cy="989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788463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BA5DA8CB-FBE4-4DED-841A-1DA3C19EA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96E0958-5590-427A-ACA3-ABDDE739FA4F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30" name="Picture 6" descr="Вчетвером мы составляли единое целое»: история семьи Рерихов">
            <a:extLst>
              <a:ext uri="{FF2B5EF4-FFF2-40B4-BE49-F238E27FC236}">
                <a16:creationId xmlns:a16="http://schemas.microsoft.com/office/drawing/2014/main" xmlns="" id="{A3F1F7AD-6EFF-44C9-A095-5D6D9F792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90310" cy="9580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К 150-летию Н.К. Рериха. Пешеходная экскурсия по центру города с посещением  тех мест, где побывала семья Рерихов в 1926 году., 25 мая 2024 13:00,  Омский филиал Сибирского Рериховского общества - Афиша Омска">
            <a:extLst>
              <a:ext uri="{FF2B5EF4-FFF2-40B4-BE49-F238E27FC236}">
                <a16:creationId xmlns:a16="http://schemas.microsoft.com/office/drawing/2014/main" xmlns="" id="{03EB0F0D-F71E-4779-BE06-21237168CB6B}"/>
              </a:ext>
            </a:extLst>
          </p:cNvPr>
          <p:cNvPicPr>
            <a:picLocks noGrp="1" noChangeAspect="1" noChangeArrowheads="1"/>
          </p:cNvPicPr>
          <p:nvPr>
            <p:ph type="pic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58791" y="5240337"/>
            <a:ext cx="5735638" cy="4513263"/>
          </a:xfrm>
          <a:prstGeom prst="rect">
            <a:avLst/>
          </a:prstGeom>
          <a:noFill/>
          <a:ln w="9525"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C572A759-6A51-4108-AA02-DFA0A04FC94B}">
              <ma14:wrappingTextBoxFlag xmlns:ma14="http://schemas.microsoft.com/office/mac/drawingml/2011/main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2898073511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58001011-E60D-4920-94EC-CD122725B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5911" y="4967112"/>
            <a:ext cx="14946998" cy="1975556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6769804-C427-42F9-9DFB-8A22ACB578A8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440267" y="7947378"/>
            <a:ext cx="11300177" cy="1806222"/>
          </a:xfrm>
        </p:spPr>
        <p:txBody>
          <a:bodyPr>
            <a:noAutofit/>
          </a:bodyPr>
          <a:lstStyle/>
          <a:p>
            <a:endParaRPr lang="ru-RU" dirty="0">
              <a:latin typeface="Impact" panose="020B0806030902050204" pitchFamily="34" charset="0"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xmlns="" id="{EE9E7CDF-0461-49F1-BB00-8D37D4832EBC}"/>
              </a:ext>
            </a:extLst>
          </p:cNvPr>
          <p:cNvPicPr>
            <a:picLocks noGrp="1" noChangeAspect="1" noChangeArrowheads="1"/>
          </p:cNvPicPr>
          <p:nvPr>
            <p:ph type="pic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7824342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BCDC5C6-2BBD-41B2-9E83-2B4534F66A1E}"/>
              </a:ext>
            </a:extLst>
          </p:cNvPr>
          <p:cNvSpPr txBox="1"/>
          <p:nvPr/>
        </p:nvSpPr>
        <p:spPr>
          <a:xfrm>
            <a:off x="5700888" y="8127999"/>
            <a:ext cx="12123453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bg2">
                    <a:lumMod val="20000"/>
                    <a:lumOff val="80000"/>
                  </a:schemeClr>
                </a:solidFill>
                <a:latin typeface="Impact" panose="020B0806030902050204" pitchFamily="34" charset="0"/>
              </a:rPr>
              <a:t>Н.К. Рерих. УКАЗ УЧИТЕЛЯ. 1947 Холст, темпера. 84,5 x 153,0</a:t>
            </a:r>
          </a:p>
          <a:p>
            <a:r>
              <a:rPr lang="ru-RU" sz="3200" dirty="0">
                <a:solidFill>
                  <a:schemeClr val="bg2">
                    <a:lumMod val="20000"/>
                    <a:lumOff val="80000"/>
                  </a:schemeClr>
                </a:solidFill>
                <a:latin typeface="Impact" panose="020B0806030902050204" pitchFamily="34" charset="0"/>
              </a:rPr>
              <a:t>Государственный музей искусства народов Востока.</a:t>
            </a:r>
          </a:p>
          <a:p>
            <a:r>
              <a:rPr lang="ru-RU" sz="3200" dirty="0">
                <a:solidFill>
                  <a:schemeClr val="bg2">
                    <a:lumMod val="20000"/>
                    <a:lumOff val="80000"/>
                  </a:schemeClr>
                </a:solidFill>
                <a:latin typeface="Impact" panose="020B0806030902050204" pitchFamily="34" charset="0"/>
              </a:rPr>
              <a:t>Россия. Москва</a:t>
            </a:r>
          </a:p>
        </p:txBody>
      </p:sp>
    </p:spTree>
    <p:extLst>
      <p:ext uri="{BB962C8B-B14F-4D97-AF65-F5344CB8AC3E}">
        <p14:creationId xmlns:p14="http://schemas.microsoft.com/office/powerpoint/2010/main" val="1910524309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8697FE02-E4A7-4008-8A23-C11C9EF0B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2812648" y="2060294"/>
            <a:ext cx="16026302" cy="517453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8EC5B55-9EED-467C-97B2-5764E0F5C829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 flipV="1">
            <a:off x="677355" y="4606724"/>
            <a:ext cx="13142818" cy="366097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Семья Рерихов. Служение России, служение человечеству» | Новый Акрополь">
            <a:extLst>
              <a:ext uri="{FF2B5EF4-FFF2-40B4-BE49-F238E27FC236}">
                <a16:creationId xmlns:a16="http://schemas.microsoft.com/office/drawing/2014/main" xmlns="" id="{3E85C9F9-0513-4134-9BAE-2AF85A4AA2B0}"/>
              </a:ext>
            </a:extLst>
          </p:cNvPr>
          <p:cNvPicPr>
            <a:picLocks noGrp="1" noChangeAspect="1" noChangeArrowheads="1"/>
          </p:cNvPicPr>
          <p:nvPr>
            <p:ph type="pic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7340263" cy="6273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A6854610-C440-47EF-82F9-171240AC4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4645" y="4903673"/>
            <a:ext cx="15708263" cy="484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44142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90F4EEC5-90F8-4AB3-A2DA-0AFB38DA7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5F53AF8-B7C6-4558-88D8-114B42E6B14F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7529689" y="8816622"/>
            <a:ext cx="6547555" cy="349956"/>
          </a:xfrm>
        </p:spPr>
        <p:txBody>
          <a:bodyPr>
            <a:normAutofit fontScale="32500" lnSpcReduction="20000"/>
          </a:bodyPr>
          <a:lstStyle/>
          <a:p>
            <a:endParaRPr lang="ru-RU" sz="4267" dirty="0">
              <a:latin typeface="Impact" panose="020B080603090205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51B6865-E6C4-4BAF-895B-770B4369E967}"/>
              </a:ext>
            </a:extLst>
          </p:cNvPr>
          <p:cNvSpPr txBox="1"/>
          <p:nvPr/>
        </p:nvSpPr>
        <p:spPr>
          <a:xfrm>
            <a:off x="982133" y="8737600"/>
            <a:ext cx="5734756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bg2">
                    <a:lumMod val="20000"/>
                    <a:lumOff val="80000"/>
                  </a:schemeClr>
                </a:solidFill>
                <a:latin typeface="Impact" panose="020B0806030902050204" pitchFamily="34" charset="0"/>
              </a:rPr>
              <a:t>Волоком волокут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1A5BBE37-B537-4F89-8ADF-A6813EEFADA3}"/>
              </a:ext>
            </a:extLst>
          </p:cNvPr>
          <p:cNvPicPr>
            <a:picLocks noGrp="1" noChangeAspect="1" noChangeArrowheads="1"/>
          </p:cNvPicPr>
          <p:nvPr>
            <p:ph type="pic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68405" y="92596"/>
            <a:ext cx="17694285" cy="955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865EE91-956F-4349-B526-6A341835D58B}"/>
              </a:ext>
            </a:extLst>
          </p:cNvPr>
          <p:cNvSpPr txBox="1"/>
          <p:nvPr/>
        </p:nvSpPr>
        <p:spPr>
          <a:xfrm>
            <a:off x="7416799" y="8216900"/>
            <a:ext cx="9449331" cy="1384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2">
                    <a:lumMod val="20000"/>
                    <a:lumOff val="80000"/>
                  </a:schemeClr>
                </a:solidFill>
                <a:latin typeface="Impact" panose="020B0806030902050204" pitchFamily="34" charset="0"/>
              </a:rPr>
              <a:t>Н.К. Рерих. ВОЛОКУТ ВОЛОКОМ. 1915</a:t>
            </a:r>
          </a:p>
          <a:p>
            <a:r>
              <a:rPr lang="ru-RU" sz="28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Impact" panose="020B0806030902050204" pitchFamily="34" charset="0"/>
              </a:rPr>
              <a:t>Xолст</a:t>
            </a:r>
            <a:r>
              <a:rPr lang="ru-RU" sz="2800" dirty="0">
                <a:solidFill>
                  <a:schemeClr val="bg2">
                    <a:lumMod val="20000"/>
                    <a:lumOff val="80000"/>
                  </a:schemeClr>
                </a:solidFill>
                <a:latin typeface="Impact" panose="020B0806030902050204" pitchFamily="34" charset="0"/>
              </a:rPr>
              <a:t>, темпера, 36,8 х 47,0</a:t>
            </a:r>
          </a:p>
          <a:p>
            <a:r>
              <a:rPr lang="ru-RU" sz="2800" dirty="0">
                <a:solidFill>
                  <a:schemeClr val="bg2">
                    <a:lumMod val="20000"/>
                    <a:lumOff val="80000"/>
                  </a:schemeClr>
                </a:solidFill>
                <a:latin typeface="Impact" panose="020B0806030902050204" pitchFamily="34" charset="0"/>
              </a:rPr>
              <a:t>Музей Николая Рериха. США. Нью-Йорк</a:t>
            </a:r>
          </a:p>
        </p:txBody>
      </p:sp>
    </p:spTree>
    <p:extLst>
      <p:ext uri="{BB962C8B-B14F-4D97-AF65-F5344CB8AC3E}">
        <p14:creationId xmlns:p14="http://schemas.microsoft.com/office/powerpoint/2010/main" val="2745615011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настасья.jpg" descr="настасья.jpg"/>
          <p:cNvPicPr>
            <a:picLocks noGrp="1"/>
          </p:cNvPicPr>
          <p:nvPr>
            <p:ph type="pic" idx="13"/>
          </p:nvPr>
        </p:nvPicPr>
        <p:blipFill>
          <a:blip r:embed="rId2"/>
          <a:stretch>
            <a:fillRect/>
          </a:stretch>
        </p:blipFill>
        <p:spPr>
          <a:xfrm>
            <a:off x="643486" y="-34021"/>
            <a:ext cx="16019422" cy="8009711"/>
          </a:xfrm>
          <a:prstGeom prst="rect">
            <a:avLst/>
          </a:prstGeom>
        </p:spPr>
      </p:pic>
      <p:sp>
        <p:nvSpPr>
          <p:cNvPr id="270" name="Закончим наш рассказ картиной «Настасья Микулична», посвященной России и заветом Н.К. Рериха:…"/>
          <p:cNvSpPr>
            <a:spLocks noGrp="1"/>
          </p:cNvSpPr>
          <p:nvPr>
            <p:ph type="body" sz="quarter" idx="1"/>
          </p:nvPr>
        </p:nvSpPr>
        <p:spPr>
          <a:xfrm>
            <a:off x="677354" y="7975690"/>
            <a:ext cx="15985554" cy="254008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Законч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</a:t>
            </a:r>
            <a:r>
              <a:rPr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свой</a:t>
            </a:r>
            <a:r>
              <a:rPr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рассказ</a:t>
            </a:r>
            <a:r>
              <a:rPr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картиной</a:t>
            </a:r>
            <a:r>
              <a:rPr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«</a:t>
            </a:r>
            <a:r>
              <a:rPr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Настасья</a:t>
            </a:r>
            <a:r>
              <a:rPr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Микулична</a:t>
            </a:r>
            <a:r>
              <a:rPr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», </a:t>
            </a:r>
            <a:r>
              <a:rPr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посвященной</a:t>
            </a:r>
            <a:r>
              <a:rPr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России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</a:t>
            </a:r>
            <a:r>
              <a:rPr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и </a:t>
            </a:r>
            <a:r>
              <a:rPr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заветом</a:t>
            </a:r>
            <a:r>
              <a:rPr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Н.К. </a:t>
            </a:r>
            <a:r>
              <a:rPr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Рериха</a:t>
            </a:r>
            <a:r>
              <a:rPr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:</a:t>
            </a:r>
          </a:p>
          <a:p>
            <a:r>
              <a:rPr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«</a:t>
            </a:r>
            <a:r>
              <a:rPr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Любите</a:t>
            </a:r>
            <a:r>
              <a:rPr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Родину</a:t>
            </a:r>
            <a:r>
              <a:rPr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 </a:t>
            </a:r>
            <a:r>
              <a:rPr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Любите</a:t>
            </a:r>
            <a:r>
              <a:rPr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народ</a:t>
            </a:r>
            <a:r>
              <a:rPr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русский</a:t>
            </a:r>
            <a:r>
              <a:rPr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 </a:t>
            </a:r>
            <a:r>
              <a:rPr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Любите</a:t>
            </a:r>
            <a:r>
              <a:rPr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все</a:t>
            </a:r>
            <a:r>
              <a:rPr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народы</a:t>
            </a:r>
            <a:r>
              <a:rPr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на</a:t>
            </a:r>
            <a:r>
              <a:rPr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всех</a:t>
            </a:r>
            <a:r>
              <a:rPr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необъятностях</a:t>
            </a:r>
            <a:r>
              <a:rPr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нашей</a:t>
            </a:r>
            <a:r>
              <a:rPr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Родины</a:t>
            </a:r>
            <a:r>
              <a:rPr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 </a:t>
            </a:r>
            <a:r>
              <a:rPr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Пусть</a:t>
            </a:r>
            <a:r>
              <a:rPr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эта</a:t>
            </a:r>
            <a:r>
              <a:rPr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любовь</a:t>
            </a:r>
            <a:r>
              <a:rPr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научит</a:t>
            </a:r>
            <a:r>
              <a:rPr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полюбить</a:t>
            </a:r>
            <a:r>
              <a:rPr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и </a:t>
            </a:r>
            <a:r>
              <a:rPr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всё</a:t>
            </a:r>
            <a:r>
              <a:rPr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человечество</a:t>
            </a:r>
            <a:r>
              <a:rPr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…» </a:t>
            </a:r>
          </a:p>
        </p:txBody>
      </p:sp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2CE200EA-990C-48B1-973B-8A5BA8455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CAA5028-400F-4A7B-8BB7-A8E0FEBC831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Картина &quot;Розовые горы&quot; Николая Рериха | Александровский сад">
            <a:extLst>
              <a:ext uri="{FF2B5EF4-FFF2-40B4-BE49-F238E27FC236}">
                <a16:creationId xmlns:a16="http://schemas.microsoft.com/office/drawing/2014/main" xmlns="" id="{110E0F5D-6D1C-4040-B0FB-79EB449D5141}"/>
              </a:ext>
            </a:extLst>
          </p:cNvPr>
          <p:cNvPicPr>
            <a:picLocks noGrp="1" noChangeAspect="1" noChangeArrowheads="1"/>
          </p:cNvPicPr>
          <p:nvPr>
            <p:ph type="pic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" y="215900"/>
            <a:ext cx="16827501" cy="918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BA03748-FB5A-425D-AA79-BDD142D5228B}"/>
              </a:ext>
            </a:extLst>
          </p:cNvPr>
          <p:cNvSpPr txBox="1"/>
          <p:nvPr/>
        </p:nvSpPr>
        <p:spPr>
          <a:xfrm>
            <a:off x="774271" y="6665853"/>
            <a:ext cx="15985554" cy="1333698"/>
          </a:xfrm>
          <a:prstGeom prst="rect">
            <a:avLst/>
          </a:prstGeom>
          <a:ln w="76200"/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25400" dir="5400000" rotWithShape="0">
              <a:srgbClr val="000000">
                <a:alpha val="60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8000" b="1" i="0" u="none" strike="noStrike" normalizeH="0" baseline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FillTx/>
                <a:latin typeface="Monotype Corsiva" panose="03010101010201010101" pitchFamily="66" charset="0"/>
                <a:sym typeface="Gill Sans"/>
              </a:rPr>
              <a:t>БЛАГОДАРЮ ЗА ВНИМАНИЕ !</a:t>
            </a:r>
          </a:p>
        </p:txBody>
      </p:sp>
    </p:spTree>
    <p:extLst>
      <p:ext uri="{BB962C8B-B14F-4D97-AF65-F5344CB8AC3E}">
        <p14:creationId xmlns:p14="http://schemas.microsoft.com/office/powerpoint/2010/main" val="38111510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>
            <a:extLst>
              <a:ext uri="{FF2B5EF4-FFF2-40B4-BE49-F238E27FC236}">
                <a16:creationId xmlns:a16="http://schemas.microsoft.com/office/drawing/2014/main" xmlns="" id="{5D055D12-63C7-4988-8910-5842F7204F57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13396556" y="-150"/>
            <a:ext cx="3113947" cy="7410969"/>
          </a:xfrm>
        </p:spPr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9711B267-7D80-43E2-8B32-4DB9E3877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4228" y="8519460"/>
            <a:ext cx="6788592" cy="810943"/>
          </a:xfrm>
        </p:spPr>
        <p:txBody>
          <a:bodyPr>
            <a:noAutofit/>
          </a:bodyPr>
          <a:lstStyle/>
          <a:p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Н.К. РЕРИХ. 1897 г.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8FE0FFD-7501-4249-9817-B8B61A3F4B71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857982" y="10454811"/>
            <a:ext cx="11740804" cy="60961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6306B02-E2B8-4154-875E-381E97BFE1B3}"/>
              </a:ext>
            </a:extLst>
          </p:cNvPr>
          <p:cNvSpPr txBox="1"/>
          <p:nvPr/>
        </p:nvSpPr>
        <p:spPr>
          <a:xfrm>
            <a:off x="0" y="-1"/>
            <a:ext cx="10882820" cy="90396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hangingPunct="1">
              <a:buClr>
                <a:schemeClr val="accent3"/>
              </a:buClr>
              <a:defRPr/>
            </a:pPr>
            <a:r>
              <a:rPr lang="ru-RU" sz="5334" b="1" dirty="0">
                <a:latin typeface="Monotype Corsiva" panose="03010101010201010101" pitchFamily="66" charset="0"/>
              </a:rPr>
              <a:t>Больше всего ему нравилось рисовать. На рисунках оживали картины северной природы: камни, деревья, холмы и озера; появлялись былинные богатыри, охраняющие рубежи своей Родины. Николай Рерих решил стать художником.</a:t>
            </a:r>
          </a:p>
          <a:p>
            <a:pPr hangingPunct="1">
              <a:buClr>
                <a:schemeClr val="accent3"/>
              </a:buClr>
              <a:defRPr/>
            </a:pPr>
            <a:r>
              <a:rPr lang="ru-RU" sz="5334" b="1" dirty="0">
                <a:latin typeface="Monotype Corsiva" panose="03010101010201010101" pitchFamily="66" charset="0"/>
              </a:rPr>
              <a:t>Много пришлось ему потрудиться для этого, но не такой это был человек, чтобы бояться трудностей.</a:t>
            </a:r>
          </a:p>
          <a:p>
            <a:pPr hangingPunct="1">
              <a:buClr>
                <a:schemeClr val="accent3"/>
              </a:buClr>
              <a:defRPr/>
            </a:pPr>
            <a:r>
              <a:rPr lang="ru-RU" sz="4800" b="1" dirty="0"/>
              <a:t> </a:t>
            </a:r>
          </a:p>
        </p:txBody>
      </p:sp>
      <p:pic>
        <p:nvPicPr>
          <p:cNvPr id="9" name="Picture 2" descr="C:\Documents and Settings\Изида\Рабочий стол\РЕРИХ\Рерих 1897.jpg">
            <a:extLst>
              <a:ext uri="{FF2B5EF4-FFF2-40B4-BE49-F238E27FC236}">
                <a16:creationId xmlns:a16="http://schemas.microsoft.com/office/drawing/2014/main" xmlns="" id="{CCAB7BE2-441B-4099-8D4F-CDDAB1480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42043" y="-287855"/>
            <a:ext cx="5791729" cy="101804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450097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7CC51FFD-97CE-467F-A075-48F85ABA2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8037" y="8212769"/>
            <a:ext cx="7782047" cy="111763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BAA579F-3FF2-4EB1-84BA-C7AEAF22E7F1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2686771" y="8299049"/>
            <a:ext cx="3530761" cy="104171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2" name="Рисунок 1">
            <a:extLst>
              <a:ext uri="{FF2B5EF4-FFF2-40B4-BE49-F238E27FC236}">
                <a16:creationId xmlns:a16="http://schemas.microsoft.com/office/drawing/2014/main" xmlns="" id="{6B3837E1-7560-43CE-8685-B27759E7C535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17340263" y="11148273"/>
            <a:ext cx="60961" cy="462251"/>
          </a:xfrm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C7B7FD4-6822-4333-87F2-E63E1E45D36B}"/>
              </a:ext>
            </a:extLst>
          </p:cNvPr>
          <p:cNvSpPr txBox="1"/>
          <p:nvPr/>
        </p:nvSpPr>
        <p:spPr>
          <a:xfrm>
            <a:off x="1064871" y="8299049"/>
            <a:ext cx="6111433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endParaRPr lang="ru-RU" sz="3600" kern="1200" dirty="0">
              <a:solidFill>
                <a:schemeClr val="tx2">
                  <a:lumMod val="20000"/>
                  <a:lumOff val="80000"/>
                </a:schemeClr>
              </a:solidFill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BD3DB712-2CAE-4F63-915B-C62CA58DB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471" y="-73191"/>
            <a:ext cx="17072658" cy="989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6FB7C81-7717-40FD-9A82-A4BDB4793450}"/>
              </a:ext>
            </a:extLst>
          </p:cNvPr>
          <p:cNvSpPr txBox="1"/>
          <p:nvPr/>
        </p:nvSpPr>
        <p:spPr>
          <a:xfrm>
            <a:off x="266219" y="7905509"/>
            <a:ext cx="6910086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2">
                    <a:lumMod val="20000"/>
                    <a:lumOff val="80000"/>
                  </a:schemeClr>
                </a:solidFill>
                <a:latin typeface="Impact" panose="020B0806030902050204" pitchFamily="34" charset="0"/>
              </a:rPr>
              <a:t>Н.К. Рерих. ИЛЬЯ МУРОМЕЦ. 1910</a:t>
            </a:r>
          </a:p>
          <a:p>
            <a:r>
              <a:rPr lang="ru-RU" sz="2400" dirty="0">
                <a:solidFill>
                  <a:schemeClr val="bg2">
                    <a:lumMod val="20000"/>
                    <a:lumOff val="80000"/>
                  </a:schemeClr>
                </a:solidFill>
                <a:latin typeface="Impact" panose="020B0806030902050204" pitchFamily="34" charset="0"/>
              </a:rPr>
              <a:t>Холст, темпера. 202,0 x 336,5</a:t>
            </a:r>
          </a:p>
          <a:p>
            <a:r>
              <a:rPr lang="ru-RU" sz="2400" dirty="0">
                <a:solidFill>
                  <a:schemeClr val="bg2">
                    <a:lumMod val="20000"/>
                    <a:lumOff val="80000"/>
                  </a:schemeClr>
                </a:solidFill>
                <a:latin typeface="Impact" panose="020B0806030902050204" pitchFamily="34" charset="0"/>
              </a:rPr>
              <a:t>Государственный Русский музей. Россия. Санкт-Петербург</a:t>
            </a:r>
          </a:p>
        </p:txBody>
      </p:sp>
    </p:spTree>
    <p:extLst>
      <p:ext uri="{BB962C8B-B14F-4D97-AF65-F5344CB8AC3E}">
        <p14:creationId xmlns:p14="http://schemas.microsoft.com/office/powerpoint/2010/main" val="82607169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BBBBABF8-E7A7-4BF2-8E6A-EF62B7E31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3CF7BA6-BF7F-42B8-8ABD-BC64AB5E128B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749778" y="8771466"/>
            <a:ext cx="10160000" cy="334433"/>
          </a:xfrm>
        </p:spPr>
        <p:txBody>
          <a:bodyPr>
            <a:noAutofit/>
          </a:bodyPr>
          <a:lstStyle/>
          <a:p>
            <a:r>
              <a:rPr lang="ru-RU" sz="2400" dirty="0">
                <a:latin typeface="Impact" panose="020B0806030902050204" pitchFamily="34" charset="0"/>
              </a:rPr>
              <a:t>Н.К. Рерих. ВОЛЬГА СВЯТОСЛАВОВИЧ. 1910 Холст, темпера. 205,5 x 496,0</a:t>
            </a:r>
          </a:p>
          <a:p>
            <a:r>
              <a:rPr lang="ru-RU" sz="2400" dirty="0">
                <a:latin typeface="Impact" panose="020B0806030902050204" pitchFamily="34" charset="0"/>
              </a:rPr>
              <a:t>Государственный Русский музей. Россия. Санкт-Петербург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FCB7EFA9-D9DC-4EE2-83C6-1220CE8272E6}"/>
              </a:ext>
            </a:extLst>
          </p:cNvPr>
          <p:cNvPicPr>
            <a:picLocks noGrp="1" noChangeAspect="1" noChangeArrowheads="1"/>
          </p:cNvPicPr>
          <p:nvPr>
            <p:ph type="pic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080" y="-1"/>
            <a:ext cx="17154104" cy="821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320803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New_Template3">
  <a:themeElements>
    <a:clrScheme name="New_Template3">
      <a:dk1>
        <a:srgbClr val="606060"/>
      </a:dk1>
      <a:lt1>
        <a:srgbClr val="006060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3">
      <a:majorFont>
        <a:latin typeface="Palatino"/>
        <a:ea typeface="Palatino"/>
        <a:cs typeface="Palatino"/>
      </a:majorFont>
      <a:minorFont>
        <a:latin typeface="Palatino"/>
        <a:ea typeface="Palatino"/>
        <a:cs typeface="Palatino"/>
      </a:minorFont>
    </a:fontScheme>
    <a:fmtScheme name="New_Template3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6F6A5A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60606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3">
  <a:themeElements>
    <a:clrScheme name="New_Template3">
      <a:dk1>
        <a:srgbClr val="000000"/>
      </a:dk1>
      <a:lt1>
        <a:srgbClr val="FFFFFF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3">
      <a:majorFont>
        <a:latin typeface="Palatino"/>
        <a:ea typeface="Palatino"/>
        <a:cs typeface="Palatino"/>
      </a:majorFont>
      <a:minorFont>
        <a:latin typeface="Palatino"/>
        <a:ea typeface="Palatino"/>
        <a:cs typeface="Palatino"/>
      </a:minorFont>
    </a:fontScheme>
    <a:fmtScheme name="New_Template3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6F6A5A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60606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765</TotalTime>
  <Words>3503</Words>
  <Application>Microsoft Office PowerPoint</Application>
  <PresentationFormat>Произвольный</PresentationFormat>
  <Paragraphs>181</Paragraphs>
  <Slides>61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62" baseType="lpstr">
      <vt:lpstr>New_Template3</vt:lpstr>
      <vt:lpstr>НИКОЛАЙ КОНСТАНТИНОВИЧ РЕРИХ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Н.К. РЕРИХ. 1897 г.</vt:lpstr>
      <vt:lpstr>Презентация PowerPoint</vt:lpstr>
      <vt:lpstr>Презентация PowerPoint</vt:lpstr>
      <vt:lpstr>Н.К. Рерих. МИКУЛА СЕЛЯНИНОВИЧ. 1910 Холст, темпера. 203,5 х 493,0 Государственный Русский музей. Россия. Санкт-Петербург</vt:lpstr>
      <vt:lpstr>Презентация PowerPoint</vt:lpstr>
      <vt:lpstr>Феномен    планетарного масштаба  </vt:lpstr>
      <vt:lpstr>Презентация PowerPoint</vt:lpstr>
      <vt:lpstr>Презентация PowerPoint</vt:lpstr>
      <vt:lpstr>Детство</vt:lpstr>
      <vt:lpstr>Детство</vt:lpstr>
      <vt:lpstr>Увлечение археологией</vt:lpstr>
      <vt:lpstr>Н.К. Рерих на веранде усадьбы в Изваре. 1895 г.  </vt:lpstr>
      <vt:lpstr>Презентация PowerPoint</vt:lpstr>
      <vt:lpstr>Именно здесь, в Изваре, начиналось  знакомство Рериха с родной историей.</vt:lpstr>
      <vt:lpstr>Николай Рерих "Канченджанга. Гималаи"</vt:lpstr>
      <vt:lpstr>«Плач Ярославны»</vt:lpstr>
      <vt:lpstr>«ЗАВЕТ» РЕРИХА</vt:lpstr>
      <vt:lpstr>Завет Рериха</vt:lpstr>
      <vt:lpstr>Увлечение археологией</vt:lpstr>
      <vt:lpstr>Презентация PowerPoint</vt:lpstr>
      <vt:lpstr>Юность</vt:lpstr>
      <vt:lpstr>Учёба в Академии художеств и  Петербургском университете</vt:lpstr>
      <vt:lpstr>Презентация PowerPoint</vt:lpstr>
      <vt:lpstr>Учёба в Академии художеств и  Петербургском университете</vt:lpstr>
      <vt:lpstr>Начало творческой деятельности</vt:lpstr>
      <vt:lpstr>Презентация PowerPoint</vt:lpstr>
      <vt:lpstr>Семья</vt:lpstr>
      <vt:lpstr>«Спутница, другиня, вдохновительница»</vt:lpstr>
      <vt:lpstr>Начало творческой деятельности</vt:lpstr>
      <vt:lpstr>Презентация PowerPoint</vt:lpstr>
      <vt:lpstr>Отъезд из России</vt:lpstr>
      <vt:lpstr>Отъезд из России</vt:lpstr>
      <vt:lpstr>Отъезд из России</vt:lpstr>
      <vt:lpstr>Центрально-азиатская экспедиция</vt:lpstr>
      <vt:lpstr>Презентация PowerPoint</vt:lpstr>
      <vt:lpstr>Центрально-азиатская экспедиция</vt:lpstr>
      <vt:lpstr>Пакт Рериха</vt:lpstr>
      <vt:lpstr>Пакт Рериха</vt:lpstr>
      <vt:lpstr>Презентация PowerPoint</vt:lpstr>
      <vt:lpstr>Пакт Рериха</vt:lpstr>
      <vt:lpstr>Институт «Урусвати»</vt:lpstr>
      <vt:lpstr>Институт «Урусвати»</vt:lpstr>
      <vt:lpstr>Институт «Урусвати»</vt:lpstr>
      <vt:lpstr>Институт «Урусвати»</vt:lpstr>
      <vt:lpstr>Великая Отечественная война</vt:lpstr>
      <vt:lpstr>Великая Отечественная война</vt:lpstr>
      <vt:lpstr>Презентация PowerPoint</vt:lpstr>
      <vt:lpstr>Последние годы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Николай Константинович Рерих</dc:title>
  <dc:creator>СК</dc:creator>
  <cp:lastModifiedBy>Надежда Пронская</cp:lastModifiedBy>
  <cp:revision>39</cp:revision>
  <dcterms:modified xsi:type="dcterms:W3CDTF">2026-03-17T14:18:22Z</dcterms:modified>
</cp:coreProperties>
</file>