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309" r:id="rId2"/>
    <p:sldId id="338" r:id="rId3"/>
    <p:sldId id="316" r:id="rId4"/>
    <p:sldId id="313" r:id="rId5"/>
    <p:sldId id="310" r:id="rId6"/>
    <p:sldId id="320" r:id="rId7"/>
    <p:sldId id="317" r:id="rId8"/>
    <p:sldId id="312" r:id="rId9"/>
    <p:sldId id="336" r:id="rId10"/>
    <p:sldId id="322" r:id="rId11"/>
    <p:sldId id="321" r:id="rId12"/>
    <p:sldId id="318" r:id="rId13"/>
    <p:sldId id="323" r:id="rId14"/>
    <p:sldId id="315" r:id="rId15"/>
    <p:sldId id="324" r:id="rId16"/>
    <p:sldId id="325" r:id="rId17"/>
    <p:sldId id="327" r:id="rId18"/>
    <p:sldId id="329" r:id="rId19"/>
    <p:sldId id="326" r:id="rId20"/>
    <p:sldId id="337" r:id="rId21"/>
    <p:sldId id="333" r:id="rId22"/>
    <p:sldId id="330" r:id="rId23"/>
    <p:sldId id="328" r:id="rId24"/>
    <p:sldId id="332" r:id="rId25"/>
    <p:sldId id="33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99"/>
    <a:srgbClr val="FF6699"/>
    <a:srgbClr val="FF9966"/>
    <a:srgbClr val="FF99CC"/>
    <a:srgbClr val="FFFFCC"/>
    <a:srgbClr val="FFFFFF"/>
    <a:srgbClr val="660066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91" autoAdjust="0"/>
  </p:normalViewPr>
  <p:slideViewPr>
    <p:cSldViewPr snapToGrid="0">
      <p:cViewPr varScale="1">
        <p:scale>
          <a:sx n="79" d="100"/>
          <a:sy n="79" d="100"/>
        </p:scale>
        <p:origin x="-8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226AF-E7A5-4E43-B366-8076462D6E6C}" type="datetimeFigureOut">
              <a:rPr lang="ru-RU" smtClean="0"/>
              <a:t>15.03.2026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7B0A5-69D4-41E1-94D3-E3D0D1587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4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перехода с титульного слайда на следующий слайд необходимо щёлкнуть мышью на поле слайда.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9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Навигация осуществляется при помощи управляющих кнопок. Кнопка «Выход» позволяет закончить игру в любой момент урока. Кнопка « Далее» даёт возможность перейти к следующему слайду.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7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слайдах с изображением «Скрипичного ключа» необходимо сначала щёлкнуть мышью на него и прослушать музыкальный фрагмент. В правой стороне слайдов находятся варианты ответов. При щелчке мышью на правильные ответы они пульсируют, </a:t>
            </a:r>
            <a:r>
              <a:rPr lang="ru-RU" baseline="0" dirty="0" smtClean="0"/>
              <a:t>при щелчке на</a:t>
            </a:r>
            <a:r>
              <a:rPr lang="ru-RU" dirty="0" smtClean="0"/>
              <a:t> неверные ответы они исчезают.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7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65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щелчке</a:t>
            </a:r>
            <a:r>
              <a:rPr lang="ru-RU" baseline="0" dirty="0" smtClean="0"/>
              <a:t> мышью на и</a:t>
            </a:r>
            <a:r>
              <a:rPr lang="ru-RU" dirty="0" smtClean="0"/>
              <a:t>ллюстрации с </a:t>
            </a:r>
            <a:r>
              <a:rPr lang="ru-RU" smtClean="0"/>
              <a:t>лишними музыкальными инструментами </a:t>
            </a:r>
            <a:r>
              <a:rPr lang="ru-RU" dirty="0" smtClean="0"/>
              <a:t>они исчезают. Остаются только четыре инструмента квартета.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2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61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0B5A50-0D1D-4854-9029-2A40F4FFC7C4}" type="slidenum">
              <a:rPr lang="ru-RU" altLang="ru-RU" smtClean="0">
                <a:solidFill>
                  <a:srgbClr val="33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1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45202-BF13-4043-BCFA-D22609DE30D2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1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D35D2F-B28A-4431-9ED6-C73BCD61504E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2F59B-67C5-409D-A2F5-E039350EC1FE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DA1AC-D93D-4596-89ED-54931AE662D9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656000" y="1"/>
            <a:ext cx="1656000" cy="900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День, полный событий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312000" y="1"/>
            <a:ext cx="1656000" cy="900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 России петь, что стремиться в храм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968000" y="1"/>
            <a:ext cx="1656000" cy="900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Гори, гори ясно, чтобы не погасло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"/>
            <a:ext cx="1656000" cy="900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/>
              </a:rPr>
              <a:t>Россия – Родина моя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6624000" y="1"/>
            <a:ext cx="1656000" cy="900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 музыкальном театре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8280000" y="2"/>
            <a:ext cx="1656000" cy="900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 концертном зале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9936000" y="1"/>
            <a:ext cx="1656000" cy="900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Чтоб музыкантом быть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Управляющая кнопка: настраиваемая 14">
            <a:hlinkClick r:id="" action="ppaction://noaction" highlightClick="1"/>
          </p:cNvPr>
          <p:cNvSpPr/>
          <p:nvPr userDrawn="1"/>
        </p:nvSpPr>
        <p:spPr>
          <a:xfrm>
            <a:off x="11592000" y="1"/>
            <a:ext cx="586858" cy="900000"/>
          </a:xfrm>
          <a:prstGeom prst="actionButtonBlank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рест 15"/>
          <p:cNvSpPr/>
          <p:nvPr userDrawn="1"/>
        </p:nvSpPr>
        <p:spPr>
          <a:xfrm rot="2700000">
            <a:off x="11694957" y="256818"/>
            <a:ext cx="380942" cy="386366"/>
          </a:xfrm>
          <a:prstGeom prst="plus">
            <a:avLst>
              <a:gd name="adj" fmla="val 32912"/>
            </a:avLst>
          </a:prstGeom>
          <a:solidFill>
            <a:schemeClr val="bg1"/>
          </a:solidFill>
          <a:ln w="6350" cap="flat" cmpd="sng" algn="ctr">
            <a:solidFill>
              <a:srgbClr val="5F5F5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Управляющая кнопка: настраиваемая 16">
            <a:hlinkClick r:id="" action="ppaction://hlinkshowjump?jump=endshow" highlightClick="1"/>
          </p:cNvPr>
          <p:cNvSpPr/>
          <p:nvPr userDrawn="1"/>
        </p:nvSpPr>
        <p:spPr>
          <a:xfrm>
            <a:off x="11569854" y="2"/>
            <a:ext cx="609003" cy="900000"/>
          </a:xfrm>
          <a:prstGeom prst="actionButtonBlank">
            <a:avLst/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11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0E15A-5FC2-42AC-A825-99E0A6776DA2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3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688D4-9745-4060-9A81-E83B1B38269F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0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665A-48F1-4AD5-A352-3A489E5F134D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5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 userDrawn="1"/>
        </p:nvSpPr>
        <p:spPr>
          <a:xfrm>
            <a:off x="11832000" y="6498000"/>
            <a:ext cx="360000" cy="360000"/>
          </a:xfrm>
          <a:prstGeom prst="actionButtonForwardNext">
            <a:avLst/>
          </a:prstGeom>
          <a:solidFill>
            <a:srgbClr val="FF9999"/>
          </a:solidFill>
          <a:ln w="3175">
            <a:solidFill>
              <a:srgbClr val="FF99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3F37B-A9B0-41F9-B21D-5E52A1B4D09F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 userDrawn="1"/>
        </p:nvSpPr>
        <p:spPr>
          <a:xfrm>
            <a:off x="11831998" y="0"/>
            <a:ext cx="360002" cy="360002"/>
          </a:xfrm>
          <a:prstGeom prst="actionButtonBlank">
            <a:avLst/>
          </a:prstGeom>
          <a:solidFill>
            <a:srgbClr val="FF0000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11921998" y="89999"/>
            <a:ext cx="180001" cy="180001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 userDrawn="1"/>
        </p:nvSpPr>
        <p:spPr>
          <a:xfrm>
            <a:off x="11832000" y="0"/>
            <a:ext cx="360002" cy="360002"/>
          </a:xfrm>
          <a:prstGeom prst="actionButtonBlank">
            <a:avLst/>
          </a:prstGeom>
          <a:noFill/>
          <a:ln w="635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1832000" y="6489692"/>
            <a:ext cx="360000" cy="3600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575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78E50-C2E9-4562-A548-866783B330F9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0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95BCD-F2EA-4818-98FC-517EC539CA86}" type="slidenum">
              <a:rPr lang="ru-RU" altLang="ru-RU" smtClean="0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7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66FF"/>
            </a:gs>
            <a:gs pos="50000">
              <a:srgbClr val="00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0B5A50-0D1D-4854-9029-2A40F4FFC7C4}" type="slidenum">
              <a:rPr lang="ru-RU" altLang="ru-RU" smtClean="0">
                <a:solidFill>
                  <a:srgbClr val="33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11" Type="http://schemas.openxmlformats.org/officeDocument/2006/relationships/image" Target="../media/image27.jpeg"/><Relationship Id="rId5" Type="http://schemas.openxmlformats.org/officeDocument/2006/relationships/image" Target="../media/image5.png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26.jpeg"/><Relationship Id="rId1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jpe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2.wdp"/><Relationship Id="rId7" Type="http://schemas.microsoft.com/office/2007/relationships/hdphoto" Target="../media/hdphoto4.wdp"/><Relationship Id="rId12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3.png"/><Relationship Id="rId5" Type="http://schemas.openxmlformats.org/officeDocument/2006/relationships/image" Target="../media/image40.jpeg"/><Relationship Id="rId10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7.wdp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12" Type="http://schemas.openxmlformats.org/officeDocument/2006/relationships/image" Target="../media/image4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6.jpeg"/><Relationship Id="rId11" Type="http://schemas.microsoft.com/office/2007/relationships/hdphoto" Target="../media/hdphoto16.wdp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51.jpeg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8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9.wdp"/><Relationship Id="rId12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7.jpeg"/><Relationship Id="rId11" Type="http://schemas.microsoft.com/office/2007/relationships/hdphoto" Target="../media/hdphoto21.wdp"/><Relationship Id="rId5" Type="http://schemas.openxmlformats.org/officeDocument/2006/relationships/image" Target="../media/image23.png"/><Relationship Id="rId10" Type="http://schemas.openxmlformats.org/officeDocument/2006/relationships/image" Target="../media/image59.jpeg"/><Relationship Id="rId4" Type="http://schemas.openxmlformats.org/officeDocument/2006/relationships/notesSlide" Target="../notesSlides/notesSlide6.xml"/><Relationship Id="rId9" Type="http://schemas.microsoft.com/office/2007/relationships/hdphoto" Target="../media/hdphoto20.wdp"/><Relationship Id="rId14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23.wdp"/><Relationship Id="rId5" Type="http://schemas.openxmlformats.org/officeDocument/2006/relationships/image" Target="../media/image61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4.jpeg"/><Relationship Id="rId5" Type="http://schemas.microsoft.com/office/2007/relationships/hdphoto" Target="../media/hdphoto24.wdp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5.jpe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6.wdp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.png"/><Relationship Id="rId5" Type="http://schemas.openxmlformats.org/officeDocument/2006/relationships/image" Target="../media/image69.jpe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1.jpe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31.wdp"/><Relationship Id="rId18" Type="http://schemas.microsoft.com/office/2007/relationships/hdphoto" Target="../media/hdphoto32.wdp"/><Relationship Id="rId26" Type="http://schemas.microsoft.com/office/2007/relationships/hdphoto" Target="../media/hdphoto34.wdp"/><Relationship Id="rId3" Type="http://schemas.microsoft.com/office/2007/relationships/hdphoto" Target="../media/hdphoto27.wdp"/><Relationship Id="rId21" Type="http://schemas.openxmlformats.org/officeDocument/2006/relationships/image" Target="../media/image86.png"/><Relationship Id="rId7" Type="http://schemas.microsoft.com/office/2007/relationships/hdphoto" Target="../media/hdphoto28.wdp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5" Type="http://schemas.openxmlformats.org/officeDocument/2006/relationships/image" Target="../media/image89.png"/><Relationship Id="rId2" Type="http://schemas.openxmlformats.org/officeDocument/2006/relationships/image" Target="../media/image73.png"/><Relationship Id="rId16" Type="http://schemas.openxmlformats.org/officeDocument/2006/relationships/image" Target="../media/image82.jpeg"/><Relationship Id="rId20" Type="http://schemas.openxmlformats.org/officeDocument/2006/relationships/image" Target="../media/image85.jpeg"/><Relationship Id="rId29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microsoft.com/office/2007/relationships/hdphoto" Target="../media/hdphoto30.wdp"/><Relationship Id="rId24" Type="http://schemas.openxmlformats.org/officeDocument/2006/relationships/image" Target="../media/image88.jpeg"/><Relationship Id="rId5" Type="http://schemas.openxmlformats.org/officeDocument/2006/relationships/image" Target="../media/image75.jpeg"/><Relationship Id="rId15" Type="http://schemas.openxmlformats.org/officeDocument/2006/relationships/image" Target="../media/image81.jpeg"/><Relationship Id="rId23" Type="http://schemas.openxmlformats.org/officeDocument/2006/relationships/image" Target="../media/image87.jpeg"/><Relationship Id="rId28" Type="http://schemas.openxmlformats.org/officeDocument/2006/relationships/image" Target="../media/image91.jpeg"/><Relationship Id="rId10" Type="http://schemas.openxmlformats.org/officeDocument/2006/relationships/image" Target="../media/image78.png"/><Relationship Id="rId19" Type="http://schemas.openxmlformats.org/officeDocument/2006/relationships/image" Target="../media/image84.jpeg"/><Relationship Id="rId31" Type="http://schemas.microsoft.com/office/2007/relationships/hdphoto" Target="../media/hdphoto35.wdp"/><Relationship Id="rId4" Type="http://schemas.openxmlformats.org/officeDocument/2006/relationships/image" Target="../media/image74.jpeg"/><Relationship Id="rId9" Type="http://schemas.microsoft.com/office/2007/relationships/hdphoto" Target="../media/hdphoto29.wdp"/><Relationship Id="rId14" Type="http://schemas.openxmlformats.org/officeDocument/2006/relationships/image" Target="../media/image80.jpeg"/><Relationship Id="rId22" Type="http://schemas.microsoft.com/office/2007/relationships/hdphoto" Target="../media/hdphoto33.wdp"/><Relationship Id="rId27" Type="http://schemas.openxmlformats.org/officeDocument/2006/relationships/image" Target="../media/image90.jpeg"/><Relationship Id="rId30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microsoft.com/office/2007/relationships/hdphoto" Target="../media/hdphoto4.wdp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7.wdp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33FF"/>
            </a:gs>
            <a:gs pos="50000">
              <a:srgbClr val="00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68277" y="419969"/>
            <a:ext cx="6255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Игра по музыке для </a:t>
            </a:r>
            <a:r>
              <a:rPr lang="ru-RU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учащихся </a:t>
            </a:r>
            <a:r>
              <a:rPr lang="ru-RU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-го </a:t>
            </a:r>
            <a:r>
              <a:rPr lang="ru-RU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класса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9937" y="5334051"/>
            <a:ext cx="9132126" cy="1200329"/>
          </a:xfrm>
          <a:prstGeom prst="rect">
            <a:avLst/>
          </a:prstGeom>
          <a:noFill/>
          <a:ln/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Учитель музыки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МАОУ </a:t>
            </a:r>
            <a:r>
              <a:rPr lang="ru-RU" sz="2400" dirty="0">
                <a:solidFill>
                  <a:srgbClr val="002060"/>
                </a:solidFill>
              </a:rPr>
              <a:t>«Лицей № </a:t>
            </a:r>
            <a:r>
              <a:rPr lang="ru-RU" sz="2400" dirty="0" smtClean="0">
                <a:solidFill>
                  <a:srgbClr val="002060"/>
                </a:solidFill>
              </a:rPr>
              <a:t>11 имени </a:t>
            </a:r>
            <a:r>
              <a:rPr lang="ru-RU" sz="2400" dirty="0" err="1" smtClean="0">
                <a:solidFill>
                  <a:srgbClr val="002060"/>
                </a:solidFill>
              </a:rPr>
              <a:t>Ермольевой</a:t>
            </a:r>
            <a:r>
              <a:rPr lang="ru-RU" sz="2400" dirty="0" smtClean="0">
                <a:solidFill>
                  <a:srgbClr val="002060"/>
                </a:solidFill>
              </a:rPr>
              <a:t> З.В.» г. Ростова-на-Дону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Палецких Елена Викторовна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529937" y="1316742"/>
            <a:ext cx="9132125" cy="3394531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0" cap="none" spc="0" normalizeH="0" baseline="0" noProof="0" dirty="0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«В музыкальном государстве…»</a:t>
            </a:r>
          </a:p>
        </p:txBody>
      </p:sp>
      <p:sp>
        <p:nvSpPr>
          <p:cNvPr id="3" name="Управляющая кнопка: настраиваемая 2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25052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2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FF3300"/>
                </a:solidFill>
              </a:rPr>
              <a:t>Гусли-</a:t>
            </a:r>
            <a:r>
              <a:rPr lang="ru-RU" sz="2400" kern="0" dirty="0" err="1" smtClean="0">
                <a:solidFill>
                  <a:srgbClr val="FF3300"/>
                </a:solidFill>
              </a:rPr>
              <a:t>самогуды</a:t>
            </a:r>
            <a:r>
              <a:rPr lang="ru-RU" sz="2400" kern="0" dirty="0" smtClean="0">
                <a:solidFill>
                  <a:srgbClr val="FF3300"/>
                </a:solidFill>
              </a:rPr>
              <a:t> повеселят вас в пути, если вы </a:t>
            </a:r>
            <a:r>
              <a:rPr lang="ru-RU" sz="2400" kern="0" dirty="0" smtClean="0">
                <a:solidFill>
                  <a:srgbClr val="002060"/>
                </a:solidFill>
              </a:rPr>
              <a:t>определите, какое чудо из оперы «Сказка о царе </a:t>
            </a:r>
            <a:r>
              <a:rPr lang="ru-RU" sz="2400" kern="0" dirty="0" err="1" smtClean="0">
                <a:solidFill>
                  <a:srgbClr val="002060"/>
                </a:solidFill>
              </a:rPr>
              <a:t>Салтане</a:t>
            </a:r>
            <a:r>
              <a:rPr lang="ru-RU" sz="2400" kern="0" dirty="0" smtClean="0">
                <a:solidFill>
                  <a:srgbClr val="002060"/>
                </a:solidFill>
              </a:rPr>
              <a:t>» Николая Андреевича Римского-Корсакова изображено в этом музыкальном фрагменте?</a:t>
            </a:r>
          </a:p>
        </p:txBody>
      </p:sp>
      <p:pic>
        <p:nvPicPr>
          <p:cNvPr id="11" name="Picture 2" descr="C:\Users\Палецких Елена\Desktop\Содружество муз\1696558607_gas-kvas-com-p-kartinki-gusli-1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5" b="90000" l="2933" r="95067">
                        <a14:foregroundMark x1="92800" y1="85814" x2="92800" y2="85814"/>
                        <a14:foregroundMark x1="95067" y1="85814" x2="95067" y2="85814"/>
                        <a14:foregroundMark x1="64133" y1="8837" x2="64133" y2="8837"/>
                        <a14:foregroundMark x1="7333" y1="80233" x2="7333" y2="80233"/>
                        <a14:foregroundMark x1="2933" y1="85581" x2="2933" y2="8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14" y="725052"/>
            <a:ext cx="4709301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bilibin3"/>
          <p:cNvPicPr>
            <a:picLocks noChangeAspect="1" noChangeArrowheads="1"/>
          </p:cNvPicPr>
          <p:nvPr/>
        </p:nvPicPr>
        <p:blipFill>
          <a:blip r:embed="rId8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11" y="435792"/>
            <a:ext cx="1980000" cy="308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Палецких Елена\Desktop\Квест\og_og_15048331942631340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5"/>
          <a:stretch/>
        </p:blipFill>
        <p:spPr bwMode="auto">
          <a:xfrm>
            <a:off x="7506911" y="4318759"/>
            <a:ext cx="430112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алецких Елена\Desktop\Квест\44164_mainfoto1_03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3216" y="2526304"/>
            <a:ext cx="280851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алецких Елена\Desktop\Квест\Belka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031" y="435792"/>
            <a:ext cx="1980000" cy="234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0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460969" y="1695792"/>
            <a:ext cx="4319999" cy="1260000"/>
            <a:chOff x="4486118" y="1628800"/>
            <a:chExt cx="4319999" cy="1260000"/>
          </a:xfrm>
        </p:grpSpPr>
        <p:sp>
          <p:nvSpPr>
            <p:cNvPr id="3" name="Горизонтальный свиток 2"/>
            <p:cNvSpPr/>
            <p:nvPr/>
          </p:nvSpPr>
          <p:spPr>
            <a:xfrm>
              <a:off x="4486118" y="1628800"/>
              <a:ext cx="4319999" cy="1260000"/>
            </a:xfrm>
            <a:prstGeom prst="horizontalScroll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5788862" y="1983635"/>
              <a:ext cx="540000" cy="540000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>
                <a:defRPr/>
              </a:pPr>
              <a:endParaRPr lang="ru-RU" kern="0" smtClean="0">
                <a:solidFill>
                  <a:prstClr val="white"/>
                </a:solidFill>
              </a:endParaRPr>
            </a:p>
          </p:txBody>
        </p:sp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5108645" y="1987078"/>
              <a:ext cx="540000" cy="540000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>
                <a:defRPr/>
              </a:pPr>
              <a:endParaRPr lang="ru-RU" kern="0" smtClean="0">
                <a:solidFill>
                  <a:prstClr val="white"/>
                </a:solidFill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7083109" y="1983635"/>
              <a:ext cx="540000" cy="5400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>
                <a:defRPr/>
              </a:pPr>
              <a:endParaRPr lang="ru-RU" kern="0" smtClean="0">
                <a:solidFill>
                  <a:prstClr val="white"/>
                </a:solidFill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6486359" y="1983635"/>
              <a:ext cx="540000" cy="540000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>
                <a:defRPr/>
              </a:pPr>
              <a:endParaRPr lang="ru-RU" kern="0" smtClean="0">
                <a:solidFill>
                  <a:prstClr val="white"/>
                </a:solidFill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7643591" y="1983635"/>
              <a:ext cx="540000" cy="540000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>
                <a:defRPr/>
              </a:pPr>
              <a:endParaRPr lang="ru-RU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460970" y="2948936"/>
            <a:ext cx="4319998" cy="1260000"/>
            <a:chOff x="7460970" y="2948936"/>
            <a:chExt cx="4319998" cy="1260000"/>
          </a:xfrm>
        </p:grpSpPr>
        <p:sp>
          <p:nvSpPr>
            <p:cNvPr id="10" name="Горизонтальный свиток 9"/>
            <p:cNvSpPr/>
            <p:nvPr/>
          </p:nvSpPr>
          <p:spPr>
            <a:xfrm>
              <a:off x="7460970" y="2948936"/>
              <a:ext cx="4319998" cy="1260000"/>
            </a:xfrm>
            <a:prstGeom prst="horizontalScroll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7823467" y="3300862"/>
              <a:ext cx="3455488" cy="556147"/>
              <a:chOff x="4806602" y="3241672"/>
              <a:chExt cx="3455488" cy="556147"/>
            </a:xfrm>
          </p:grpSpPr>
          <p:sp>
            <p:nvSpPr>
              <p:cNvPr id="12" name="AutoShape 14"/>
              <p:cNvSpPr>
                <a:spLocks noChangeArrowheads="1"/>
              </p:cNvSpPr>
              <p:nvPr/>
            </p:nvSpPr>
            <p:spPr bwMode="auto">
              <a:xfrm>
                <a:off x="7154592" y="3241672"/>
                <a:ext cx="540000" cy="540000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AutoShape 15"/>
              <p:cNvSpPr>
                <a:spLocks noChangeArrowheads="1"/>
              </p:cNvSpPr>
              <p:nvPr/>
            </p:nvSpPr>
            <p:spPr bwMode="auto">
              <a:xfrm>
                <a:off x="5993505" y="3241672"/>
                <a:ext cx="540000" cy="540000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79646">
                      <a:shade val="51000"/>
                      <a:satMod val="130000"/>
                    </a:srgbClr>
                  </a:gs>
                  <a:gs pos="80000">
                    <a:srgbClr val="F79646">
                      <a:shade val="93000"/>
                      <a:satMod val="130000"/>
                    </a:srgbClr>
                  </a:gs>
                  <a:gs pos="100000">
                    <a:srgbClr val="F7964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AutoShape 16"/>
              <p:cNvSpPr>
                <a:spLocks noChangeArrowheads="1"/>
              </p:cNvSpPr>
              <p:nvPr/>
            </p:nvSpPr>
            <p:spPr bwMode="auto">
              <a:xfrm>
                <a:off x="4806602" y="3241673"/>
                <a:ext cx="540000" cy="540000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AutoShape 17"/>
              <p:cNvSpPr>
                <a:spLocks noChangeArrowheads="1"/>
              </p:cNvSpPr>
              <p:nvPr/>
            </p:nvSpPr>
            <p:spPr bwMode="auto">
              <a:xfrm rot="16200000">
                <a:off x="7722090" y="3249322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AutoShape 18"/>
              <p:cNvSpPr>
                <a:spLocks noChangeArrowheads="1"/>
              </p:cNvSpPr>
              <p:nvPr/>
            </p:nvSpPr>
            <p:spPr bwMode="auto">
              <a:xfrm rot="16200000">
                <a:off x="6588344" y="3241673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AutoShape 19"/>
              <p:cNvSpPr>
                <a:spLocks noChangeArrowheads="1"/>
              </p:cNvSpPr>
              <p:nvPr/>
            </p:nvSpPr>
            <p:spPr bwMode="auto">
              <a:xfrm rot="16200000">
                <a:off x="5393542" y="3257819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7460969" y="4208936"/>
            <a:ext cx="4320000" cy="1260000"/>
            <a:chOff x="4486118" y="4141944"/>
            <a:chExt cx="4320000" cy="1260000"/>
          </a:xfrm>
        </p:grpSpPr>
        <p:sp>
          <p:nvSpPr>
            <p:cNvPr id="19" name="Горизонтальный свиток 18"/>
            <p:cNvSpPr/>
            <p:nvPr/>
          </p:nvSpPr>
          <p:spPr>
            <a:xfrm>
              <a:off x="4486118" y="4141944"/>
              <a:ext cx="4320000" cy="1260000"/>
            </a:xfrm>
            <a:prstGeom prst="horizontalScroll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4753538" y="4484714"/>
              <a:ext cx="3872581" cy="557502"/>
              <a:chOff x="4753538" y="4484714"/>
              <a:chExt cx="3872581" cy="557502"/>
            </a:xfrm>
          </p:grpSpPr>
          <p:sp>
            <p:nvSpPr>
              <p:cNvPr id="21" name="AutoShape 17"/>
              <p:cNvSpPr>
                <a:spLocks noChangeArrowheads="1"/>
              </p:cNvSpPr>
              <p:nvPr/>
            </p:nvSpPr>
            <p:spPr bwMode="auto">
              <a:xfrm rot="16200000">
                <a:off x="8086119" y="4485261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AutoShape 18"/>
              <p:cNvSpPr>
                <a:spLocks noChangeArrowheads="1"/>
              </p:cNvSpPr>
              <p:nvPr/>
            </p:nvSpPr>
            <p:spPr bwMode="auto">
              <a:xfrm rot="16200000">
                <a:off x="6731159" y="4484714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AutoShape 19"/>
              <p:cNvSpPr>
                <a:spLocks noChangeArrowheads="1"/>
              </p:cNvSpPr>
              <p:nvPr/>
            </p:nvSpPr>
            <p:spPr bwMode="auto">
              <a:xfrm rot="16200000">
                <a:off x="5373733" y="4484715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AutoShape 19"/>
              <p:cNvSpPr>
                <a:spLocks noChangeArrowheads="1"/>
              </p:cNvSpPr>
              <p:nvPr/>
            </p:nvSpPr>
            <p:spPr bwMode="auto">
              <a:xfrm rot="16200000">
                <a:off x="4753538" y="4502216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AutoShape 19"/>
              <p:cNvSpPr>
                <a:spLocks noChangeArrowheads="1"/>
              </p:cNvSpPr>
              <p:nvPr/>
            </p:nvSpPr>
            <p:spPr bwMode="auto">
              <a:xfrm rot="16200000">
                <a:off x="6048344" y="4501672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AutoShape 19"/>
              <p:cNvSpPr>
                <a:spLocks noChangeArrowheads="1"/>
              </p:cNvSpPr>
              <p:nvPr/>
            </p:nvSpPr>
            <p:spPr bwMode="auto">
              <a:xfrm rot="16200000">
                <a:off x="7424592" y="4501671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F79646">
                      <a:shade val="51000"/>
                      <a:satMod val="130000"/>
                    </a:srgbClr>
                  </a:gs>
                  <a:gs pos="80000">
                    <a:srgbClr val="F79646">
                      <a:shade val="93000"/>
                      <a:satMod val="130000"/>
                    </a:srgbClr>
                  </a:gs>
                  <a:gs pos="100000">
                    <a:srgbClr val="F7964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7450846" y="435792"/>
            <a:ext cx="4327680" cy="1260000"/>
            <a:chOff x="7450846" y="435792"/>
            <a:chExt cx="4327680" cy="1260000"/>
          </a:xfrm>
        </p:grpSpPr>
        <p:sp>
          <p:nvSpPr>
            <p:cNvPr id="28" name="Горизонтальный свиток 27"/>
            <p:cNvSpPr/>
            <p:nvPr/>
          </p:nvSpPr>
          <p:spPr>
            <a:xfrm>
              <a:off x="7450846" y="435792"/>
              <a:ext cx="4327680" cy="1260000"/>
            </a:xfrm>
            <a:prstGeom prst="horizontalScroll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8725002" y="795792"/>
              <a:ext cx="1858687" cy="540000"/>
              <a:chOff x="5373733" y="769196"/>
              <a:chExt cx="1858687" cy="540000"/>
            </a:xfrm>
          </p:grpSpPr>
          <p:sp>
            <p:nvSpPr>
              <p:cNvPr id="30" name="Rectangle 2"/>
              <p:cNvSpPr>
                <a:spLocks noChangeArrowheads="1"/>
              </p:cNvSpPr>
              <p:nvPr/>
            </p:nvSpPr>
            <p:spPr bwMode="auto">
              <a:xfrm>
                <a:off x="5373733" y="769196"/>
                <a:ext cx="540000" cy="540000"/>
              </a:xfrm>
              <a:prstGeom prst="rect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19"/>
              <p:cNvSpPr>
                <a:spLocks noChangeArrowheads="1"/>
              </p:cNvSpPr>
              <p:nvPr/>
            </p:nvSpPr>
            <p:spPr bwMode="auto">
              <a:xfrm rot="16200000">
                <a:off x="6035519" y="769196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2"/>
              <p:cNvSpPr>
                <a:spLocks noChangeArrowheads="1"/>
              </p:cNvSpPr>
              <p:nvPr/>
            </p:nvSpPr>
            <p:spPr bwMode="auto">
              <a:xfrm>
                <a:off x="6692420" y="769196"/>
                <a:ext cx="540000" cy="540000"/>
              </a:xfrm>
              <a:prstGeom prst="rect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4" name="Горизонтальный свиток 33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Определите по схеме музыкальную форму, в которой написано сочинение для виолончели с оркестром Петра Ильича Чайковского «Вариации на тему рококо»</a:t>
            </a:r>
            <a:r>
              <a:rPr lang="ru-RU" sz="2400" kern="0" dirty="0" smtClean="0">
                <a:solidFill>
                  <a:srgbClr val="FF3300"/>
                </a:solidFill>
              </a:rPr>
              <a:t>, и вам достанется скатерть-самобранка.</a:t>
            </a:r>
          </a:p>
        </p:txBody>
      </p:sp>
      <p:pic>
        <p:nvPicPr>
          <p:cNvPr id="9" name="Picture 2" descr="C:\Users\Палецких Елена\Desktop\Квест\36e0b60d5f4b11eea5286a0259d7362a_up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35" y="435790"/>
            <a:ext cx="3351625" cy="335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9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алецких Елена\Desktop\Квест\scale_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48" y="438105"/>
            <a:ext cx="342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0475" y="737903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74577" y="448643"/>
            <a:ext cx="4441371" cy="5845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C:\Users\Палецких Елена\Desktop\msr191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16475" y="2751754"/>
            <a:ext cx="1294614" cy="34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Палецких Елена\Desktop\viola_dominant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054" y="2657273"/>
            <a:ext cx="1761905" cy="14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Палецких Елена\Desktop\viola_dominant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212" y="3238949"/>
            <a:ext cx="1761905" cy="14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FF3300"/>
                </a:solidFill>
              </a:rPr>
              <a:t>Для того чтобы получить </a:t>
            </a:r>
            <a:r>
              <a:rPr lang="ru-RU" sz="2400" kern="0" dirty="0" err="1" smtClean="0">
                <a:solidFill>
                  <a:srgbClr val="FF3300"/>
                </a:solidFill>
              </a:rPr>
              <a:t>молодильное</a:t>
            </a:r>
            <a:r>
              <a:rPr lang="ru-RU" sz="2400" kern="0" dirty="0" smtClean="0">
                <a:solidFill>
                  <a:srgbClr val="FF3300"/>
                </a:solidFill>
              </a:rPr>
              <a:t> яблочко, </a:t>
            </a:r>
            <a:r>
              <a:rPr lang="ru-RU" sz="2400" kern="0" dirty="0" smtClean="0">
                <a:solidFill>
                  <a:srgbClr val="002060"/>
                </a:solidFill>
              </a:rPr>
              <a:t>уберите музыкальные инструменты, которые не исполняют «Ноктюрн» из струнного квартета Александра Порфирьевича Бородина.</a:t>
            </a:r>
            <a:endParaRPr lang="ru-RU" sz="2400" kern="0" dirty="0" smtClean="0">
              <a:solidFill>
                <a:srgbClr val="660066"/>
              </a:solidFill>
            </a:endParaRPr>
          </a:p>
        </p:txBody>
      </p:sp>
      <p:pic>
        <p:nvPicPr>
          <p:cNvPr id="9" name="Picture 7" descr="C:\Users\Палецких Елена\Desktop\DV016_Jpg_Large_470067.080_14-inch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1567" y="4727455"/>
            <a:ext cx="2239200" cy="146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Палецких Елена\Desktop\Три чуда\Jeskiz_Arfa_29.original.format-jpeg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9" t="1630" r="27152" b="6471"/>
          <a:stretch/>
        </p:blipFill>
        <p:spPr bwMode="auto">
          <a:xfrm>
            <a:off x="9258185" y="555521"/>
            <a:ext cx="1137000" cy="23031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Палецких Елена\Desktop\Три чуда\master-klass-rospis-balalaek-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5" t="1858" r="19942"/>
          <a:stretch/>
        </p:blipFill>
        <p:spPr bwMode="auto">
          <a:xfrm>
            <a:off x="10416475" y="500452"/>
            <a:ext cx="1298876" cy="215682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Палецких Елена\Desktop\виолончель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1"/>
          <a:stretch/>
        </p:blipFill>
        <p:spPr bwMode="auto">
          <a:xfrm>
            <a:off x="7451922" y="522574"/>
            <a:ext cx="1739478" cy="302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алецких Елена\Desktop\Квест\636361504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770" y="3548788"/>
            <a:ext cx="2008794" cy="113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4864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68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алецких Елена\Desktop\Квест\188c1a2b64f7c25380e750b99a57c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9973" y1="7900" x2="9973" y2="7900"/>
                        <a14:backgroundMark x1="83060" y1="20700" x2="83060" y2="20700"/>
                        <a14:backgroundMark x1="89344" y1="96100" x2="89344" y2="96100"/>
                        <a14:backgroundMark x1="18716" y1="94700" x2="18716" y2="94700"/>
                        <a14:backgroundMark x1="13898" y1="42680" x2="13898" y2="42680"/>
                        <a14:backgroundMark x1="14407" y1="47270" x2="14407" y2="47270"/>
                        <a14:backgroundMark x1="13898" y1="45533" x2="13898" y2="45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54" y="435791"/>
            <a:ext cx="2453388" cy="335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Горизонтальный свиток 33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Выберите музыкальные инструменты для русского народного оркестра</a:t>
            </a:r>
            <a:r>
              <a:rPr lang="ru-RU" sz="2400" kern="0" dirty="0" smtClean="0">
                <a:solidFill>
                  <a:srgbClr val="FF3300"/>
                </a:solidFill>
              </a:rPr>
              <a:t>, и печка Емели поможет вам быстрее ехать по музыкальному государству.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374577" y="435791"/>
            <a:ext cx="4441371" cy="5858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Палецких Елена\Desktop\Квест\625743780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256" y="629391"/>
            <a:ext cx="1757549" cy="17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алецких Елена\Desktop\Квест\a0c36c1b0132dc67e51443f8d8f51755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0255" y="4942630"/>
            <a:ext cx="2030681" cy="11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Палецких Елена\Desktop\Квест\a1a002ece6e38a42cf8a3bc0abb171cc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8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15004">
            <a:off x="9703445" y="3458285"/>
            <a:ext cx="1912017" cy="8699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Палецких Елена\Desktop\О, счастливчик Новый\Chopi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1"/>
          <a:stretch/>
        </p:blipFill>
        <p:spPr bwMode="auto">
          <a:xfrm>
            <a:off x="7500255" y="2433691"/>
            <a:ext cx="2215673" cy="24364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Палецких Елена\Desktop\Три чуда\d75d7927-2397-5252-9c89-e53c696b28e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6" b="14523"/>
          <a:stretch/>
        </p:blipFill>
        <p:spPr bwMode="auto">
          <a:xfrm>
            <a:off x="9380020" y="629391"/>
            <a:ext cx="2160000" cy="9262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Палецких Елена\Desktop\Квест\1000x1000-630977_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" b="6519"/>
          <a:stretch/>
        </p:blipFill>
        <p:spPr bwMode="auto">
          <a:xfrm>
            <a:off x="10091561" y="2079147"/>
            <a:ext cx="1410833" cy="12410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Палецких Елена\Desktop\msr155-1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843789">
            <a:off x="9467466" y="4884587"/>
            <a:ext cx="2250717" cy="6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6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25052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2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Users\Палецких Елена\Desktop\24234386_Strad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70" r="-870" b="1035"/>
          <a:stretch/>
        </p:blipFill>
        <p:spPr bwMode="auto">
          <a:xfrm>
            <a:off x="8296975" y="3838430"/>
            <a:ext cx="2814857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FF3300"/>
                </a:solidFill>
              </a:rPr>
              <a:t>Волшебное пёрышко </a:t>
            </a:r>
            <a:r>
              <a:rPr lang="ru-RU" sz="2400" kern="0" dirty="0" err="1" smtClean="0">
                <a:solidFill>
                  <a:srgbClr val="FF3300"/>
                </a:solidFill>
              </a:rPr>
              <a:t>Финиста</a:t>
            </a:r>
            <a:r>
              <a:rPr lang="ru-RU" sz="2400" kern="0" dirty="0">
                <a:solidFill>
                  <a:srgbClr val="FF3300"/>
                </a:solidFill>
              </a:rPr>
              <a:t>-</a:t>
            </a:r>
            <a:r>
              <a:rPr lang="ru-RU" sz="2400" kern="0" dirty="0" smtClean="0">
                <a:solidFill>
                  <a:srgbClr val="FF3300"/>
                </a:solidFill>
              </a:rPr>
              <a:t>Ясна </a:t>
            </a:r>
            <a:r>
              <a:rPr lang="ru-RU" sz="2400" kern="0" dirty="0" smtClean="0">
                <a:solidFill>
                  <a:srgbClr val="FF3300"/>
                </a:solidFill>
              </a:rPr>
              <a:t>сокола достанется вам, если вы </a:t>
            </a:r>
            <a:r>
              <a:rPr lang="ru-RU" sz="2400" kern="0" dirty="0" smtClean="0">
                <a:solidFill>
                  <a:srgbClr val="002060"/>
                </a:solidFill>
              </a:rPr>
              <a:t>определите, под впечатлением от какого рисунка В. Гартмана М. Мусоргский написал пьесу из фортепианной сюиты «Картинки с выставки». </a:t>
            </a:r>
          </a:p>
        </p:txBody>
      </p:sp>
      <p:pic>
        <p:nvPicPr>
          <p:cNvPr id="7" name="Picture 3" descr="C:\Users\Палецких Елена\Desktop\часы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736" y="435791"/>
            <a:ext cx="1980000" cy="271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Палецких Елена\Desktop\498px-Hartmann_Chicks_sketch_for_Trilby_ballet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6526" y="1124855"/>
            <a:ext cx="1980000" cy="2381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Палецких Елена\Desktop\Квест\c9f16204-ee60-5c0a-a229-d046863a871f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22" b="96196" l="350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34" y="435790"/>
            <a:ext cx="4857428" cy="335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96973" y="6178430"/>
            <a:ext cx="281485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Старый замок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9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25051"/>
            <a:ext cx="609600" cy="609600"/>
          </a:xfrm>
          <a:prstGeom prst="rect">
            <a:avLst/>
          </a:prstGeom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Какие танцы в опере Михаила Ивановича Глинки «Иван Сусанин</a:t>
            </a:r>
            <a:r>
              <a:rPr lang="ru-RU" sz="2400" kern="0" dirty="0">
                <a:solidFill>
                  <a:srgbClr val="002060"/>
                </a:solidFill>
              </a:rPr>
              <a:t>» </a:t>
            </a:r>
            <a:r>
              <a:rPr lang="ru-RU" sz="2400" kern="0" dirty="0" smtClean="0">
                <a:solidFill>
                  <a:srgbClr val="002060"/>
                </a:solidFill>
              </a:rPr>
              <a:t>стали символами воинственности польских завоевателей? </a:t>
            </a:r>
            <a:r>
              <a:rPr lang="ru-RU" sz="2400" kern="0" dirty="0" smtClean="0">
                <a:solidFill>
                  <a:srgbClr val="FF3300"/>
                </a:solidFill>
              </a:rPr>
              <a:t>Ответ на этот вопрос позволит вам совершить полёт </a:t>
            </a:r>
            <a:r>
              <a:rPr lang="ru-RU" sz="2400" kern="0" dirty="0">
                <a:solidFill>
                  <a:srgbClr val="FF3300"/>
                </a:solidFill>
              </a:rPr>
              <a:t>на летучем </a:t>
            </a:r>
            <a:r>
              <a:rPr lang="ru-RU" sz="2400" kern="0" dirty="0" smtClean="0">
                <a:solidFill>
                  <a:srgbClr val="FF3300"/>
                </a:solidFill>
              </a:rPr>
              <a:t>корабле.</a:t>
            </a:r>
          </a:p>
        </p:txBody>
      </p:sp>
      <p:pic>
        <p:nvPicPr>
          <p:cNvPr id="10" name="Picture 5" descr="C:\Users\Палецких Елена\Desktop\Квест\e47adcd34c1b11eeb83ebadf81d486ab_upsc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35" y="435791"/>
            <a:ext cx="3351625" cy="335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1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7466583" y="444366"/>
            <a:ext cx="2348230" cy="3003691"/>
            <a:chOff x="7466582" y="593765"/>
            <a:chExt cx="2348230" cy="3003691"/>
          </a:xfrm>
        </p:grpSpPr>
        <p:pic>
          <p:nvPicPr>
            <p:cNvPr id="14" name="Picture 3" descr="C:\Users\Палецких Елена\Desktop\Квест\8D0Rw5wklPk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1"/>
            <a:stretch/>
          </p:blipFill>
          <p:spPr bwMode="auto">
            <a:xfrm>
              <a:off x="7466582" y="593765"/>
              <a:ext cx="2348229" cy="253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466584" y="3135791"/>
              <a:ext cx="2348228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Вальс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9500260" y="2576945"/>
            <a:ext cx="2327245" cy="3001049"/>
            <a:chOff x="9500260" y="2576945"/>
            <a:chExt cx="2327245" cy="3001049"/>
          </a:xfrm>
        </p:grpSpPr>
        <p:pic>
          <p:nvPicPr>
            <p:cNvPr id="17" name="Picture 2" descr="C:\Users\Палецких Елена\Desktop\Новая папка\15f2bb0578f73483dc7a4e463ee2cf33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29" t="5948" r="33702"/>
            <a:stretch/>
          </p:blipFill>
          <p:spPr bwMode="auto">
            <a:xfrm>
              <a:off x="9500260" y="2576945"/>
              <a:ext cx="2327245" cy="25393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9500260" y="5116329"/>
              <a:ext cx="2327245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Мазурка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466581" y="3639662"/>
            <a:ext cx="2348231" cy="2999665"/>
            <a:chOff x="7466581" y="3639662"/>
            <a:chExt cx="2348231" cy="2999665"/>
          </a:xfrm>
        </p:grpSpPr>
        <p:pic>
          <p:nvPicPr>
            <p:cNvPr id="20" name="Picture 2" descr="C:\Users\Палецких Елена\Desktop\Квест\_K5NmHwDEfU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7" r="11288"/>
            <a:stretch/>
          </p:blipFill>
          <p:spPr bwMode="auto">
            <a:xfrm>
              <a:off x="7466581" y="3639662"/>
              <a:ext cx="2348231" cy="253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466583" y="6177662"/>
              <a:ext cx="2348229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Полонез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3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алецких Елена\Desktop\Квест\f374a53c944e11eeb8703abd0be4d755_up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35" y="435792"/>
            <a:ext cx="3351625" cy="335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Палецких Елена\Desktop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9" r="2705"/>
          <a:stretch/>
        </p:blipFill>
        <p:spPr bwMode="auto">
          <a:xfrm>
            <a:off x="2036535" y="435789"/>
            <a:ext cx="3351625" cy="33516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7450846" y="435792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>
                <a:solidFill>
                  <a:srgbClr val="002060"/>
                </a:solidFill>
              </a:rPr>
              <a:t>Пастушеская </a:t>
            </a:r>
            <a:r>
              <a:rPr lang="ru-RU" sz="2400" kern="0" dirty="0" smtClean="0">
                <a:solidFill>
                  <a:srgbClr val="002060"/>
                </a:solidFill>
              </a:rPr>
              <a:t>песня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460969" y="1695792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>
                <a:solidFill>
                  <a:srgbClr val="002060"/>
                </a:solidFill>
              </a:rPr>
              <a:t>Песня на </a:t>
            </a:r>
            <a:r>
              <a:rPr lang="ru-RU" sz="2400" kern="0" dirty="0" smtClean="0">
                <a:solidFill>
                  <a:srgbClr val="002060"/>
                </a:solidFill>
              </a:rPr>
              <a:t>воде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460970" y="2948936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Ночная песня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460969" y="4208936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>
                <a:solidFill>
                  <a:srgbClr val="002060"/>
                </a:solidFill>
              </a:rPr>
              <a:t>Песня без </a:t>
            </a:r>
            <a:r>
              <a:rPr lang="ru-RU" sz="2400" kern="0" dirty="0" smtClean="0">
                <a:solidFill>
                  <a:srgbClr val="002060"/>
                </a:solidFill>
              </a:rPr>
              <a:t>слов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sz="2400" kern="0" dirty="0">
                <a:solidFill>
                  <a:srgbClr val="FF3300"/>
                </a:solidFill>
              </a:rPr>
              <a:t>Конь </a:t>
            </a:r>
            <a:r>
              <a:rPr lang="ru-RU" sz="2400" kern="0" dirty="0" smtClean="0">
                <a:solidFill>
                  <a:srgbClr val="FF3300"/>
                </a:solidFill>
              </a:rPr>
              <a:t>Сивка-Бурка </a:t>
            </a:r>
            <a:r>
              <a:rPr lang="ru-RU" sz="2400" kern="0" dirty="0">
                <a:solidFill>
                  <a:srgbClr val="FF3300"/>
                </a:solidFill>
              </a:rPr>
              <a:t>домчит вас до следующего </a:t>
            </a:r>
            <a:r>
              <a:rPr lang="ru-RU" sz="2400" kern="0" dirty="0" smtClean="0">
                <a:solidFill>
                  <a:srgbClr val="FF3300"/>
                </a:solidFill>
              </a:rPr>
              <a:t>волшебного предмета, </a:t>
            </a:r>
            <a:r>
              <a:rPr lang="ru-RU" sz="2400" kern="0" dirty="0">
                <a:solidFill>
                  <a:srgbClr val="FF3300"/>
                </a:solidFill>
              </a:rPr>
              <a:t>если вы ответите на вопрос: </a:t>
            </a:r>
            <a:r>
              <a:rPr lang="ru-RU" sz="2400" kern="0" dirty="0">
                <a:solidFill>
                  <a:srgbClr val="002060"/>
                </a:solidFill>
              </a:rPr>
              <a:t>что такое баркарола, в </a:t>
            </a:r>
            <a:r>
              <a:rPr lang="ru-RU" sz="2400" kern="0" dirty="0" smtClean="0">
                <a:solidFill>
                  <a:srgbClr val="002060"/>
                </a:solidFill>
              </a:rPr>
              <a:t>ритме </a:t>
            </a:r>
            <a:r>
              <a:rPr lang="ru-RU" sz="2400" kern="0" dirty="0">
                <a:solidFill>
                  <a:srgbClr val="002060"/>
                </a:solidFill>
              </a:rPr>
              <a:t>которой Михаил Иванович Глинка написал романс «Венецианская ночь»?</a:t>
            </a:r>
          </a:p>
        </p:txBody>
      </p:sp>
      <p:pic>
        <p:nvPicPr>
          <p:cNvPr id="7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0475" y="760989"/>
            <a:ext cx="609600" cy="60960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89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6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0475" y="723876"/>
            <a:ext cx="609600" cy="6096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7466581" y="435792"/>
            <a:ext cx="1651927" cy="2999345"/>
            <a:chOff x="9955790" y="1883406"/>
            <a:chExt cx="1651927" cy="2999345"/>
          </a:xfrm>
        </p:grpSpPr>
        <p:pic>
          <p:nvPicPr>
            <p:cNvPr id="1028" name="Picture 4" descr="C:\Users\Палецких Елена\Desktop\Квест\9fe6e273d6ff3c2825a83758c252dfe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8003"/>
            <a:stretch/>
          </p:blipFill>
          <p:spPr bwMode="auto">
            <a:xfrm>
              <a:off x="9955790" y="1883406"/>
              <a:ext cx="1651927" cy="253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9955790" y="4421086"/>
              <a:ext cx="165192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Балерина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7466581" y="3713923"/>
            <a:ext cx="1651927" cy="2999665"/>
            <a:chOff x="7466581" y="444366"/>
            <a:chExt cx="1651927" cy="2999665"/>
          </a:xfrm>
        </p:grpSpPr>
        <p:pic>
          <p:nvPicPr>
            <p:cNvPr id="9" name="Picture 6" descr="C:\Users\Палецких Елена\Desktop\Квест\129348363696551701_7468da2f-169e-49d3-9b10-7389f4c62436_241054_570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581" y="444366"/>
              <a:ext cx="1651927" cy="253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466581" y="2982366"/>
              <a:ext cx="165192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Арап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879498" y="1927385"/>
            <a:ext cx="1629664" cy="2999665"/>
            <a:chOff x="7963856" y="3655771"/>
            <a:chExt cx="1629664" cy="2999665"/>
          </a:xfrm>
        </p:grpSpPr>
        <p:pic>
          <p:nvPicPr>
            <p:cNvPr id="1029" name="Picture 5" descr="C:\Users\Палецких Елена\Desktop\Квест\129348363629520022_90b522ed-605f-4921-97d8-7d1868f4d69a_241046_570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857" y="3655771"/>
              <a:ext cx="1629663" cy="253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963856" y="6193771"/>
              <a:ext cx="162966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</a:rPr>
                <a:t>Петрушка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461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8" descr="C:\Users\Палецких Елена\Desktop\Квест\43f5cb0e5c72e596db56a2381cf67655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" b="100000" l="0" r="100000">
                        <a14:backgroundMark x1="28471" y1="73588" x2="28471" y2="73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56" y="435793"/>
            <a:ext cx="2366181" cy="335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Горизонтальный свиток 19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sz="2400" kern="0" dirty="0">
                <a:solidFill>
                  <a:srgbClr val="002060"/>
                </a:solidFill>
              </a:rPr>
              <a:t>О</a:t>
            </a:r>
            <a:r>
              <a:rPr lang="ru-RU" sz="2400" kern="0" dirty="0" smtClean="0">
                <a:solidFill>
                  <a:srgbClr val="002060"/>
                </a:solidFill>
              </a:rPr>
              <a:t>пределите по эскизам костюмов художника Александра Бенуа название балета Игоря Стравинского</a:t>
            </a:r>
            <a:r>
              <a:rPr lang="ru-RU" sz="2400" kern="0" dirty="0" smtClean="0">
                <a:solidFill>
                  <a:srgbClr val="FF3300"/>
                </a:solidFill>
              </a:rPr>
              <a:t>, и </a:t>
            </a:r>
            <a:r>
              <a:rPr lang="ru-RU" sz="2400" kern="0" dirty="0">
                <a:solidFill>
                  <a:srgbClr val="FF3300"/>
                </a:solidFill>
              </a:rPr>
              <a:t>К</a:t>
            </a:r>
            <a:r>
              <a:rPr lang="ru-RU" sz="2400" kern="0" dirty="0" smtClean="0">
                <a:solidFill>
                  <a:srgbClr val="FF3300"/>
                </a:solidFill>
              </a:rPr>
              <a:t>урочка </a:t>
            </a:r>
            <a:r>
              <a:rPr lang="ru-RU" sz="2400" kern="0" dirty="0" smtClean="0">
                <a:solidFill>
                  <a:srgbClr val="FF3300"/>
                </a:solidFill>
              </a:rPr>
              <a:t>Ряба снесёт яйцо. Да не простое, а золотое. </a:t>
            </a:r>
            <a:endParaRPr lang="ru-RU" sz="24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9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60993"/>
            <a:ext cx="609600" cy="609600"/>
          </a:xfrm>
          <a:prstGeom prst="rect">
            <a:avLst/>
          </a:prstGeom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FF3300"/>
                </a:solidFill>
              </a:rPr>
              <a:t>Иван-царевич сломает иглу и избавит вас от козней Кощея Бессмертного, если вы </a:t>
            </a:r>
            <a:r>
              <a:rPr lang="ru-RU" sz="2400" kern="0" dirty="0" smtClean="0">
                <a:solidFill>
                  <a:srgbClr val="002060"/>
                </a:solidFill>
              </a:rPr>
              <a:t>определите по звучанию, какой образ рисует музыкальная тема из симфонической сюиты «</a:t>
            </a:r>
            <a:r>
              <a:rPr lang="ru-RU" sz="2400" kern="0" dirty="0" err="1" smtClean="0">
                <a:solidFill>
                  <a:srgbClr val="002060"/>
                </a:solidFill>
              </a:rPr>
              <a:t>Шехеразада</a:t>
            </a:r>
            <a:r>
              <a:rPr lang="ru-RU" sz="2400" kern="0" dirty="0" smtClean="0">
                <a:solidFill>
                  <a:srgbClr val="002060"/>
                </a:solidFill>
              </a:rPr>
              <a:t>» Николая Римского-Корсакова.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Палецких Елена\Desktop\Квест\AAAC3545ooXuD5tElAxY956pxy3S1kT2jZAB8-O1hcTmg_TsfuVQ5os7_aNv7sdOPh0IlBG4gtYNojBaZHWvNDL-iy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46" y="435793"/>
            <a:ext cx="4470403" cy="335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7450846" y="435792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Султан </a:t>
            </a:r>
            <a:r>
              <a:rPr lang="ru-RU" sz="2400" kern="0" dirty="0" err="1" smtClean="0">
                <a:solidFill>
                  <a:srgbClr val="002060"/>
                </a:solidFill>
              </a:rPr>
              <a:t>Шахриар</a:t>
            </a:r>
            <a:endParaRPr lang="ru-RU" sz="2400" kern="0" dirty="0" smtClean="0">
              <a:solidFill>
                <a:srgbClr val="00206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460969" y="1695792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err="1" smtClean="0">
                <a:solidFill>
                  <a:srgbClr val="002060"/>
                </a:solidFill>
              </a:rPr>
              <a:t>Шехеразада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460970" y="2948936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Море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7460969" y="4208936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Садко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Палецких Елена\Desktop\Квест\1691789097_kartinki_pibig_info_p_sindbad_morekhod_kartinki_instagram_4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753" y="435792"/>
            <a:ext cx="5756916" cy="335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Палецких Елена\Desktop\Квест\01a3918831da0bab0437f5c1c5e63c1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7578" y="435793"/>
            <a:ext cx="4249540" cy="335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1587578" y="435793"/>
            <a:ext cx="4249540" cy="3351624"/>
            <a:chOff x="1587578" y="435793"/>
            <a:chExt cx="4249540" cy="335162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587578" y="435793"/>
              <a:ext cx="4249540" cy="3351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3" descr="C:\Users\Палецких Елена\Desktop\Квест\66ce77ef82f4ee1a90a54edc9a636a3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54" y="760992"/>
              <a:ext cx="2289388" cy="2740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0475" y="760993"/>
            <a:ext cx="609600" cy="60960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Определите по звучанию произведение русского композитора</a:t>
            </a:r>
            <a:r>
              <a:rPr lang="ru-RU" sz="2400" kern="0" dirty="0" smtClean="0">
                <a:solidFill>
                  <a:srgbClr val="FF3300"/>
                </a:solidFill>
              </a:rPr>
              <a:t>, и щука из сказки про Емелю поможет вам добраться до следующего волшебного предмета.</a:t>
            </a: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7450846" y="435792"/>
            <a:ext cx="444822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М</a:t>
            </a:r>
            <a:r>
              <a:rPr lang="ru-RU" sz="2400" kern="0" dirty="0">
                <a:solidFill>
                  <a:srgbClr val="002060"/>
                </a:solidFill>
              </a:rPr>
              <a:t>. Яковлев «Зимний вечер</a:t>
            </a:r>
            <a:r>
              <a:rPr lang="ru-RU" sz="2400" kern="0" dirty="0" smtClean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7460969" y="1695792"/>
            <a:ext cx="4438104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kern="0" dirty="0">
                <a:solidFill>
                  <a:srgbClr val="002060"/>
                </a:solidFill>
              </a:rPr>
              <a:t>Русская народная песня «Зимняя дорога</a:t>
            </a:r>
            <a:r>
              <a:rPr lang="ru-RU" sz="2400" kern="0" dirty="0" smtClean="0">
                <a:solidFill>
                  <a:srgbClr val="002060"/>
                </a:solidFill>
              </a:rPr>
              <a:t>»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7460969" y="2948936"/>
            <a:ext cx="4438105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М</a:t>
            </a:r>
            <a:r>
              <a:rPr lang="ru-RU" sz="2400" kern="0" dirty="0">
                <a:solidFill>
                  <a:srgbClr val="002060"/>
                </a:solidFill>
              </a:rPr>
              <a:t>. </a:t>
            </a:r>
            <a:r>
              <a:rPr lang="ru-RU" sz="2400" kern="0" dirty="0" smtClean="0">
                <a:solidFill>
                  <a:srgbClr val="002060"/>
                </a:solidFill>
              </a:rPr>
              <a:t>Мусоргский. Песня Марфы из оперы «</a:t>
            </a:r>
            <a:r>
              <a:rPr lang="ru-RU" sz="2400" kern="0" dirty="0" err="1" smtClean="0">
                <a:solidFill>
                  <a:srgbClr val="002060"/>
                </a:solidFill>
              </a:rPr>
              <a:t>Хованщина</a:t>
            </a:r>
            <a:r>
              <a:rPr lang="ru-RU" sz="2400" kern="0" dirty="0" smtClean="0">
                <a:solidFill>
                  <a:srgbClr val="002060"/>
                </a:solidFill>
              </a:rPr>
              <a:t>»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7460968" y="4208936"/>
            <a:ext cx="4438105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>
                <a:solidFill>
                  <a:srgbClr val="002060"/>
                </a:solidFill>
              </a:rPr>
              <a:t>Русская народная песня «Ты, река ль, моя </a:t>
            </a:r>
            <a:r>
              <a:rPr lang="ru-RU" sz="2400" kern="0">
                <a:solidFill>
                  <a:srgbClr val="002060"/>
                </a:solidFill>
              </a:rPr>
              <a:t>реченька</a:t>
            </a:r>
            <a:r>
              <a:rPr lang="ru-RU" sz="2400" kern="0" smtClean="0">
                <a:solidFill>
                  <a:srgbClr val="002060"/>
                </a:solidFill>
              </a:rPr>
              <a:t>»</a:t>
            </a:r>
            <a:endParaRPr lang="ru-RU" sz="24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4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92354" y="444965"/>
            <a:ext cx="11423593" cy="6027087"/>
            <a:chOff x="391128" y="444967"/>
            <a:chExt cx="11306067" cy="6027087"/>
          </a:xfrm>
        </p:grpSpPr>
        <p:pic>
          <p:nvPicPr>
            <p:cNvPr id="2050" name="Picture 2" descr="C:\Users\Палецких Елена\Desktop\Квест\2dea332e-391b-548d-8daf-633cdd05729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44"/>
            <a:stretch/>
          </p:blipFill>
          <p:spPr bwMode="auto">
            <a:xfrm>
              <a:off x="391128" y="444968"/>
              <a:ext cx="6676334" cy="602708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7067462" y="444967"/>
              <a:ext cx="4629733" cy="602708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7800" algn="ctr"/>
              <a:r>
                <a:rPr lang="ru-RU" sz="2400" dirty="0" smtClean="0">
                  <a:solidFill>
                    <a:srgbClr val="FF3300"/>
                  </a:solidFill>
                </a:rPr>
                <a:t>Дорогие ребята!</a:t>
              </a:r>
            </a:p>
            <a:p>
              <a:pPr marL="177800"/>
              <a:r>
                <a:rPr lang="ru-RU" sz="2400" dirty="0" smtClean="0">
                  <a:solidFill>
                    <a:srgbClr val="660066"/>
                  </a:solidFill>
                </a:rPr>
                <a:t>	</a:t>
              </a:r>
              <a:r>
                <a:rPr lang="ru-RU" sz="2400" dirty="0" smtClean="0">
                  <a:solidFill>
                    <a:srgbClr val="002060"/>
                  </a:solidFill>
                </a:rPr>
                <a:t>Вам предстоит путешествие в </a:t>
              </a:r>
              <a:r>
                <a:rPr lang="ru-RU" sz="2400" dirty="0">
                  <a:solidFill>
                    <a:srgbClr val="002060"/>
                  </a:solidFill>
                </a:rPr>
                <a:t>сказочный </a:t>
              </a:r>
              <a:r>
                <a:rPr lang="ru-RU" sz="2400" dirty="0" smtClean="0">
                  <a:solidFill>
                    <a:srgbClr val="002060"/>
                  </a:solidFill>
                </a:rPr>
                <a:t>город, </a:t>
              </a:r>
              <a:r>
                <a:rPr lang="ru-RU" sz="2400" dirty="0">
                  <a:solidFill>
                    <a:srgbClr val="002060"/>
                  </a:solidFill>
                </a:rPr>
                <a:t>в котором царит любовь, изобилие, исполнение желаний</a:t>
              </a:r>
              <a:r>
                <a:rPr lang="ru-RU" sz="2400" dirty="0" smtClean="0">
                  <a:solidFill>
                    <a:srgbClr val="002060"/>
                  </a:solidFill>
                </a:rPr>
                <a:t>.</a:t>
              </a:r>
            </a:p>
            <a:p>
              <a:pPr marL="177800"/>
              <a:r>
                <a:rPr lang="ru-RU" sz="2400" dirty="0">
                  <a:solidFill>
                    <a:srgbClr val="002060"/>
                  </a:solidFill>
                </a:rPr>
                <a:t>	</a:t>
              </a:r>
              <a:r>
                <a:rPr lang="ru-RU" sz="2400" dirty="0" smtClean="0">
                  <a:solidFill>
                    <a:srgbClr val="002060"/>
                  </a:solidFill>
                </a:rPr>
                <a:t>В дороге вам понадобятся волшебные предметы и чудеса, которые помогут преодолеть все препятствия. Вы получите их, если дадите правильные ответы на вопросы.</a:t>
              </a:r>
            </a:p>
            <a:p>
              <a:pPr marL="177800"/>
              <a:r>
                <a:rPr lang="ru-RU" sz="2400" dirty="0" smtClean="0">
                  <a:solidFill>
                    <a:srgbClr val="002060"/>
                  </a:solidFill>
                </a:rPr>
                <a:t>	Тот, кто соберёт больше </a:t>
              </a:r>
              <a:r>
                <a:rPr lang="ru-RU" sz="2400" smtClean="0">
                  <a:solidFill>
                    <a:srgbClr val="002060"/>
                  </a:solidFill>
                </a:rPr>
                <a:t>волшебных предметов и чудес, </a:t>
              </a:r>
              <a:r>
                <a:rPr lang="ru-RU" sz="2400" dirty="0" smtClean="0">
                  <a:solidFill>
                    <a:srgbClr val="002060"/>
                  </a:solidFill>
                </a:rPr>
                <a:t>первым войдёт в замок птицы счастья и получит награду.</a:t>
              </a:r>
            </a:p>
            <a:p>
              <a:pPr marL="177800" algn="ctr"/>
              <a:r>
                <a:rPr lang="ru-RU" sz="2400" dirty="0" smtClean="0">
                  <a:solidFill>
                    <a:srgbClr val="FF3300"/>
                  </a:solidFill>
                </a:rPr>
                <a:t>В добрый путь!</a:t>
              </a:r>
              <a:endParaRPr lang="ru-RU" sz="2400" dirty="0">
                <a:solidFill>
                  <a:srgbClr val="FF33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0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60992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696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C:\Users\Палецких Елена\Desktop\Квест\1637863996_1-hdpic-club-p-letuchii-korabl-multfilm-geroev-1------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r="294"/>
          <a:stretch/>
        </p:blipFill>
        <p:spPr bwMode="auto">
          <a:xfrm>
            <a:off x="1398502" y="434615"/>
            <a:ext cx="4627692" cy="335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алецких Елена\Desktop\Квест\500px-Borisovmusatov_autumnso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01" y="436968"/>
            <a:ext cx="4627691" cy="33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FF3300"/>
                </a:solidFill>
              </a:rPr>
              <a:t>Бабки-</a:t>
            </a:r>
            <a:r>
              <a:rPr lang="ru-RU" sz="2400" kern="0" dirty="0" err="1" smtClean="0">
                <a:solidFill>
                  <a:srgbClr val="FF3300"/>
                </a:solidFill>
              </a:rPr>
              <a:t>ёжки</a:t>
            </a:r>
            <a:r>
              <a:rPr lang="ru-RU" sz="2400" kern="0" dirty="0" smtClean="0">
                <a:solidFill>
                  <a:srgbClr val="FF3300"/>
                </a:solidFill>
              </a:rPr>
              <a:t> </a:t>
            </a:r>
            <a:r>
              <a:rPr lang="ru-RU" sz="2400" kern="0" dirty="0" smtClean="0">
                <a:solidFill>
                  <a:srgbClr val="FF3300"/>
                </a:solidFill>
              </a:rPr>
              <a:t>подарят вам ступу с метлой, если вы </a:t>
            </a:r>
            <a:r>
              <a:rPr lang="ru-RU" sz="2400" kern="0" dirty="0" smtClean="0">
                <a:solidFill>
                  <a:srgbClr val="002060"/>
                </a:solidFill>
              </a:rPr>
              <a:t>определите по звучанию, какой образ создаёт </a:t>
            </a:r>
            <a:r>
              <a:rPr lang="ru-RU" sz="2400" kern="0" dirty="0" smtClean="0">
                <a:solidFill>
                  <a:srgbClr val="002060"/>
                </a:solidFill>
              </a:rPr>
              <a:t>композитор Георгий </a:t>
            </a:r>
            <a:r>
              <a:rPr lang="ru-RU" sz="2400" kern="0" dirty="0" smtClean="0">
                <a:solidFill>
                  <a:srgbClr val="002060"/>
                </a:solidFill>
              </a:rPr>
              <a:t>Свиридов в музыкальной иллюстрации к повести Александра Сергеевича Пушкина «Метель»?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450846" y="435792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Зима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460969" y="1695792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Весна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460970" y="2948936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Лето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7460969" y="4208936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Осень</a:t>
            </a:r>
            <a:endParaRPr lang="ru-RU" sz="24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7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60992"/>
            <a:ext cx="609600" cy="609600"/>
          </a:xfrm>
          <a:prstGeom prst="rect">
            <a:avLst/>
          </a:prstGeom>
        </p:spPr>
      </p:pic>
      <p:pic>
        <p:nvPicPr>
          <p:cNvPr id="1027" name="Picture 3" descr="C:\Users\Палецких Елена\Desktop\Квест\1553030979_1452527030_osennie-dozhdi-700x6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83" y="435792"/>
            <a:ext cx="3522730" cy="335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В каком ладу написана пьеса для фортепиано П.И. Чайковского «Октябрь. Осенняя песнь» из цикла «Времена года»? </a:t>
            </a:r>
            <a:r>
              <a:rPr lang="ru-RU" sz="2400" kern="0" dirty="0" smtClean="0">
                <a:solidFill>
                  <a:srgbClr val="FF3300"/>
                </a:solidFill>
              </a:rPr>
              <a:t>Ответьте </a:t>
            </a:r>
            <a:r>
              <a:rPr lang="ru-RU" sz="2400" kern="0" dirty="0">
                <a:solidFill>
                  <a:srgbClr val="FF3300"/>
                </a:solidFill>
              </a:rPr>
              <a:t>на вопрос, </a:t>
            </a:r>
            <a:r>
              <a:rPr lang="ru-RU" sz="2400" kern="0" dirty="0" smtClean="0">
                <a:solidFill>
                  <a:srgbClr val="FF3300"/>
                </a:solidFill>
              </a:rPr>
              <a:t>и </a:t>
            </a:r>
            <a:r>
              <a:rPr lang="ru-RU" sz="2400" kern="0" dirty="0" smtClean="0">
                <a:solidFill>
                  <a:srgbClr val="FF3300"/>
                </a:solidFill>
              </a:rPr>
              <a:t>Девица- змея </a:t>
            </a:r>
            <a:r>
              <a:rPr lang="ru-RU" sz="2400" kern="0" dirty="0" smtClean="0">
                <a:solidFill>
                  <a:srgbClr val="FF3300"/>
                </a:solidFill>
              </a:rPr>
              <a:t>подарит </a:t>
            </a:r>
            <a:r>
              <a:rPr lang="ru-RU" sz="2400" kern="0" dirty="0" smtClean="0">
                <a:solidFill>
                  <a:srgbClr val="FF3300"/>
                </a:solidFill>
              </a:rPr>
              <a:t>волшебное </a:t>
            </a:r>
            <a:r>
              <a:rPr lang="ru-RU" sz="2400" kern="0" dirty="0" smtClean="0">
                <a:solidFill>
                  <a:srgbClr val="FF3300"/>
                </a:solidFill>
              </a:rPr>
              <a:t>кольцо, исполняющее желания.</a:t>
            </a:r>
            <a:endParaRPr lang="ru-RU" sz="2400" kern="0" dirty="0">
              <a:solidFill>
                <a:srgbClr val="FF3300"/>
              </a:solidFill>
            </a:endParaRPr>
          </a:p>
        </p:txBody>
      </p:sp>
      <p:pic>
        <p:nvPicPr>
          <p:cNvPr id="4" name="Picture 2" descr="C:\Users\Палецких Елена\Desktop\Квест\141414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0596" y="434616"/>
            <a:ext cx="4463504" cy="335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7450846" y="435792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Мажор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460969" y="1695792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Минор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460970" y="2948936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Пентатоника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7460969" y="4208936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Переменный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2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41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25052"/>
            <a:ext cx="609600" cy="609600"/>
          </a:xfrm>
          <a:prstGeom prst="rect">
            <a:avLst/>
          </a:prstGeom>
        </p:spPr>
      </p:pic>
      <p:pic>
        <p:nvPicPr>
          <p:cNvPr id="3" name="Picture 2" descr="C:\Users\Палецких Елена\Desktop\Квест\e2fe11de37fa11ee99323e94d70b2e0e_upsc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45" y="434616"/>
            <a:ext cx="33528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FF3300"/>
                </a:solidFill>
              </a:rPr>
              <a:t>Вы </a:t>
            </a:r>
            <a:r>
              <a:rPr lang="ru-RU" sz="2400" kern="0" dirty="0">
                <a:solidFill>
                  <a:srgbClr val="FF3300"/>
                </a:solidFill>
              </a:rPr>
              <a:t>попадёте в сказочное </a:t>
            </a:r>
            <a:r>
              <a:rPr lang="ru-RU" sz="2400" kern="0" dirty="0" smtClean="0">
                <a:solidFill>
                  <a:srgbClr val="FF3300"/>
                </a:solidFill>
              </a:rPr>
              <a:t>место изобилия, в котором </a:t>
            </a:r>
            <a:r>
              <a:rPr lang="ru-RU" sz="2400" kern="0" dirty="0">
                <a:solidFill>
                  <a:srgbClr val="FF3300"/>
                </a:solidFill>
              </a:rPr>
              <a:t>текут молочные реки между кисельных </a:t>
            </a:r>
            <a:r>
              <a:rPr lang="ru-RU" sz="2400" kern="0" dirty="0" smtClean="0">
                <a:solidFill>
                  <a:srgbClr val="FF3300"/>
                </a:solidFill>
              </a:rPr>
              <a:t>берегов, если </a:t>
            </a:r>
            <a:r>
              <a:rPr lang="ru-RU" sz="2400" kern="0" dirty="0">
                <a:solidFill>
                  <a:srgbClr val="002060"/>
                </a:solidFill>
              </a:rPr>
              <a:t>в</a:t>
            </a:r>
            <a:r>
              <a:rPr lang="ru-RU" sz="2400" kern="0" dirty="0" smtClean="0">
                <a:solidFill>
                  <a:srgbClr val="002060"/>
                </a:solidFill>
              </a:rPr>
              <a:t>спомните название Симфонии № 2 Александра Порфирьевича Бородина</a:t>
            </a:r>
            <a:r>
              <a:rPr lang="ru-RU" sz="2400" kern="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2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7450846" y="435792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Богатырская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460969" y="1695792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Героическая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7460970" y="2948936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Патетическая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7460969" y="4208936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Лирическая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алецких Елена\Desktop\Квест\160921_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43" y="435793"/>
            <a:ext cx="5027437" cy="335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25052"/>
            <a:ext cx="609600" cy="60960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2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7450846" y="435792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М.И. Глинка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460969" y="1695792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М.П. Мусоргский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460970" y="2948936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Н.А. Римский-Корсаков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460969" y="4208936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С.В. Рахманинов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Назовите фамилию автора «Прелюдии до-диез минор», которую называют «схваткой человека с судьбой»</a:t>
            </a:r>
            <a:r>
              <a:rPr lang="ru-RU" sz="2400" kern="0" dirty="0" smtClean="0">
                <a:solidFill>
                  <a:srgbClr val="FF3300"/>
                </a:solidFill>
              </a:rPr>
              <a:t>, и перо </a:t>
            </a:r>
            <a:r>
              <a:rPr lang="ru-RU" sz="2400" kern="0" dirty="0">
                <a:solidFill>
                  <a:srgbClr val="FF3300"/>
                </a:solidFill>
              </a:rPr>
              <a:t>ж</a:t>
            </a:r>
            <a:r>
              <a:rPr lang="ru-RU" sz="2400" kern="0" dirty="0" smtClean="0">
                <a:solidFill>
                  <a:srgbClr val="FF3300"/>
                </a:solidFill>
              </a:rPr>
              <a:t>ар-птицы </a:t>
            </a:r>
            <a:r>
              <a:rPr lang="ru-RU" sz="2400" kern="0" dirty="0">
                <a:solidFill>
                  <a:srgbClr val="FF3300"/>
                </a:solidFill>
              </a:rPr>
              <a:t>приведёт вас в </a:t>
            </a:r>
            <a:r>
              <a:rPr lang="ru-RU" sz="2400" kern="0" dirty="0" smtClean="0">
                <a:solidFill>
                  <a:srgbClr val="FF3300"/>
                </a:solidFill>
              </a:rPr>
              <a:t>сказочный замок</a:t>
            </a:r>
            <a:r>
              <a:rPr lang="ru-RU" sz="2400" kern="0" dirty="0">
                <a:solidFill>
                  <a:srgbClr val="FF3300"/>
                </a:solidFill>
              </a:rPr>
              <a:t> </a:t>
            </a:r>
            <a:r>
              <a:rPr lang="ru-RU" sz="2400" kern="0" dirty="0" smtClean="0">
                <a:solidFill>
                  <a:srgbClr val="FF3300"/>
                </a:solidFill>
              </a:rPr>
              <a:t>птицы счастья.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11" name="Picture 2" descr="C:\Users\Палецких Елена\Desktop\Квест\image_5ea197ffb91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24" y="434616"/>
            <a:ext cx="4230847" cy="335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алецких Елена\Desktop\Квест\9605abe985e2280a8f7fbc532ccb0cc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402" y="435786"/>
            <a:ext cx="4839891" cy="335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35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sz="2400" kern="0" dirty="0" smtClean="0">
                <a:solidFill>
                  <a:srgbClr val="FF3300"/>
                </a:solidFill>
              </a:rPr>
              <a:t>Посчитайте, </a:t>
            </a:r>
            <a:r>
              <a:rPr lang="ru-RU" sz="2400" kern="0" dirty="0" smtClean="0">
                <a:solidFill>
                  <a:srgbClr val="002060"/>
                </a:solidFill>
              </a:rPr>
              <a:t>сколько волшебных </a:t>
            </a:r>
            <a:r>
              <a:rPr lang="ru-RU" sz="2400" kern="0" dirty="0">
                <a:solidFill>
                  <a:srgbClr val="002060"/>
                </a:solidFill>
              </a:rPr>
              <a:t>предметов </a:t>
            </a:r>
            <a:r>
              <a:rPr lang="ru-RU" sz="2400" kern="0" dirty="0" smtClean="0">
                <a:solidFill>
                  <a:srgbClr val="002060"/>
                </a:solidFill>
              </a:rPr>
              <a:t>и чудес вы </a:t>
            </a:r>
            <a:r>
              <a:rPr lang="ru-RU" sz="2400" kern="0" dirty="0">
                <a:solidFill>
                  <a:srgbClr val="002060"/>
                </a:solidFill>
              </a:rPr>
              <a:t>собрали во время путешествия по музыкальному </a:t>
            </a:r>
            <a:r>
              <a:rPr lang="ru-RU" sz="2400" kern="0" dirty="0" smtClean="0">
                <a:solidFill>
                  <a:srgbClr val="002060"/>
                </a:solidFill>
              </a:rPr>
              <a:t>государству</a:t>
            </a:r>
            <a:r>
              <a:rPr lang="ru-RU" sz="2400" kern="0" dirty="0" smtClean="0">
                <a:solidFill>
                  <a:srgbClr val="FF3300"/>
                </a:solidFill>
              </a:rPr>
              <a:t>, и узнаете, кто первым войдёт в волшебный замок птицы счастья и получит награду.</a:t>
            </a:r>
            <a:endParaRPr lang="ru-RU" sz="2400" kern="0" dirty="0">
              <a:solidFill>
                <a:srgbClr val="FF33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70752" y="443370"/>
            <a:ext cx="11421445" cy="3178604"/>
            <a:chOff x="370752" y="443370"/>
            <a:chExt cx="11421445" cy="317860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70752" y="443370"/>
              <a:ext cx="11421445" cy="3178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4" descr="C:\Users\Палецких Елена\Desktop\Квест\843fc0f96a3a2772b511728a614ce26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backgroundMark x1="18207" y1="19844" x2="18207" y2="19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020" y="817432"/>
              <a:ext cx="1112165" cy="9671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:\Users\Палецких Елена\Desktop\870425_2.jpe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049"/>
            <a:stretch/>
          </p:blipFill>
          <p:spPr bwMode="auto">
            <a:xfrm>
              <a:off x="2868328" y="557649"/>
              <a:ext cx="1116280" cy="1103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Палецких Елена\Desktop\Квест\slid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060" y="705010"/>
              <a:ext cx="1441956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Палецких Елена\Desktop\Квест\1352005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20469" r="78594">
                          <a14:foregroundMark x1="65156" y1="20278" x2="65156" y2="20278"/>
                          <a14:foregroundMark x1="77188" y1="92778" x2="77188" y2="92778"/>
                          <a14:foregroundMark x1="76250" y1="92222" x2="76250" y2="92222"/>
                          <a14:foregroundMark x1="35313" y1="9167" x2="35313" y2="9167"/>
                          <a14:foregroundMark x1="60000" y1="11944" x2="60000" y2="11944"/>
                          <a14:backgroundMark x1="77344" y1="91944" x2="77344" y2="91944"/>
                          <a14:backgroundMark x1="75469" y1="92222" x2="75469" y2="92222"/>
                          <a14:backgroundMark x1="57813" y1="2500" x2="57500" y2="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4" r="21634"/>
            <a:stretch/>
          </p:blipFill>
          <p:spPr bwMode="auto">
            <a:xfrm>
              <a:off x="7122715" y="863288"/>
              <a:ext cx="1152560" cy="11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Палецких Елена\Desktop\Квест\188c1a2b64f7c25380e750b99a57c558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9973" y1="7900" x2="9973" y2="7900"/>
                          <a14:backgroundMark x1="83060" y1="20700" x2="83060" y2="20700"/>
                          <a14:backgroundMark x1="89344" y1="96100" x2="89344" y2="96100"/>
                          <a14:backgroundMark x1="18716" y1="94700" x2="18716" y2="94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23" y="2114539"/>
              <a:ext cx="1000225" cy="136642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Палецких Елена\Desktop\Квест\c9f16204-ee60-5c0a-a229-d046863a871f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522" b="96196" l="3500" r="96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57" y="1916009"/>
              <a:ext cx="1100300" cy="75920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C:\Users\Палецких Елена\Desktop\Квест\a3616a089e40b99b2a6ac848c9aa99a7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482" b="100000" l="0" r="99858">
                          <a14:foregroundMark x1="41453" y1="13043" x2="41453" y2="13043"/>
                          <a14:backgroundMark x1="79915" y1="92720" x2="79915" y2="92720"/>
                          <a14:backgroundMark x1="89886" y1="44692" x2="89886" y2="44692"/>
                          <a14:backgroundMark x1="69943" y1="99191" x2="69943" y2="99191"/>
                          <a14:backgroundMark x1="61538" y1="62690" x2="61538" y2="62690"/>
                          <a14:backgroundMark x1="72222" y1="56117" x2="72222" y2="56117"/>
                          <a14:backgroundMark x1="35328" y1="58847" x2="35328" y2="58847"/>
                          <a14:backgroundMark x1="52279" y1="65925" x2="52279" y2="65925"/>
                          <a14:backgroundMark x1="69943" y1="41962" x2="69943" y2="41962"/>
                          <a14:backgroundMark x1="93020" y1="94843" x2="93020" y2="94843"/>
                          <a14:backgroundMark x1="6980" y1="78463" x2="6980" y2="78463"/>
                          <a14:backgroundMark x1="70655" y1="51264" x2="70655" y2="51264"/>
                          <a14:backgroundMark x1="23348" y1="16875" x2="23348" y2="16875"/>
                          <a14:backgroundMark x1="5727" y1="50938" x2="5727" y2="50938"/>
                          <a14:backgroundMark x1="7048" y1="95625" x2="7048" y2="95625"/>
                          <a14:backgroundMark x1="92511" y1="65313" x2="92511" y2="65313"/>
                          <a14:backgroundMark x1="3084" y1="90313" x2="3084" y2="90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54831" y="1947237"/>
              <a:ext cx="1188977" cy="1674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Палецких Елена\Desktop\Квест\72c8a3c88e09a3dc4f5dc42af617d71f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3132" y="1044433"/>
              <a:ext cx="1435753" cy="1106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Палецких Елена\Desktop\Квест\153accdb964e53fbc6f814475ab61a10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792" y="1973286"/>
              <a:ext cx="1071480" cy="1403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C:\Users\Палецких Елена\Desktop\Квест\66ce77ef82f4ee1a90a54edc9a636a3e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957" y="2325873"/>
              <a:ext cx="915516" cy="1095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Палецких Елена\Desktop\Квест\5f92873030513b6_upscaled.jp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168" b="86067" l="20106" r="948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1" t="15215" r="4867" b="9922"/>
            <a:stretch/>
          </p:blipFill>
          <p:spPr bwMode="auto">
            <a:xfrm>
              <a:off x="5928235" y="1865267"/>
              <a:ext cx="883738" cy="881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Палецких Елена\Desktop\Квест\0ac682445db25734fac66d47c4e947a9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4148" y="2017292"/>
              <a:ext cx="1031040" cy="1544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Палецких Елена\Desktop\1200x630bf-60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39799" y="1865267"/>
              <a:ext cx="903575" cy="860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Палецких Елена\Desktop\Квест\e2fe11de37fa11ee99323e94d70b2e0e_upscaled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665" b="99628" l="0" r="100000">
                          <a14:foregroundMark x1="72500" y1="95313" x2="72500" y2="95313"/>
                          <a14:backgroundMark x1="80297" y1="26146" x2="80297" y2="26146"/>
                          <a14:backgroundMark x1="82156" y1="31599" x2="82156" y2="31599"/>
                          <a14:backgroundMark x1="56877" y1="31599" x2="56877" y2="31599"/>
                          <a14:backgroundMark x1="91945" y1="36183" x2="91945" y2="36183"/>
                          <a14:backgroundMark x1="69688" y1="40313" x2="69688" y2="40313"/>
                          <a14:backgroundMark x1="61250" y1="39375" x2="61250" y2="39375"/>
                          <a14:backgroundMark x1="59375" y1="47813" x2="59375" y2="47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82"/>
            <a:stretch/>
          </p:blipFill>
          <p:spPr bwMode="auto">
            <a:xfrm>
              <a:off x="9513132" y="2485307"/>
              <a:ext cx="1329543" cy="101866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Палецких Елена\Desktop\Квест\istockphoto-1093322994-612x612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9047" y="2508316"/>
              <a:ext cx="783914" cy="972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Палецких Елена\Desktop\Квест\8bba0769df61bfbc5a2c67ef0dd1c6c8.jp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6" t="11395" r="7317" b="7211"/>
            <a:stretch/>
          </p:blipFill>
          <p:spPr bwMode="auto">
            <a:xfrm>
              <a:off x="10919047" y="545983"/>
              <a:ext cx="770099" cy="754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Палецких Елена\Desktop\Квест\0933df928da6e0e3b1d49eea7f446a17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0" r="100000">
                          <a14:backgroundMark x1="90612" y1="63970" x2="90612" y2="63970"/>
                          <a14:backgroundMark x1="89524" y1="67762" x2="89524" y2="677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53" y="549548"/>
              <a:ext cx="1147995" cy="123546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" descr="C:\Users\Палецких Елена\Desktop\Квест\6363615046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603" y="533370"/>
              <a:ext cx="1303529" cy="73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Палецких Елена\Desktop\Квест\1003162463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012" y="533370"/>
              <a:ext cx="1080000" cy="10800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C:\Users\Палецких Елена\Desktop\unnamed-file.jpg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70104" y="545983"/>
              <a:ext cx="936585" cy="87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C:\Users\Палецких Елена\Desktop\Квест\43f5cb0e5c72e596db56a2381cf67655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997" b="100000" l="0" r="100000">
                          <a14:backgroundMark x1="28471" y1="73588" x2="28471" y2="73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1060" y="2274953"/>
              <a:ext cx="845567" cy="1197721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27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настраиваемая 2">
            <a:hlinkClick r:id="" action="ppaction://noaction" highlightClick="1"/>
          </p:cNvPr>
          <p:cNvSpPr/>
          <p:nvPr/>
        </p:nvSpPr>
        <p:spPr>
          <a:xfrm>
            <a:off x="11831998" y="0"/>
            <a:ext cx="360002" cy="360002"/>
          </a:xfrm>
          <a:prstGeom prst="actionButtonBlank">
            <a:avLst/>
          </a:prstGeom>
          <a:solidFill>
            <a:srgbClr val="FF0000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Крест 3"/>
          <p:cNvSpPr/>
          <p:nvPr/>
        </p:nvSpPr>
        <p:spPr>
          <a:xfrm rot="2700000">
            <a:off x="11921998" y="89999"/>
            <a:ext cx="180001" cy="180001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endshow" highlightClick="1"/>
          </p:cNvPr>
          <p:cNvSpPr/>
          <p:nvPr/>
        </p:nvSpPr>
        <p:spPr>
          <a:xfrm>
            <a:off x="11832000" y="0"/>
            <a:ext cx="360002" cy="360002"/>
          </a:xfrm>
          <a:prstGeom prst="actionButtonBlank">
            <a:avLst/>
          </a:prstGeom>
          <a:noFill/>
          <a:ln w="635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4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алецких Елена\Desktop\Квест\0933df928da6e0e3b1d49eea7f446a1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90612" y1="63970" x2="90612" y2="63970"/>
                        <a14:backgroundMark x1="89524" y1="67762" x2="89524" y2="67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08" y="442476"/>
            <a:ext cx="3177875" cy="341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Палецких Елена\Desktop\6 класс\pexota-nastupaet-na-pole-so-shtykam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13" y="442476"/>
            <a:ext cx="4644468" cy="3415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0475" y="731736"/>
            <a:ext cx="609600" cy="60960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4247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Определите </a:t>
            </a:r>
            <a:r>
              <a:rPr lang="ru-RU" sz="2400" kern="0" dirty="0">
                <a:solidFill>
                  <a:srgbClr val="002060"/>
                </a:solidFill>
              </a:rPr>
              <a:t>по звучанию жанр русской народной </a:t>
            </a:r>
            <a:r>
              <a:rPr lang="ru-RU" sz="2400" kern="0" dirty="0" smtClean="0">
                <a:solidFill>
                  <a:srgbClr val="002060"/>
                </a:solidFill>
              </a:rPr>
              <a:t>песни</a:t>
            </a:r>
            <a:r>
              <a:rPr lang="ru-RU" sz="2400" kern="0" dirty="0" smtClean="0">
                <a:solidFill>
                  <a:srgbClr val="FF3300"/>
                </a:solidFill>
              </a:rPr>
              <a:t>, и вам достанутся сапоги-скороходы, которые помогут быстрее передвигаться по сказочной стране.</a:t>
            </a:r>
            <a:endParaRPr lang="ru-RU" sz="2400" kern="0" dirty="0" smtClean="0">
              <a:solidFill>
                <a:srgbClr val="660066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460969" y="442476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 smtClean="0">
                <a:solidFill>
                  <a:srgbClr val="002060"/>
                </a:solidFill>
                <a:latin typeface="Calibri"/>
              </a:rPr>
              <a:t>Лирическая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Calibri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471092" y="1694070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kern="0" dirty="0">
                <a:solidFill>
                  <a:srgbClr val="002060"/>
                </a:solidFill>
              </a:rPr>
              <a:t>К</a:t>
            </a:r>
            <a:r>
              <a:rPr lang="ru-RU" sz="2400" kern="0" dirty="0" smtClean="0">
                <a:solidFill>
                  <a:srgbClr val="002060"/>
                </a:solidFill>
              </a:rPr>
              <a:t>олыбельная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471094" y="2957009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Хороводная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7496788" y="4217009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Солдатская</a:t>
            </a:r>
            <a:endParaRPr lang="ru-RU" sz="24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5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374577" y="435817"/>
            <a:ext cx="4441371" cy="5858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0475" y="725077"/>
            <a:ext cx="609600" cy="609600"/>
          </a:xfrm>
          <a:prstGeom prst="rect">
            <a:avLst/>
          </a:prstGeom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 smtClean="0">
                <a:solidFill>
                  <a:srgbClr val="FF3300"/>
                </a:solidFill>
                <a:latin typeface="Calibri"/>
              </a:rPr>
              <a:t>Чтобы скрыться от Кощея Бессмертного, 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вам понадобится шапка-невидимка. Вы получите </a:t>
            </a:r>
            <a:r>
              <a:rPr lang="ru-RU" sz="2400" kern="0" dirty="0">
                <a:solidFill>
                  <a:srgbClr val="FF3300"/>
                </a:solidFill>
                <a:latin typeface="Calibri"/>
              </a:rPr>
              <a:t>е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ё, если 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определите по звучанию русский народный музыкальный инструмент.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C:\Users\Палецких Елена\Desktop\Квест\843fc0f96a3a2772b511728a614ce26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18207" y1="19844" x2="18207" y2="1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177" y="435817"/>
            <a:ext cx="3854341" cy="335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Палецких Елена\Desktop\Квест\a1a002ece6e38a42cf8a3bc0abb171cc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8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26243">
            <a:off x="9801859" y="2481459"/>
            <a:ext cx="2051893" cy="9336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Палецких Елена\Desktop\Квест\h2t6lsbghmk56a3ggijgpxdunwvry70c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167" r="97738">
                        <a14:backgroundMark x1="32083" y1="23889" x2="32083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7"/>
          <a:stretch/>
        </p:blipFill>
        <p:spPr bwMode="auto">
          <a:xfrm>
            <a:off x="9233006" y="529083"/>
            <a:ext cx="2487078" cy="170364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Палецких Елена\Desktop\Квест\04f49920d30882bd9bd184e181af6eb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09">
                        <a14:backgroundMark x1="44434" y1="19764" x2="44434" y2="19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94405" y="930874"/>
            <a:ext cx="3165066" cy="236148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Палецких Елена\Desktop\Квест\1000x1000-630977_1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" b="6519"/>
          <a:stretch/>
        </p:blipFill>
        <p:spPr bwMode="auto">
          <a:xfrm>
            <a:off x="8353152" y="4012040"/>
            <a:ext cx="2484220" cy="21852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817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79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460969" y="1695792"/>
            <a:ext cx="4319999" cy="1260000"/>
            <a:chOff x="4486118" y="1628800"/>
            <a:chExt cx="4319999" cy="1260000"/>
          </a:xfrm>
        </p:grpSpPr>
        <p:sp>
          <p:nvSpPr>
            <p:cNvPr id="3" name="Горизонтальный свиток 2"/>
            <p:cNvSpPr/>
            <p:nvPr/>
          </p:nvSpPr>
          <p:spPr>
            <a:xfrm>
              <a:off x="4486118" y="1628800"/>
              <a:ext cx="4319999" cy="1260000"/>
            </a:xfrm>
            <a:prstGeom prst="horizontalScroll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5788862" y="1983635"/>
              <a:ext cx="540000" cy="540000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5108645" y="1987078"/>
              <a:ext cx="540000" cy="540000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7083109" y="1983635"/>
              <a:ext cx="540000" cy="5400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6486359" y="1983635"/>
              <a:ext cx="540000" cy="540000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7643591" y="1983635"/>
              <a:ext cx="540000" cy="540000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460970" y="2948936"/>
            <a:ext cx="4319998" cy="1260000"/>
            <a:chOff x="7460970" y="2948936"/>
            <a:chExt cx="4319998" cy="1260000"/>
          </a:xfrm>
        </p:grpSpPr>
        <p:sp>
          <p:nvSpPr>
            <p:cNvPr id="10" name="Горизонтальный свиток 9"/>
            <p:cNvSpPr/>
            <p:nvPr/>
          </p:nvSpPr>
          <p:spPr>
            <a:xfrm>
              <a:off x="7460970" y="2948936"/>
              <a:ext cx="4319998" cy="1260000"/>
            </a:xfrm>
            <a:prstGeom prst="horizontalScroll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7823467" y="3300862"/>
              <a:ext cx="3455488" cy="556147"/>
              <a:chOff x="4806602" y="3241672"/>
              <a:chExt cx="3455488" cy="556147"/>
            </a:xfrm>
          </p:grpSpPr>
          <p:sp>
            <p:nvSpPr>
              <p:cNvPr id="12" name="AutoShape 14"/>
              <p:cNvSpPr>
                <a:spLocks noChangeArrowheads="1"/>
              </p:cNvSpPr>
              <p:nvPr/>
            </p:nvSpPr>
            <p:spPr bwMode="auto">
              <a:xfrm>
                <a:off x="7154592" y="3241672"/>
                <a:ext cx="540000" cy="540000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AutoShape 15"/>
              <p:cNvSpPr>
                <a:spLocks noChangeArrowheads="1"/>
              </p:cNvSpPr>
              <p:nvPr/>
            </p:nvSpPr>
            <p:spPr bwMode="auto">
              <a:xfrm>
                <a:off x="5993505" y="3241672"/>
                <a:ext cx="540000" cy="540000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79646">
                      <a:shade val="51000"/>
                      <a:satMod val="130000"/>
                    </a:srgbClr>
                  </a:gs>
                  <a:gs pos="80000">
                    <a:srgbClr val="F79646">
                      <a:shade val="93000"/>
                      <a:satMod val="130000"/>
                    </a:srgbClr>
                  </a:gs>
                  <a:gs pos="100000">
                    <a:srgbClr val="F7964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AutoShape 16"/>
              <p:cNvSpPr>
                <a:spLocks noChangeArrowheads="1"/>
              </p:cNvSpPr>
              <p:nvPr/>
            </p:nvSpPr>
            <p:spPr bwMode="auto">
              <a:xfrm>
                <a:off x="4806602" y="3241673"/>
                <a:ext cx="540000" cy="540000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AutoShape 17"/>
              <p:cNvSpPr>
                <a:spLocks noChangeArrowheads="1"/>
              </p:cNvSpPr>
              <p:nvPr/>
            </p:nvSpPr>
            <p:spPr bwMode="auto">
              <a:xfrm rot="16200000">
                <a:off x="7722090" y="3249322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AutoShape 18"/>
              <p:cNvSpPr>
                <a:spLocks noChangeArrowheads="1"/>
              </p:cNvSpPr>
              <p:nvPr/>
            </p:nvSpPr>
            <p:spPr bwMode="auto">
              <a:xfrm rot="16200000">
                <a:off x="6588344" y="3241673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AutoShape 19"/>
              <p:cNvSpPr>
                <a:spLocks noChangeArrowheads="1"/>
              </p:cNvSpPr>
              <p:nvPr/>
            </p:nvSpPr>
            <p:spPr bwMode="auto">
              <a:xfrm rot="16200000">
                <a:off x="5393542" y="3257819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7460969" y="4208936"/>
            <a:ext cx="4320000" cy="1260000"/>
            <a:chOff x="4486118" y="4141944"/>
            <a:chExt cx="4320000" cy="1260000"/>
          </a:xfrm>
        </p:grpSpPr>
        <p:sp>
          <p:nvSpPr>
            <p:cNvPr id="19" name="Горизонтальный свиток 18"/>
            <p:cNvSpPr/>
            <p:nvPr/>
          </p:nvSpPr>
          <p:spPr>
            <a:xfrm>
              <a:off x="4486118" y="4141944"/>
              <a:ext cx="4320000" cy="1260000"/>
            </a:xfrm>
            <a:prstGeom prst="horizontalScroll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4753538" y="4484714"/>
              <a:ext cx="3872581" cy="557502"/>
              <a:chOff x="4753538" y="4484714"/>
              <a:chExt cx="3872581" cy="557502"/>
            </a:xfrm>
          </p:grpSpPr>
          <p:sp>
            <p:nvSpPr>
              <p:cNvPr id="21" name="AutoShape 17"/>
              <p:cNvSpPr>
                <a:spLocks noChangeArrowheads="1"/>
              </p:cNvSpPr>
              <p:nvPr/>
            </p:nvSpPr>
            <p:spPr bwMode="auto">
              <a:xfrm rot="16200000">
                <a:off x="8086119" y="4485261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AutoShape 18"/>
              <p:cNvSpPr>
                <a:spLocks noChangeArrowheads="1"/>
              </p:cNvSpPr>
              <p:nvPr/>
            </p:nvSpPr>
            <p:spPr bwMode="auto">
              <a:xfrm rot="16200000">
                <a:off x="6731159" y="4484714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utoShape 19"/>
              <p:cNvSpPr>
                <a:spLocks noChangeArrowheads="1"/>
              </p:cNvSpPr>
              <p:nvPr/>
            </p:nvSpPr>
            <p:spPr bwMode="auto">
              <a:xfrm rot="16200000">
                <a:off x="5373733" y="4484715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AutoShape 19"/>
              <p:cNvSpPr>
                <a:spLocks noChangeArrowheads="1"/>
              </p:cNvSpPr>
              <p:nvPr/>
            </p:nvSpPr>
            <p:spPr bwMode="auto">
              <a:xfrm rot="16200000">
                <a:off x="4753538" y="4502216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AutoShape 19"/>
              <p:cNvSpPr>
                <a:spLocks noChangeArrowheads="1"/>
              </p:cNvSpPr>
              <p:nvPr/>
            </p:nvSpPr>
            <p:spPr bwMode="auto">
              <a:xfrm rot="16200000">
                <a:off x="6048344" y="4501672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AutoShape 19"/>
              <p:cNvSpPr>
                <a:spLocks noChangeArrowheads="1"/>
              </p:cNvSpPr>
              <p:nvPr/>
            </p:nvSpPr>
            <p:spPr bwMode="auto">
              <a:xfrm rot="16200000">
                <a:off x="7424592" y="4501671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F79646">
                      <a:shade val="51000"/>
                      <a:satMod val="130000"/>
                    </a:srgbClr>
                  </a:gs>
                  <a:gs pos="80000">
                    <a:srgbClr val="F79646">
                      <a:shade val="93000"/>
                      <a:satMod val="130000"/>
                    </a:srgbClr>
                  </a:gs>
                  <a:gs pos="100000">
                    <a:srgbClr val="F7964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7450846" y="435792"/>
            <a:ext cx="4327680" cy="1260000"/>
            <a:chOff x="7450846" y="435792"/>
            <a:chExt cx="4327680" cy="1260000"/>
          </a:xfrm>
        </p:grpSpPr>
        <p:sp>
          <p:nvSpPr>
            <p:cNvPr id="28" name="Горизонтальный свиток 27"/>
            <p:cNvSpPr/>
            <p:nvPr/>
          </p:nvSpPr>
          <p:spPr>
            <a:xfrm>
              <a:off x="7450846" y="435792"/>
              <a:ext cx="4327680" cy="1260000"/>
            </a:xfrm>
            <a:prstGeom prst="horizontalScroll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8725002" y="795792"/>
              <a:ext cx="1858687" cy="540000"/>
              <a:chOff x="5373733" y="769196"/>
              <a:chExt cx="1858687" cy="540000"/>
            </a:xfrm>
          </p:grpSpPr>
          <p:sp>
            <p:nvSpPr>
              <p:cNvPr id="30" name="Rectangle 2"/>
              <p:cNvSpPr>
                <a:spLocks noChangeArrowheads="1"/>
              </p:cNvSpPr>
              <p:nvPr/>
            </p:nvSpPr>
            <p:spPr bwMode="auto">
              <a:xfrm>
                <a:off x="5373733" y="769196"/>
                <a:ext cx="540000" cy="540000"/>
              </a:xfrm>
              <a:prstGeom prst="rect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AutoShape 19"/>
              <p:cNvSpPr>
                <a:spLocks noChangeArrowheads="1"/>
              </p:cNvSpPr>
              <p:nvPr/>
            </p:nvSpPr>
            <p:spPr bwMode="auto">
              <a:xfrm rot="16200000">
                <a:off x="6035519" y="769196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 2"/>
              <p:cNvSpPr>
                <a:spLocks noChangeArrowheads="1"/>
              </p:cNvSpPr>
              <p:nvPr/>
            </p:nvSpPr>
            <p:spPr bwMode="auto">
              <a:xfrm>
                <a:off x="6692420" y="769196"/>
                <a:ext cx="540000" cy="540000"/>
              </a:xfrm>
              <a:prstGeom prst="rect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3" name="Picture 3" descr="C:\Users\Палецких Елена\Desktop\Квест\9cXZnRW7rx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48" y="435792"/>
            <a:ext cx="4320000" cy="335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Горизонтальный свиток 33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Найдите схему куплетной формы, в которой написаны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многие народные и композиторские песни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и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Баба-яга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даст вам волшебный клубочек, чтобы отыскать дорогу к следующему волшебному предмету.</a:t>
            </a:r>
          </a:p>
        </p:txBody>
      </p:sp>
    </p:spTree>
    <p:extLst>
      <p:ext uri="{BB962C8B-B14F-4D97-AF65-F5344CB8AC3E}">
        <p14:creationId xmlns:p14="http://schemas.microsoft.com/office/powerpoint/2010/main" val="7029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25052"/>
            <a:ext cx="609600" cy="609600"/>
          </a:xfrm>
          <a:prstGeom prst="rect">
            <a:avLst/>
          </a:prstGeom>
        </p:spPr>
      </p:pic>
      <p:pic>
        <p:nvPicPr>
          <p:cNvPr id="9" name="Picture 2" descr="C:\Users\Палецких Елена\Desktop\6 класс\image001_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12" y="435793"/>
            <a:ext cx="2697471" cy="335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алецких Елена\Desktop\Квест\73914862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11680"/>
          <a:stretch/>
        </p:blipFill>
        <p:spPr bwMode="auto">
          <a:xfrm>
            <a:off x="1242280" y="435793"/>
            <a:ext cx="4940135" cy="335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FF3300"/>
                </a:solidFill>
              </a:rPr>
              <a:t>Вы получите ковёр-самолёт, если ответите на вопрос, </a:t>
            </a:r>
            <a:r>
              <a:rPr lang="ru-RU" sz="2400" kern="0" dirty="0" smtClean="0">
                <a:solidFill>
                  <a:srgbClr val="002060"/>
                </a:solidFill>
              </a:rPr>
              <a:t>какие цветы были </a:t>
            </a:r>
            <a:r>
              <a:rPr lang="ru-RU" sz="2400" kern="0" dirty="0">
                <a:solidFill>
                  <a:srgbClr val="002060"/>
                </a:solidFill>
              </a:rPr>
              <a:t>для Сергея Васильевича </a:t>
            </a:r>
            <a:r>
              <a:rPr lang="ru-RU" sz="2400" kern="0" dirty="0" smtClean="0">
                <a:solidFill>
                  <a:srgbClr val="002060"/>
                </a:solidFill>
              </a:rPr>
              <a:t>Рахманинова символом Родины</a:t>
            </a:r>
            <a:r>
              <a:rPr lang="ru-RU" sz="2400" kern="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7450846" y="435792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Розы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460969" y="1695792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Сирень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460970" y="2948936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Колокольчики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460969" y="4208936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Ромашки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2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9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1335" y="767676"/>
            <a:ext cx="609600" cy="609600"/>
          </a:xfrm>
          <a:prstGeom prst="rect">
            <a:avLst/>
          </a:prstGeom>
        </p:spPr>
      </p:pic>
      <p:sp>
        <p:nvSpPr>
          <p:cNvPr id="9" name="Горизонтальный свиток 8"/>
          <p:cNvSpPr/>
          <p:nvPr/>
        </p:nvSpPr>
        <p:spPr>
          <a:xfrm>
            <a:off x="7460969" y="442476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 smtClean="0">
                <a:solidFill>
                  <a:srgbClr val="002060"/>
                </a:solidFill>
                <a:latin typeface="Calibri"/>
              </a:rPr>
              <a:t>«Славься»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Calibri"/>
            </a:endParaRPr>
          </a:p>
        </p:txBody>
      </p:sp>
      <p:pic>
        <p:nvPicPr>
          <p:cNvPr id="1026" name="Picture 2" descr="C:\Users\Палецких Елена\Desktop\Квест\10031624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99" y="442178"/>
            <a:ext cx="3351897" cy="3351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0"/>
          <a:stretch/>
        </p:blipFill>
        <p:spPr bwMode="auto">
          <a:xfrm>
            <a:off x="1279245" y="442476"/>
            <a:ext cx="4866206" cy="335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Назовите номер из оперы </a:t>
            </a:r>
            <a:r>
              <a:rPr lang="ru-RU" sz="2400" kern="0" dirty="0" smtClean="0">
                <a:solidFill>
                  <a:srgbClr val="002060"/>
                </a:solidFill>
              </a:rPr>
              <a:t>Михаила И</a:t>
            </a:r>
            <a:r>
              <a:rPr lang="ru-RU" sz="2400" kern="0" dirty="0" smtClean="0">
                <a:solidFill>
                  <a:srgbClr val="002060"/>
                </a:solidFill>
              </a:rPr>
              <a:t>вановича</a:t>
            </a:r>
            <a:r>
              <a:rPr lang="ru-RU" sz="2400" kern="0" dirty="0" smtClean="0">
                <a:solidFill>
                  <a:srgbClr val="002060"/>
                </a:solidFill>
              </a:rPr>
              <a:t> </a:t>
            </a:r>
            <a:r>
              <a:rPr lang="ru-RU" sz="2400" kern="0" dirty="0" smtClean="0">
                <a:solidFill>
                  <a:srgbClr val="002060"/>
                </a:solidFill>
              </a:rPr>
              <a:t>Глинки «Иван Сусанин», который славит героев, защитников Родины, </a:t>
            </a:r>
            <a:r>
              <a:rPr lang="ru-RU" sz="2400" kern="0" dirty="0" smtClean="0">
                <a:solidFill>
                  <a:srgbClr val="FF3300"/>
                </a:solidFill>
              </a:rPr>
              <a:t>и вам достанется меч-</a:t>
            </a:r>
            <a:r>
              <a:rPr lang="ru-RU" sz="2400" kern="0" dirty="0" err="1" smtClean="0">
                <a:solidFill>
                  <a:srgbClr val="FF3300"/>
                </a:solidFill>
              </a:rPr>
              <a:t>кладенец</a:t>
            </a:r>
            <a:r>
              <a:rPr lang="ru-RU" sz="2400" kern="0" dirty="0" smtClean="0">
                <a:solidFill>
                  <a:srgbClr val="FF3300"/>
                </a:solidFill>
              </a:rPr>
              <a:t>, чтобы вы могли одолеть всех врагов на пути.</a:t>
            </a:r>
            <a:endParaRPr lang="ru-RU" sz="2400" kern="0" dirty="0" smtClean="0">
              <a:solidFill>
                <a:srgbClr val="7030A0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7471092" y="1694070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«Славны были наши деды»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7471094" y="2957009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«</a:t>
            </a:r>
            <a:r>
              <a:rPr lang="ru-RU" sz="2400" kern="0" dirty="0" err="1" smtClean="0">
                <a:solidFill>
                  <a:srgbClr val="002060"/>
                </a:solidFill>
              </a:rPr>
              <a:t>Солдатушки</a:t>
            </a:r>
            <a:r>
              <a:rPr lang="ru-RU" sz="2400" kern="0" dirty="0" smtClean="0">
                <a:solidFill>
                  <a:srgbClr val="002060"/>
                </a:solidFill>
              </a:rPr>
              <a:t>, бравы ребятушки»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7496788" y="4217009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«Радуйся, </a:t>
            </a:r>
            <a:r>
              <a:rPr lang="ru-RU" sz="2400" kern="0" dirty="0" err="1" smtClean="0">
                <a:solidFill>
                  <a:srgbClr val="002060"/>
                </a:solidFill>
              </a:rPr>
              <a:t>Росско</a:t>
            </a:r>
            <a:r>
              <a:rPr lang="ru-RU" sz="2400" kern="0" dirty="0" smtClean="0">
                <a:solidFill>
                  <a:srgbClr val="002060"/>
                </a:solidFill>
              </a:rPr>
              <a:t> земле»</a:t>
            </a:r>
            <a:endParaRPr lang="ru-RU" sz="24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25052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Палецких Елена\Desktop\Квест\c0b4277e-5165-5085-9958-b792d5afc20c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1380" y="435792"/>
            <a:ext cx="4941935" cy="335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Палецких Елена\Pictures\7468683_1486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>
            <a:fillRect/>
          </a:stretch>
        </p:blipFill>
        <p:spPr bwMode="auto">
          <a:xfrm>
            <a:off x="1241380" y="435792"/>
            <a:ext cx="4941935" cy="335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Чтобы найти </a:t>
            </a:r>
            <a:r>
              <a:rPr lang="ru-RU" sz="2400" kern="0" dirty="0">
                <a:solidFill>
                  <a:srgbClr val="FF3300"/>
                </a:solidFill>
                <a:latin typeface="Calibri"/>
              </a:rPr>
              <a:t>Ц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аревну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-Лягушку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которая всегда придёт на помощь, надо вспомнить, 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 называется произведение для пения без слов, которое Сергей Рахманинов посвятил русской певице Антонине Неждановой?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7450846" y="435792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 smtClean="0">
                <a:solidFill>
                  <a:srgbClr val="002060"/>
                </a:solidFill>
                <a:latin typeface="Calibri"/>
              </a:rPr>
              <a:t>Романс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460969" y="1695792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Вокализ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460970" y="2948936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Песня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460969" y="4208936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Кант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2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13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475" y="725051"/>
            <a:ext cx="609600" cy="609600"/>
          </a:xfrm>
          <a:prstGeom prst="rect">
            <a:avLst/>
          </a:prstGeom>
        </p:spPr>
      </p:pic>
      <p:sp>
        <p:nvSpPr>
          <p:cNvPr id="34" name="Горизонтальный свиток 33"/>
          <p:cNvSpPr/>
          <p:nvPr/>
        </p:nvSpPr>
        <p:spPr>
          <a:xfrm>
            <a:off x="370752" y="3787417"/>
            <a:ext cx="6683192" cy="285267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Музыка какой страны звучит в произведении композитора-путешественника Михаила Ивановича Глинки? </a:t>
            </a:r>
            <a:r>
              <a:rPr lang="ru-RU" sz="2400" kern="0" dirty="0" smtClean="0">
                <a:solidFill>
                  <a:srgbClr val="FF3300"/>
                </a:solidFill>
              </a:rPr>
              <a:t>Ответьте на вопрос, и наливное яблочко на серебряном блюдечке укажет вам дальнейший путь.</a:t>
            </a:r>
          </a:p>
        </p:txBody>
      </p:sp>
      <p:pic>
        <p:nvPicPr>
          <p:cNvPr id="3074" name="Picture 2" descr="C:\Users\Палецких Елена\Desktop\Квест\505e2318da9d504b3609597e07f76e8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50" y="435791"/>
            <a:ext cx="2401996" cy="3351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Горизонтальный свиток 36"/>
          <p:cNvSpPr/>
          <p:nvPr/>
        </p:nvSpPr>
        <p:spPr>
          <a:xfrm>
            <a:off x="7450846" y="435792"/>
            <a:ext cx="432768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Романс «Венецианская ночь» (Италия)</a:t>
            </a:r>
          </a:p>
        </p:txBody>
      </p:sp>
      <p:sp>
        <p:nvSpPr>
          <p:cNvPr id="38" name="Горизонтальный свиток 37"/>
          <p:cNvSpPr/>
          <p:nvPr/>
        </p:nvSpPr>
        <p:spPr>
          <a:xfrm>
            <a:off x="7460969" y="1695792"/>
            <a:ext cx="4319999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>
                <a:solidFill>
                  <a:srgbClr val="002060"/>
                </a:solidFill>
              </a:rPr>
              <a:t>Мазурка из оперы «Иван Сусанин» ( Польша</a:t>
            </a:r>
            <a:r>
              <a:rPr lang="ru-RU" sz="2400" kern="0" dirty="0" smtClean="0">
                <a:solidFill>
                  <a:srgbClr val="002060"/>
                </a:solidFill>
              </a:rPr>
              <a:t>)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39" name="Горизонтальный свиток 38"/>
          <p:cNvSpPr/>
          <p:nvPr/>
        </p:nvSpPr>
        <p:spPr>
          <a:xfrm>
            <a:off x="7460970" y="2948936"/>
            <a:ext cx="4319998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>
                <a:solidFill>
                  <a:srgbClr val="002060"/>
                </a:solidFill>
              </a:rPr>
              <a:t>Увертюра «Арагонская хота» (Испания</a:t>
            </a:r>
            <a:r>
              <a:rPr lang="ru-RU" sz="2400" kern="0" dirty="0" smtClean="0">
                <a:solidFill>
                  <a:srgbClr val="002060"/>
                </a:solidFill>
              </a:rPr>
              <a:t>)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40" name="Горизонтальный свиток 39"/>
          <p:cNvSpPr/>
          <p:nvPr/>
        </p:nvSpPr>
        <p:spPr>
          <a:xfrm>
            <a:off x="7460969" y="4208936"/>
            <a:ext cx="4320000" cy="1260000"/>
          </a:xfrm>
          <a:prstGeom prst="horizontalScroll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Персидский хор из оперы  «Руслан и Людмила»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296606" y="435791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2" descr="C:\Users\Палецких Елена\Desktop\О, счастливчик\Henry Woods - Young Couple Dancing With Castanets 18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698" y="435792"/>
            <a:ext cx="2681300" cy="335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7388</TotalTime>
  <Words>897</Words>
  <Application>Microsoft Office PowerPoint</Application>
  <PresentationFormat>Произвольный</PresentationFormat>
  <Paragraphs>97</Paragraphs>
  <Slides>25</Slides>
  <Notes>6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по музыке для учащихся 4-го класса</dc:title>
  <dc:subject>"В музыкальном государстве..."</dc:subject>
  <dc:creator>Палецких Елена</dc:creator>
  <cp:lastModifiedBy>Палецких Елена</cp:lastModifiedBy>
  <cp:revision>284</cp:revision>
  <dcterms:created xsi:type="dcterms:W3CDTF">2024-11-26T11:25:48Z</dcterms:created>
  <dcterms:modified xsi:type="dcterms:W3CDTF">2026-03-15T13:09:29Z</dcterms:modified>
</cp:coreProperties>
</file>