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76" r:id="rId3"/>
    <p:sldId id="264" r:id="rId4"/>
    <p:sldId id="261" r:id="rId5"/>
    <p:sldId id="281" r:id="rId6"/>
    <p:sldId id="263" r:id="rId7"/>
    <p:sldId id="278" r:id="rId8"/>
    <p:sldId id="277" r:id="rId9"/>
    <p:sldId id="279" r:id="rId10"/>
    <p:sldId id="280" r:id="rId11"/>
    <p:sldId id="286" r:id="rId12"/>
    <p:sldId id="266" r:id="rId13"/>
    <p:sldId id="267" r:id="rId14"/>
    <p:sldId id="271" r:id="rId15"/>
    <p:sldId id="287" r:id="rId16"/>
    <p:sldId id="272" r:id="rId17"/>
    <p:sldId id="268" r:id="rId18"/>
    <p:sldId id="295" r:id="rId19"/>
    <p:sldId id="274" r:id="rId20"/>
    <p:sldId id="289" r:id="rId21"/>
    <p:sldId id="290" r:id="rId22"/>
    <p:sldId id="291" r:id="rId23"/>
    <p:sldId id="296" r:id="rId24"/>
    <p:sldId id="292" r:id="rId25"/>
    <p:sldId id="293" r:id="rId26"/>
    <p:sldId id="294" r:id="rId27"/>
    <p:sldId id="288" r:id="rId28"/>
    <p:sldId id="275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254BD"/>
    <a:srgbClr val="008000"/>
    <a:srgbClr val="CC0066"/>
    <a:srgbClr val="CF0B35"/>
    <a:srgbClr val="C05050"/>
    <a:srgbClr val="EE26AB"/>
    <a:srgbClr val="E86E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4DCA-85FB-455D-8C9A-CB1B91AD4C60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D2B0A95-C252-43AF-A287-FFF332A935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6D8E4-FEB7-451E-90F2-5A277AF2C759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F1A8-94AC-420C-93E2-533A42B2DE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CF2FE-8EBB-4893-8B5A-031A3DDA46B0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66555-E70F-49F2-AB2F-DA85ABBAFE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D65A8-2F92-4874-8A67-F6DE81F8A82B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6A798-7E07-4FBE-B5F6-37C0C15525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70D48-6686-4E2D-B722-577A6F096B0C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4C8E7-8F9C-4487-8352-2D177B1E0C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DB423-1AF2-40C5-A983-01CCBE519C83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50CB8-AA7D-44FA-8583-783D95386E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0ACFC-89D8-46DD-9CF4-DA6259C0BAA8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EC142-81D3-4A53-A1BB-17F85CDF6C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5BCB4-8CCE-4427-85DF-9D0A66FC8B3A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C71-FA40-432C-AC62-229B0D69B8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B86F-6B92-4488-A5AF-D5411C65D235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63D19-2772-47E4-8400-8CCD400F40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6C932-3CAE-40B8-806B-F83E51B053DF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31713-C67E-4805-A558-0DCFB78E02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EA094-BD33-41BB-8B4B-83FEF6957697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9EA1D-28A1-4A86-97F8-B84CAD9831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034B2E7-6E25-4B20-B04B-AC42BD4B1EF8}" type="datetimeFigureOut">
              <a:rPr lang="ru-RU"/>
              <a:pPr>
                <a:defRPr/>
              </a:pPr>
              <a:t>14.03.2014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18B0059-6327-4F67-8ABD-E030D44E95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0" r:id="rId2"/>
    <p:sldLayoutId id="2147483768" r:id="rId3"/>
    <p:sldLayoutId id="2147483761" r:id="rId4"/>
    <p:sldLayoutId id="2147483762" r:id="rId5"/>
    <p:sldLayoutId id="2147483763" r:id="rId6"/>
    <p:sldLayoutId id="2147483764" r:id="rId7"/>
    <p:sldLayoutId id="2147483769" r:id="rId8"/>
    <p:sldLayoutId id="2147483770" r:id="rId9"/>
    <p:sldLayoutId id="2147483765" r:id="rId10"/>
    <p:sldLayoutId id="2147483766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C8D7E5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5AB81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5AB81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4.png"/><Relationship Id="rId7" Type="http://schemas.openxmlformats.org/officeDocument/2006/relationships/image" Target="../media/image38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6.jpeg"/><Relationship Id="rId10" Type="http://schemas.openxmlformats.org/officeDocument/2006/relationships/image" Target="../media/image41.jpeg"/><Relationship Id="rId4" Type="http://schemas.openxmlformats.org/officeDocument/2006/relationships/image" Target="../media/image35.jpeg"/><Relationship Id="rId9" Type="http://schemas.openxmlformats.org/officeDocument/2006/relationships/image" Target="../media/image4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714375" y="1571625"/>
            <a:ext cx="7772400" cy="1470025"/>
          </a:xfrm>
        </p:spPr>
        <p:txBody>
          <a:bodyPr/>
          <a:lstStyle/>
          <a:p>
            <a:r>
              <a:rPr lang="ru-RU" sz="3200" b="1" smtClean="0">
                <a:solidFill>
                  <a:srgbClr val="CF0B35"/>
                </a:solidFill>
              </a:rPr>
              <a:t>Урок математики </a:t>
            </a:r>
            <a:br>
              <a:rPr lang="ru-RU" sz="3200" b="1" smtClean="0">
                <a:solidFill>
                  <a:srgbClr val="CF0B35"/>
                </a:solidFill>
              </a:rPr>
            </a:br>
            <a:r>
              <a:rPr lang="ru-RU" sz="3200" b="1" smtClean="0">
                <a:solidFill>
                  <a:srgbClr val="CF0B35"/>
                </a:solidFill>
              </a:rPr>
              <a:t>«Величины.  Действия с величинами»</a:t>
            </a:r>
            <a:r>
              <a:rPr lang="ru-RU" sz="3200" b="1" smtClean="0">
                <a:solidFill>
                  <a:srgbClr val="7030A0"/>
                </a:solidFill>
              </a:rPr>
              <a:t/>
            </a:r>
            <a:br>
              <a:rPr lang="ru-RU" sz="3200" b="1" smtClean="0">
                <a:solidFill>
                  <a:srgbClr val="7030A0"/>
                </a:solidFill>
              </a:rPr>
            </a:br>
            <a:endParaRPr lang="ru-RU" sz="3200" b="1" smtClean="0">
              <a:solidFill>
                <a:srgbClr val="7030A0"/>
              </a:solidFill>
            </a:endParaRPr>
          </a:p>
        </p:txBody>
      </p:sp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071688" y="5357813"/>
            <a:ext cx="5000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ru-RU">
                <a:solidFill>
                  <a:srgbClr val="0070C0"/>
                </a:solidFill>
              </a:rPr>
              <a:t>Подготовила учитель начальных классов</a:t>
            </a:r>
          </a:p>
          <a:p>
            <a:pPr algn="ctr">
              <a:buFont typeface="Arial" charset="0"/>
              <a:buNone/>
            </a:pPr>
            <a:r>
              <a:rPr lang="ru-RU">
                <a:solidFill>
                  <a:srgbClr val="0070C0"/>
                </a:solidFill>
              </a:rPr>
              <a:t> МОУ «СОШ с. Сторожевка» </a:t>
            </a:r>
          </a:p>
          <a:p>
            <a:pPr algn="ctr">
              <a:buFont typeface="Arial" charset="0"/>
              <a:buNone/>
            </a:pPr>
            <a:r>
              <a:rPr lang="ru-RU">
                <a:solidFill>
                  <a:srgbClr val="0070C0"/>
                </a:solidFill>
              </a:rPr>
              <a:t>Татищевского района Саратовской области</a:t>
            </a:r>
          </a:p>
          <a:p>
            <a:pPr algn="ctr">
              <a:buFont typeface="Arial" charset="0"/>
              <a:buNone/>
            </a:pPr>
            <a:r>
              <a:rPr lang="ru-RU">
                <a:solidFill>
                  <a:srgbClr val="0070C0"/>
                </a:solidFill>
              </a:rPr>
              <a:t> Воронова Марианна Исомовна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274638"/>
            <a:ext cx="7972425" cy="1143000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Является ли длина величиной?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50" y="1714500"/>
            <a:ext cx="844391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Является ли цвет величиной?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88" y="3286125"/>
            <a:ext cx="8443912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E86E0A"/>
                </a:solidFill>
                <a:latin typeface="+mj-lt"/>
                <a:ea typeface="+mj-ea"/>
                <a:cs typeface="+mj-cs"/>
              </a:rPr>
              <a:t>Являются ли объём и масса  величинами?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0063" y="500062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EE26AB"/>
                </a:solidFill>
                <a:latin typeface="+mj-lt"/>
                <a:ea typeface="+mj-ea"/>
                <a:cs typeface="+mj-cs"/>
              </a:rPr>
              <a:t>Является ли запах величиной?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Определите тему урока.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85786" y="2285992"/>
            <a:ext cx="7800972" cy="214314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ВЕЛИЧИНЫ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</a:rPr>
              <a:t>Отгадайте загадку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sz="quarter" idx="1"/>
          </p:nvPr>
        </p:nvSpPr>
        <p:spPr>
          <a:xfrm>
            <a:off x="642938" y="1571625"/>
            <a:ext cx="5686425" cy="34004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/>
              <a:t>Без ног и без крыльев оно, </a:t>
            </a:r>
          </a:p>
          <a:p>
            <a:pPr>
              <a:buFont typeface="Arial" charset="0"/>
              <a:buNone/>
            </a:pPr>
            <a:r>
              <a:rPr lang="ru-RU" b="1" smtClean="0"/>
              <a:t>Быстро летит, не догонишь его.</a:t>
            </a:r>
          </a:p>
          <a:p>
            <a:pPr>
              <a:buFont typeface="Arial" charset="0"/>
              <a:buChar char="•"/>
            </a:pPr>
            <a:endParaRPr lang="ru-RU" b="1" smtClean="0"/>
          </a:p>
          <a:p>
            <a:pPr>
              <a:buFont typeface="Arial" charset="0"/>
              <a:buNone/>
            </a:pPr>
            <a:r>
              <a:rPr lang="ru-RU" b="1" smtClean="0"/>
              <a:t>Вчера было, </a:t>
            </a:r>
          </a:p>
          <a:p>
            <a:pPr>
              <a:buFont typeface="Arial" charset="0"/>
              <a:buNone/>
            </a:pPr>
            <a:r>
              <a:rPr lang="ru-RU" b="1" smtClean="0"/>
              <a:t>сегодня есть </a:t>
            </a:r>
          </a:p>
          <a:p>
            <a:pPr>
              <a:buFont typeface="Arial" charset="0"/>
              <a:buNone/>
            </a:pPr>
            <a:r>
              <a:rPr lang="ru-RU" b="1" smtClean="0"/>
              <a:t>и завтра будет.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857750" y="5572125"/>
            <a:ext cx="2214563" cy="7858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7030A0"/>
                </a:solidFill>
                <a:latin typeface="+mn-lt"/>
              </a:rPr>
              <a:t>Время</a:t>
            </a:r>
            <a:r>
              <a:rPr lang="ru-RU" sz="3200" dirty="0">
                <a:latin typeface="+mn-lt"/>
              </a:rPr>
              <a:t> </a:t>
            </a:r>
          </a:p>
        </p:txBody>
      </p:sp>
      <p:pic>
        <p:nvPicPr>
          <p:cNvPr id="5" name="Picture 12" descr="http://freedom.sumy.ua/uploads/posts/2011-03/1301314510_seiko_emblem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86438" y="3000375"/>
            <a:ext cx="25717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14375" y="274638"/>
            <a:ext cx="7972425" cy="796925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Является ли время величиной?</a:t>
            </a:r>
          </a:p>
        </p:txBody>
      </p:sp>
      <p:pic>
        <p:nvPicPr>
          <p:cNvPr id="18435" name="Picture 5" descr="http://i.allday2.com/1a/57/1b/1381782562_calendar-rus-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63" y="1214438"/>
            <a:ext cx="5976937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88" y="285750"/>
            <a:ext cx="7758112" cy="1785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Измерьте длину парты одним из способов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43000" y="2214563"/>
            <a:ext cx="7443788" cy="2143125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/>
          <a:p>
            <a:pPr marL="1371600" indent="-137160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8000" dirty="0">
                <a:latin typeface="+mj-lt"/>
                <a:ea typeface="+mj-ea"/>
                <a:cs typeface="+mj-cs"/>
              </a:rPr>
              <a:t>1. Рукой от большого пальца до указательного</a:t>
            </a:r>
          </a:p>
          <a:p>
            <a:pPr marL="1371600" indent="-137160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8000" dirty="0">
                <a:latin typeface="+mj-lt"/>
                <a:ea typeface="+mj-ea"/>
                <a:cs typeface="+mj-cs"/>
              </a:rPr>
              <a:t>2. Рукой от большого пальца до среднего </a:t>
            </a:r>
          </a:p>
          <a:p>
            <a:pPr marL="1371600" indent="-137160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8000" dirty="0">
                <a:latin typeface="+mj-lt"/>
                <a:ea typeface="+mj-ea"/>
                <a:cs typeface="+mj-cs"/>
              </a:rPr>
              <a:t>3. Ладошкой</a:t>
            </a:r>
          </a:p>
          <a:p>
            <a:pPr marL="1371600" indent="-137160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8000" dirty="0">
                <a:latin typeface="+mj-lt"/>
                <a:ea typeface="+mj-ea"/>
                <a:cs typeface="+mj-cs"/>
              </a:rPr>
              <a:t>4. Шагами</a:t>
            </a:r>
          </a:p>
          <a:p>
            <a:pPr marL="1371600" indent="-137160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8000" dirty="0">
                <a:latin typeface="+mj-lt"/>
                <a:ea typeface="+mj-ea"/>
                <a:cs typeface="+mj-cs"/>
              </a:rPr>
              <a:t>5. Фалангой большого пальца </a:t>
            </a:r>
          </a:p>
          <a:p>
            <a:pPr marL="1371600" indent="-1371600" fontAlgn="auto">
              <a:lnSpc>
                <a:spcPct val="170000"/>
              </a:lnSpc>
              <a:spcAft>
                <a:spcPts val="0"/>
              </a:spcAft>
              <a:defRPr/>
            </a:pPr>
            <a:endParaRPr lang="ru-RU" sz="11200" dirty="0">
              <a:latin typeface="+mj-lt"/>
              <a:ea typeface="+mj-ea"/>
              <a:cs typeface="+mj-cs"/>
            </a:endParaRPr>
          </a:p>
          <a:p>
            <a:pPr marL="1371600" indent="-1371600" fontAlgn="auto">
              <a:spcAft>
                <a:spcPts val="0"/>
              </a:spcAft>
              <a:defRPr/>
            </a:pPr>
            <a:endParaRPr lang="ru-RU" sz="9300" dirty="0">
              <a:latin typeface="+mj-lt"/>
              <a:ea typeface="+mj-ea"/>
              <a:cs typeface="+mj-cs"/>
            </a:endParaRPr>
          </a:p>
          <a:p>
            <a:pPr marL="1371600" indent="-1371600" fontAlgn="auto">
              <a:spcAft>
                <a:spcPts val="0"/>
              </a:spcAft>
              <a:defRPr/>
            </a:pPr>
            <a:endParaRPr lang="ru-RU" sz="9300" dirty="0">
              <a:latin typeface="+mj-lt"/>
              <a:ea typeface="+mj-ea"/>
              <a:cs typeface="+mj-cs"/>
            </a:endParaRPr>
          </a:p>
          <a:p>
            <a:pPr marL="1371600" indent="-1371600" fontAlgn="auto">
              <a:spcAft>
                <a:spcPts val="0"/>
              </a:spcAft>
              <a:defRPr/>
            </a:pPr>
            <a:endParaRPr lang="ru-RU" sz="9300" dirty="0">
              <a:latin typeface="+mj-lt"/>
              <a:ea typeface="+mj-ea"/>
              <a:cs typeface="+mj-cs"/>
            </a:endParaRPr>
          </a:p>
          <a:p>
            <a:pPr marL="1371600" indent="-1371600" fontAlgn="auto">
              <a:spcAft>
                <a:spcPts val="0"/>
              </a:spcAft>
              <a:defRPr/>
            </a:pPr>
            <a:r>
              <a:rPr lang="ru-RU" sz="9300" dirty="0">
                <a:latin typeface="+mj-lt"/>
                <a:ea typeface="+mj-ea"/>
                <a:cs typeface="+mj-cs"/>
              </a:rPr>
              <a:t/>
            </a:r>
            <a:br>
              <a:rPr lang="ru-RU" sz="9300" dirty="0">
                <a:latin typeface="+mj-lt"/>
                <a:ea typeface="+mj-ea"/>
                <a:cs typeface="+mj-cs"/>
              </a:rPr>
            </a:br>
            <a:r>
              <a:rPr lang="ru-RU" sz="4400" dirty="0">
                <a:latin typeface="+mj-lt"/>
                <a:ea typeface="+mj-ea"/>
                <a:cs typeface="+mj-cs"/>
              </a:rPr>
              <a:t/>
            </a:r>
            <a:br>
              <a:rPr lang="ru-RU" sz="4400" dirty="0">
                <a:latin typeface="+mj-lt"/>
                <a:ea typeface="+mj-ea"/>
                <a:cs typeface="+mj-cs"/>
              </a:rPr>
            </a:br>
            <a:endParaRPr lang="ru-RU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3571875"/>
            <a:ext cx="650081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8000"/>
                </a:solidFill>
                <a:latin typeface="+mj-lt"/>
              </a:rPr>
              <a:t>Каким образом еще можно измерить длину парты?</a:t>
            </a:r>
          </a:p>
          <a:p>
            <a:pPr>
              <a:defRPr/>
            </a:pPr>
            <a:r>
              <a:rPr lang="ru-RU" b="1" dirty="0">
                <a:solidFill>
                  <a:srgbClr val="008000"/>
                </a:solidFill>
                <a:latin typeface="+mj-lt"/>
              </a:rPr>
              <a:t> Предложите свои варианты.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28750" y="5000625"/>
            <a:ext cx="5786438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F0B35"/>
                </a:solidFill>
                <a:latin typeface="+mj-lt"/>
              </a:rPr>
              <a:t>Покажите ответ числовым веером.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4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1071563"/>
            <a:ext cx="8229600" cy="114300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17AB30"/>
                </a:solidFill>
              </a:rPr>
              <a:t>Получились разные результаты. </a:t>
            </a:r>
            <a:br>
              <a:rPr lang="ru-RU" sz="2800" b="1" smtClean="0">
                <a:solidFill>
                  <a:srgbClr val="17AB30"/>
                </a:solidFill>
              </a:rPr>
            </a:br>
            <a:r>
              <a:rPr lang="ru-RU" sz="2800" b="1" smtClean="0">
                <a:solidFill>
                  <a:srgbClr val="17AB30"/>
                </a:solidFill>
              </a:rPr>
              <a:t>Какой вывод можно сделать?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</a:rPr>
              <a:t>Сравнивать можно только </a:t>
            </a:r>
          </a:p>
          <a:p>
            <a:pPr algn="ctr">
              <a:buFont typeface="Arial" charset="0"/>
              <a:buNone/>
            </a:pPr>
            <a:r>
              <a:rPr lang="ru-RU" b="1" u="sng" smtClean="0">
                <a:solidFill>
                  <a:srgbClr val="FF0000"/>
                </a:solidFill>
              </a:rPr>
              <a:t>стандартными </a:t>
            </a:r>
            <a:r>
              <a:rPr lang="ru-RU" b="1" smtClean="0">
                <a:solidFill>
                  <a:srgbClr val="FF0000"/>
                </a:solidFill>
              </a:rPr>
              <a:t>(одинаковыми)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FF0000"/>
                </a:solidFill>
              </a:rPr>
              <a:t>единицами измерения.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25"/>
          </a:xfrm>
        </p:spPr>
        <p:txBody>
          <a:bodyPr/>
          <a:lstStyle/>
          <a:p>
            <a:r>
              <a:rPr lang="ru-RU" sz="1800" b="1" smtClean="0">
                <a:solidFill>
                  <a:srgbClr val="17DF1C"/>
                </a:solidFill>
              </a:rPr>
              <a:t>Метрическая система</a:t>
            </a:r>
            <a:r>
              <a:rPr lang="ru-RU" sz="1800" smtClean="0"/>
              <a:t> - система измерения (СИ), основанная на метре как мере длины и килограмме ( грамме) как степени массы.</a:t>
            </a:r>
            <a:br>
              <a:rPr lang="ru-RU" sz="1800" smtClean="0"/>
            </a:br>
            <a:r>
              <a:rPr lang="ru-RU" sz="1800" smtClean="0"/>
              <a:t>В настоящее время большинство стран мира перешли на метрическую систему единиц. </a:t>
            </a:r>
            <a:br>
              <a:rPr lang="ru-RU" sz="1800" smtClean="0"/>
            </a:br>
            <a:r>
              <a:rPr lang="ru-RU" sz="1800" b="1" smtClean="0">
                <a:solidFill>
                  <a:srgbClr val="EE26AB"/>
                </a:solidFill>
              </a:rPr>
              <a:t>Исключением остаются США, Бирма и Либерия.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В Великобритании используются обе метрические системы. </a:t>
            </a:r>
          </a:p>
        </p:txBody>
      </p:sp>
      <p:pic>
        <p:nvPicPr>
          <p:cNvPr id="21507" name="Picture 4" descr="http://travelinlibrarian.info/wp-content/uploads/2010/04/20100203metric_thum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88" y="2428875"/>
            <a:ext cx="753586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3-tub-ru.yandex.net/i?id=56233863-56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13" y="2786063"/>
            <a:ext cx="28575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6" descr="http://stalevar66.ru/files/IMG/ruletka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15063" y="4000500"/>
            <a:ext cx="26670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http://sufis.ru/Fizika/vesy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4000500"/>
            <a:ext cx="2065337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 descr="http://www.rp1990.ru/cache/uploaded/catalogue/88/900x500/1508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38" y="214313"/>
            <a:ext cx="1549400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2" descr="http://www.point.ru/static/galleries/0016/0016522/329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00438" y="714375"/>
            <a:ext cx="1614487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14" descr="http://www.tmbv.info/images/stories/com_form2content/p16/f4716/234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43250" y="2143125"/>
            <a:ext cx="1719263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4" descr="http://www.mir-kv.ru/catalog0001/1380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071813" y="3571875"/>
            <a:ext cx="1865312" cy="288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10" descr="http://realfashion.com.ua/shop/images/stories/virtuemart/product/050897_01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453188" y="785813"/>
            <a:ext cx="2125662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12" descr="http://www.vremeninet.ru/admin/pictures/24129b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571500" y="2000250"/>
            <a:ext cx="1374775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FFC000"/>
                </a:solidFill>
              </a:rPr>
              <a:t>Физминутка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sz="quarter" idx="1"/>
          </p:nvPr>
        </p:nvSpPr>
        <p:spPr>
          <a:xfrm>
            <a:off x="857250" y="1447800"/>
            <a:ext cx="7829550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CC0066"/>
                </a:solidFill>
              </a:rPr>
              <a:t>Вы должны поднять руки  над головой, если слышите названия </a:t>
            </a:r>
            <a:r>
              <a:rPr lang="ru-RU" sz="3200" b="1" u="sng" smtClean="0">
                <a:solidFill>
                  <a:srgbClr val="CC0066"/>
                </a:solidFill>
              </a:rPr>
              <a:t>единиц измерения длины</a:t>
            </a:r>
            <a:r>
              <a:rPr lang="ru-RU" sz="3200" b="1" smtClean="0">
                <a:solidFill>
                  <a:srgbClr val="CC0066"/>
                </a:solidFill>
              </a:rPr>
              <a:t>; </a:t>
            </a:r>
          </a:p>
          <a:p>
            <a:pPr>
              <a:buFont typeface="Wingdings 2" pitchFamily="18" charset="2"/>
              <a:buNone/>
            </a:pPr>
            <a:r>
              <a:rPr lang="ru-RU" sz="3200" b="1" smtClean="0">
                <a:solidFill>
                  <a:srgbClr val="0000FF"/>
                </a:solidFill>
              </a:rPr>
              <a:t>присесть, если слышите названия  </a:t>
            </a:r>
            <a:r>
              <a:rPr lang="ru-RU" sz="3200" b="1" u="sng" smtClean="0">
                <a:solidFill>
                  <a:srgbClr val="0000FF"/>
                </a:solidFill>
              </a:rPr>
              <a:t>единиц массы</a:t>
            </a:r>
            <a:r>
              <a:rPr lang="ru-RU" sz="3200" b="1" smtClean="0">
                <a:solidFill>
                  <a:srgbClr val="0000FF"/>
                </a:solidFill>
              </a:rPr>
              <a:t>;</a:t>
            </a:r>
          </a:p>
          <a:p>
            <a:pPr>
              <a:buFont typeface="Wingdings 2" pitchFamily="18" charset="2"/>
              <a:buNone/>
            </a:pPr>
            <a:r>
              <a:rPr lang="ru-RU" sz="3200" smtClean="0"/>
              <a:t> </a:t>
            </a:r>
            <a:r>
              <a:rPr lang="ru-RU" sz="3200" b="1" smtClean="0">
                <a:solidFill>
                  <a:srgbClr val="008000"/>
                </a:solidFill>
              </a:rPr>
              <a:t>хлопнуть в ладоши один раз, если слышите названия </a:t>
            </a:r>
            <a:r>
              <a:rPr lang="ru-RU" sz="3200" b="1" u="sng" smtClean="0">
                <a:solidFill>
                  <a:srgbClr val="008000"/>
                </a:solidFill>
              </a:rPr>
              <a:t>единиц измерения времени</a:t>
            </a:r>
            <a:r>
              <a:rPr lang="ru-RU" sz="3200" b="1" smtClean="0">
                <a:solidFill>
                  <a:srgbClr val="008000"/>
                </a:solidFill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>Какие знания пригодятся на уроке?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500" y="1714500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Единицы измерения длины: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9900"/>
                </a:solidFill>
                <a:latin typeface="+mj-lt"/>
                <a:ea typeface="+mj-ea"/>
                <a:cs typeface="+mj-cs"/>
              </a:rPr>
              <a:t>мм, см, дм, м, км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1500" y="3143250"/>
            <a:ext cx="8229600" cy="1143000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Единицы измерения времени: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сек, мин, час, сутки, неделя, месяц, год,…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0063" y="4643438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solidFill>
                  <a:srgbClr val="E86E0A"/>
                </a:solidFill>
                <a:latin typeface="+mj-lt"/>
                <a:ea typeface="+mj-ea"/>
                <a:cs typeface="+mj-cs"/>
              </a:rPr>
              <a:t>Единицы измерения массы: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solidFill>
                  <a:srgbClr val="E86E0A"/>
                </a:solidFill>
                <a:latin typeface="+mj-lt"/>
                <a:ea typeface="+mj-ea"/>
                <a:cs typeface="+mj-cs"/>
              </a:rPr>
              <a:t>грамм, килограмм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772400" cy="857250"/>
          </a:xfrm>
        </p:spPr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Распределите по группам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71625" y="6143625"/>
            <a:ext cx="1143000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50" y="4286250"/>
            <a:ext cx="3143250" cy="1428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4875" y="6357938"/>
            <a:ext cx="3929063" cy="142875"/>
          </a:xfrm>
          <a:prstGeom prst="rect">
            <a:avLst/>
          </a:prstGeom>
          <a:solidFill>
            <a:srgbClr val="17AB3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Picture 4" descr="http://officeboom.kz/d/85828/d/105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1500188"/>
            <a:ext cx="1293812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http://cristi-neacsu.com/wp-content/uploads/2010/09/water-glas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3" y="5500688"/>
            <a:ext cx="711200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http://img.board.com.ua/a/1043633108/wm/1-steklobank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29313" y="1643063"/>
            <a:ext cx="1260475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http://bibibu.ru/5690-thickbox/vedro-maloe-polese-art066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57938" y="478631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 descr="http://neformat.co.ua/images/news/malina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875" y="4357688"/>
            <a:ext cx="1476375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http://foto1.do.am/_ph/31/31035883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643188" y="1928813"/>
            <a:ext cx="1673225" cy="125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http://ok.ya1.ru/uploads/posts/2010-01/1262858384_7.jpe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500938" y="4071938"/>
            <a:ext cx="927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http://files.sharenator.com/papereeno-s700x466-184478.pn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42938" y="3214688"/>
            <a:ext cx="105727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Овал 15"/>
          <p:cNvSpPr/>
          <p:nvPr/>
        </p:nvSpPr>
        <p:spPr>
          <a:xfrm>
            <a:off x="5000625" y="3214688"/>
            <a:ext cx="500063" cy="50006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1785938" y="4714875"/>
            <a:ext cx="500062" cy="500063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5786438" y="4500563"/>
            <a:ext cx="500062" cy="50006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643188" y="1357313"/>
            <a:ext cx="500062" cy="50006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714875" y="1571625"/>
            <a:ext cx="785813" cy="117475"/>
          </a:xfrm>
          <a:prstGeom prst="rect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827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3100" b="1" dirty="0" smtClean="0">
                <a:solidFill>
                  <a:srgbClr val="C05050"/>
                </a:solidFill>
              </a:rPr>
              <a:t>Поставь знак больше или меньше.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1428750" y="1500188"/>
            <a:ext cx="6272213" cy="4786312"/>
          </a:xfrm>
        </p:spPr>
        <p:txBody>
          <a:bodyPr>
            <a:normAutofit/>
          </a:bodyPr>
          <a:lstStyle/>
          <a:p>
            <a:pPr marL="27432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3 штуки         3 кг</a:t>
            </a:r>
          </a:p>
          <a:p>
            <a:pPr marL="27432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5 кг                3 кг</a:t>
            </a:r>
          </a:p>
          <a:p>
            <a:pPr marL="27432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5 шагов         3 м</a:t>
            </a:r>
          </a:p>
          <a:p>
            <a:pPr marL="27432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3 банки          2 л</a:t>
            </a:r>
          </a:p>
          <a:p>
            <a:pPr marL="27432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15 см            14 см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 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011362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C05050"/>
                </a:solidFill>
              </a:rPr>
              <a:t>Допиши результат вычислений.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mtClean="0"/>
              <a:t> </a:t>
            </a:r>
            <a:br>
              <a:rPr lang="ru-RU" smtClean="0"/>
            </a:b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43000" y="1447800"/>
            <a:ext cx="7543800" cy="4981575"/>
          </a:xfrm>
        </p:spPr>
        <p:txBody>
          <a:bodyPr>
            <a:normAutofit/>
          </a:bodyPr>
          <a:lstStyle/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13 кг - 7 кг =__________________</a:t>
            </a:r>
          </a:p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17 дм – 9 дм = ________________</a:t>
            </a:r>
          </a:p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12 кг – 5 пакетов = __________</a:t>
            </a:r>
          </a:p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15 м – 8 шагов = _____________</a:t>
            </a:r>
          </a:p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30 л – 7 л = ___________________</a:t>
            </a:r>
          </a:p>
          <a:p>
            <a:pPr marL="274320" indent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8 л – 3 банки = _______________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654175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C00000"/>
                </a:solidFill>
              </a:rPr>
              <a:t>Расставь в убывающем порядке: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 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27651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285875"/>
            <a:ext cx="7772400" cy="47339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дм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мм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л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м 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см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            5 км </a:t>
            </a:r>
          </a:p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____________________________________________</a:t>
            </a:r>
          </a:p>
          <a:p>
            <a:pPr>
              <a:buFont typeface="Wingdings 2" pitchFamily="18" charset="2"/>
              <a:buNone/>
            </a:pPr>
            <a:r>
              <a:rPr lang="ru-RU" sz="3600" smtClean="0"/>
              <a:t> 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8000"/>
                </a:solidFill>
              </a:rPr>
              <a:t>Дыхательная гимнастика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1571625"/>
            <a:ext cx="8143875" cy="4894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7030A0"/>
                </a:solidFill>
                <a:latin typeface="+mj-lt"/>
              </a:rPr>
              <a:t>1. </a:t>
            </a:r>
            <a:r>
              <a:rPr lang="ru-RU" sz="2400" b="1" u="sng" dirty="0">
                <a:solidFill>
                  <a:srgbClr val="7030A0"/>
                </a:solidFill>
                <a:latin typeface="+mj-lt"/>
              </a:rPr>
              <a:t>«Метель». 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Упражнение выполняется стоя или сидя. Спина прямая. После полного выдоха вдохнуть носом, затем медленно и плавно выдыхать ртом, произнося поочередно звуки «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с-с-с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», «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ш-ш-ш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», «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с-с-с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», «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ш-ш-ш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», пока воздух полностью не выйдет из легких. Повторить 4–5 раз.</a:t>
            </a:r>
            <a:r>
              <a:rPr lang="ru-RU" sz="2400" dirty="0">
                <a:latin typeface="+mj-lt"/>
              </a:rPr>
              <a:t/>
            </a:r>
            <a:br>
              <a:rPr lang="ru-RU" sz="2400" dirty="0">
                <a:latin typeface="+mj-lt"/>
              </a:rPr>
            </a:br>
            <a:r>
              <a:rPr lang="ru-RU" sz="2400" b="1" dirty="0">
                <a:solidFill>
                  <a:srgbClr val="F254BD"/>
                </a:solidFill>
                <a:latin typeface="+mj-lt"/>
              </a:rPr>
              <a:t>2. </a:t>
            </a:r>
            <a:r>
              <a:rPr lang="ru-RU" sz="2400" b="1" u="sng" dirty="0">
                <a:solidFill>
                  <a:srgbClr val="F254BD"/>
                </a:solidFill>
                <a:latin typeface="+mj-lt"/>
              </a:rPr>
              <a:t>«Индейцы».</a:t>
            </a:r>
            <a:r>
              <a:rPr lang="ru-RU" sz="2400" b="1" dirty="0">
                <a:solidFill>
                  <a:srgbClr val="F254BD"/>
                </a:solidFill>
                <a:latin typeface="+mj-lt"/>
              </a:rPr>
              <a:t> Произносим звук «и-и-и». На медленном выдохе быстро подносим ко рту и убираем палец (ладонь), чтобы получился “клич индейца”.</a:t>
            </a:r>
            <a:r>
              <a:rPr lang="ru-RU" sz="2400" dirty="0">
                <a:latin typeface="+mj-lt"/>
              </a:rPr>
              <a:t/>
            </a:r>
            <a:br>
              <a:rPr lang="ru-RU" sz="2400" dirty="0">
                <a:latin typeface="+mj-lt"/>
              </a:rPr>
            </a:br>
            <a:r>
              <a:rPr lang="ru-RU" sz="2400" b="1" dirty="0">
                <a:solidFill>
                  <a:srgbClr val="0000FF"/>
                </a:solidFill>
                <a:latin typeface="+mj-lt"/>
              </a:rPr>
              <a:t>3. </a:t>
            </a:r>
            <a:r>
              <a:rPr lang="ru-RU" sz="2400" b="1" u="sng" dirty="0">
                <a:solidFill>
                  <a:srgbClr val="0000FF"/>
                </a:solidFill>
                <a:latin typeface="+mj-lt"/>
              </a:rPr>
              <a:t>«Ветерок, ветер, ветрище».</a:t>
            </a:r>
            <a:r>
              <a:rPr lang="ru-RU" sz="2400" b="1" dirty="0">
                <a:solidFill>
                  <a:srgbClr val="0000FF"/>
                </a:solidFill>
                <a:latin typeface="+mj-lt"/>
              </a:rPr>
              <a:t> И.п. — сидя, руки согнуты в локтях, ладони перед грудью. Делаем вдох. </a:t>
            </a:r>
          </a:p>
          <a:p>
            <a:pPr>
              <a:defRPr/>
            </a:pPr>
            <a:r>
              <a:rPr lang="ru-RU" sz="2400" b="1" dirty="0">
                <a:solidFill>
                  <a:srgbClr val="0000FF"/>
                </a:solidFill>
                <a:latin typeface="+mj-lt"/>
              </a:rPr>
              <a:t> «Ветерок» —дуть легонько на ладони. </a:t>
            </a:r>
          </a:p>
          <a:p>
            <a:pPr>
              <a:defRPr/>
            </a:pPr>
            <a:r>
              <a:rPr lang="ru-RU" sz="2400" b="1" dirty="0">
                <a:solidFill>
                  <a:srgbClr val="0000FF"/>
                </a:solidFill>
                <a:latin typeface="+mj-lt"/>
              </a:rPr>
              <a:t>«Ветер» —дуть чуть сильнее.</a:t>
            </a:r>
          </a:p>
          <a:p>
            <a:pPr>
              <a:defRPr/>
            </a:pPr>
            <a:r>
              <a:rPr lang="ru-RU" sz="2400" b="1" dirty="0">
                <a:solidFill>
                  <a:srgbClr val="0000FF"/>
                </a:solidFill>
                <a:latin typeface="+mj-lt"/>
              </a:rPr>
              <a:t> «Ветрище» — дуть изо всех сил.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8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654175"/>
          </a:xfrm>
        </p:spPr>
        <p:txBody>
          <a:bodyPr/>
          <a:lstStyle/>
          <a:p>
            <a:pPr algn="ctr"/>
            <a:r>
              <a:rPr lang="ru-RU" sz="2700" b="1" smtClean="0">
                <a:solidFill>
                  <a:srgbClr val="C00000"/>
                </a:solidFill>
              </a:rPr>
              <a:t>Выбери подходящее число (одно из двух), </a:t>
            </a:r>
            <a:br>
              <a:rPr lang="ru-RU" sz="2700" b="1" smtClean="0">
                <a:solidFill>
                  <a:srgbClr val="C00000"/>
                </a:solidFill>
              </a:rPr>
            </a:br>
            <a:r>
              <a:rPr lang="ru-RU" sz="2700" b="1" smtClean="0">
                <a:solidFill>
                  <a:srgbClr val="C00000"/>
                </a:solidFill>
              </a:rPr>
              <a:t>обведи его, лишнее зачеркни: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/>
              <a:t> </a:t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10" name="Заголовок 8"/>
          <p:cNvSpPr txBox="1">
            <a:spLocks/>
          </p:cNvSpPr>
          <p:nvPr/>
        </p:nvSpPr>
        <p:spPr>
          <a:xfrm>
            <a:off x="3143250" y="1500188"/>
            <a:ext cx="2786063" cy="5072062"/>
          </a:xfrm>
          <a:prstGeom prst="rect">
            <a:avLst/>
          </a:prstGeom>
        </p:spPr>
        <p:txBody>
          <a:bodyPr bIns="91440" anchor="b">
            <a:normAutofit fontScale="40000" lnSpcReduction="20000"/>
          </a:bodyPr>
          <a:lstStyle/>
          <a:p>
            <a:pPr algn="ctr" fontAlgn="auto">
              <a:lnSpc>
                <a:spcPct val="220000"/>
              </a:lnSpc>
              <a:spcAft>
                <a:spcPts val="0"/>
              </a:spcAft>
              <a:defRPr/>
            </a:pPr>
            <a:r>
              <a:rPr lang="ru-RU" sz="8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3 км   3 см</a:t>
            </a:r>
          </a:p>
          <a:p>
            <a:pPr algn="ctr" fontAlgn="auto">
              <a:lnSpc>
                <a:spcPct val="220000"/>
              </a:lnSpc>
              <a:spcAft>
                <a:spcPts val="0"/>
              </a:spcAft>
              <a:defRPr/>
            </a:pPr>
            <a:r>
              <a:rPr lang="ru-RU" sz="8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3 см    3 м</a:t>
            </a:r>
          </a:p>
          <a:p>
            <a:pPr algn="ctr" fontAlgn="auto">
              <a:lnSpc>
                <a:spcPct val="220000"/>
              </a:lnSpc>
              <a:spcAft>
                <a:spcPts val="0"/>
              </a:spcAft>
              <a:defRPr/>
            </a:pPr>
            <a:r>
              <a:rPr lang="ru-RU" sz="8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3 м    3 мм</a:t>
            </a:r>
          </a:p>
          <a:p>
            <a:pPr algn="ctr" fontAlgn="auto">
              <a:lnSpc>
                <a:spcPct val="220000"/>
              </a:lnSpc>
              <a:spcAft>
                <a:spcPts val="0"/>
              </a:spcAft>
              <a:defRPr/>
            </a:pPr>
            <a:r>
              <a:rPr lang="ru-RU" sz="80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3 км   3 дм   </a:t>
            </a:r>
          </a:p>
          <a:p>
            <a:pPr algn="ctr" fontAlgn="auto">
              <a:spcAft>
                <a:spcPts val="0"/>
              </a:spcAft>
              <a:defRPr/>
            </a:pPr>
            <a:endParaRPr lang="ru-RU" sz="27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27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27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9700" name="Picture 4" descr="http://foto.ua/uploads/photos/157/157593_2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1643063"/>
            <a:ext cx="2982913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6" descr="http://www.tulatalker.ru/uploads/post-2-1298029974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3" y="4786313"/>
            <a:ext cx="138112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8" descr="http://www.volgodonsk.name/foto/foto_2948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13450" y="1643063"/>
            <a:ext cx="3130550" cy="213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10" descr="http://mathematics-tests.com/images/stories/matematika/2-klass/%D0%9C%D0%B0%D1%82%D0%B5%D0%BC%D0%B0%D1%82%D0%B8%D0%BA%D0%B0%202%20%D0%BA%D0%BB%D0%B0%D1%81%D1%81%20%D1%83%D1%80%D0%BE%D0%BA%20%D0%B8%20%D0%BF%D1%80%D0%B5%D0%B7%D0%B5%D0%BD%D1%82%D0%B0%D1%86%D0%B8%D1%8F%20%D0%BD%D0%B0%20%D1%82%D0%B5%D0%BC%D1%83%20%D0%B4%D0%BB%D0%B8%D0%BD%D0%B0,%20%D0%BC%D0%B8%D0%BB%D0%BB%D0%B8%D0%BC%D0%B5%D1%82%D1%80,%20%D0%BC%D0%B5%D1%82%D1%80_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96038" y="4786313"/>
            <a:ext cx="2568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39862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C00000"/>
                </a:solidFill>
              </a:rPr>
              <a:t>Зачеркни лишнее: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 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072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секунда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минута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час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месяц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год 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метр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день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smtClean="0">
                <a:solidFill>
                  <a:srgbClr val="C00000"/>
                </a:solidFill>
              </a:rPr>
              <a:t>Соедини стрелками подходящие значения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1747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24450"/>
          </a:xfrm>
        </p:spPr>
        <p:txBody>
          <a:bodyPr/>
          <a:lstStyle/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Урок длится                                      8 минут</a:t>
            </a:r>
          </a:p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Учебный год длится                     7секунд</a:t>
            </a:r>
          </a:p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Человек спит в сутки                    8 лет</a:t>
            </a:r>
          </a:p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Надя идёт до школы                    45 мин</a:t>
            </a:r>
          </a:p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Аня решит задачу за                    9 месяцев</a:t>
            </a:r>
          </a:p>
          <a:p>
            <a:pPr>
              <a:spcAft>
                <a:spcPts val="600"/>
              </a:spcAft>
              <a:buFont typeface="Wingdings 2" pitchFamily="18" charset="2"/>
              <a:buNone/>
            </a:pPr>
            <a:r>
              <a:rPr lang="ru-RU" sz="2800" b="1" smtClean="0">
                <a:solidFill>
                  <a:srgbClr val="002060"/>
                </a:solidFill>
              </a:rPr>
              <a:t>Старенькой кошке                         9 часов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sz="quarter" idx="1"/>
          </p:nvPr>
        </p:nvSpPr>
        <p:spPr>
          <a:xfrm>
            <a:off x="1428750" y="1000125"/>
            <a:ext cx="6500813" cy="56435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Что узнали нового на уроке?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Что понравилось?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Что вызвало затруднения?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Так что же такое величина?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 Какие единицы измерения вы знаете?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Пригодятся ли они в жизни? </a:t>
            </a:r>
          </a:p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Оцените свою работу на уроке.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7" descr="http://xcd.xanga.com/331d7021d4130127433319/b9250162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5" descr="http://a.imdoc.fr/private/1/private-category/photo/9683811968/14593355089/private-category-ldysm1r1-14092217008-img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428625"/>
            <a:ext cx="20478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Заголовок 1"/>
          <p:cNvSpPr>
            <a:spLocks noGrp="1"/>
          </p:cNvSpPr>
          <p:nvPr>
            <p:ph type="title"/>
          </p:nvPr>
        </p:nvSpPr>
        <p:spPr>
          <a:xfrm>
            <a:off x="3643313" y="571500"/>
            <a:ext cx="4429125" cy="1143000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СПАСИБО!!!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75" y="5572125"/>
            <a:ext cx="1928813" cy="1428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88" y="6000750"/>
            <a:ext cx="2928937" cy="21431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313" y="6429375"/>
            <a:ext cx="3714750" cy="214313"/>
          </a:xfrm>
          <a:prstGeom prst="rect">
            <a:avLst/>
          </a:prstGeom>
          <a:solidFill>
            <a:srgbClr val="17AB3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101" name="Picture 4" descr="http://officeboom.kz/d/85828/d/105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285750"/>
            <a:ext cx="1500188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0" descr="http://cristi-neacsu.com/wp-content/uploads/2010/09/water-glas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57438" y="2357438"/>
            <a:ext cx="8159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2" descr="http://img.board.com.ua/a/1043633108/wm/1-steklobank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2000250"/>
            <a:ext cx="1000125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6" descr="http://bibibu.ru/5690-thickbox/vedro-maloe-polese-art066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5750" y="285750"/>
            <a:ext cx="15716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" descr="http://ok.ya1.ru/uploads/posts/2010-01/1262858384_7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143750" y="2286000"/>
            <a:ext cx="1571625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8" descr="http://foto1.do.am/_ph/31/31035883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857750" y="571500"/>
            <a:ext cx="1658938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4" descr="http://neformat.co.ua/images/news/malina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319713" y="2357438"/>
            <a:ext cx="140176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http://files.sharenator.com/papereeno-s700x466-184478.pn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358063" y="928688"/>
            <a:ext cx="11636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Овал 14"/>
          <p:cNvSpPr/>
          <p:nvPr/>
        </p:nvSpPr>
        <p:spPr>
          <a:xfrm>
            <a:off x="7358063" y="6000750"/>
            <a:ext cx="714375" cy="6429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7643813" y="5000625"/>
            <a:ext cx="714375" cy="64293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143625" y="5929313"/>
            <a:ext cx="714375" cy="642937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6572250" y="4929188"/>
            <a:ext cx="714375" cy="64293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71750" y="5143500"/>
            <a:ext cx="1143000" cy="142875"/>
          </a:xfrm>
          <a:prstGeom prst="rect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Какой цвет больше?</a:t>
            </a:r>
          </a:p>
        </p:txBody>
      </p:sp>
      <p:sp>
        <p:nvSpPr>
          <p:cNvPr id="14" name="Овал 13"/>
          <p:cNvSpPr/>
          <p:nvPr/>
        </p:nvSpPr>
        <p:spPr>
          <a:xfrm>
            <a:off x="4714875" y="4429125"/>
            <a:ext cx="1714500" cy="1714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6000750" y="2214563"/>
            <a:ext cx="1714500" cy="17145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1071563" y="4286250"/>
            <a:ext cx="1714500" cy="17145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2714625" y="2143125"/>
            <a:ext cx="1714500" cy="17145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Какой вкус больше?</a:t>
            </a:r>
          </a:p>
        </p:txBody>
      </p:sp>
      <p:pic>
        <p:nvPicPr>
          <p:cNvPr id="10243" name="Picture 2" descr="http://ok.ya1.ru/uploads/posts/2010-01/1262858384_7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0" y="4500563"/>
            <a:ext cx="2257425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8" descr="http://foto1.do.am/_ph/31/3103588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3" y="1857375"/>
            <a:ext cx="285908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http://neformat.co.ua/images/news/malin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85875" y="4500563"/>
            <a:ext cx="2579688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http://files.sharenator.com/papereeno-s700x466-184478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29250" y="1785938"/>
            <a:ext cx="2684463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Какой запах больше? А масса?</a:t>
            </a:r>
          </a:p>
        </p:txBody>
      </p:sp>
      <p:pic>
        <p:nvPicPr>
          <p:cNvPr id="11267" name="Picture 4" descr="http://s007.radikal.ru/i301/1104/ab/48ff9cfc405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1500188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 descr="http://supervido.org/cherry-mobile-wallpaper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00938" y="4786313"/>
            <a:ext cx="6667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8" descr="http://www.fruitnews.ru/upload/medialibrary/b7a/peach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4938" y="3006725"/>
            <a:ext cx="1309687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0" descr="http://cosmetic-beauty.ru/images/pages/fill/h600/f798cfdc3a476dcbbcebf48ebb7c2f84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00313" y="4143375"/>
            <a:ext cx="23431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Какая ёмкость больше?</a:t>
            </a:r>
          </a:p>
        </p:txBody>
      </p:sp>
      <p:pic>
        <p:nvPicPr>
          <p:cNvPr id="12291" name="Picture 4" descr="http://officeboom.kz/d/85828/d/105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2071688"/>
            <a:ext cx="2625725" cy="279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10" descr="http://cristi-neacsu.com/wp-content/uploads/2010/09/water-glas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86625" y="4429125"/>
            <a:ext cx="1428750" cy="175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2" descr="http://img.board.com.ua/a/1043633108/wm/1-steklobank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43188" y="3643313"/>
            <a:ext cx="175101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http://bibibu.ru/5690-thickbox/vedro-maloe-polese-art066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071688"/>
            <a:ext cx="2751138" cy="275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Какая полоска больше?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38" y="2786063"/>
            <a:ext cx="3357562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3571875"/>
            <a:ext cx="4432300" cy="3571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4572000"/>
            <a:ext cx="5622925" cy="428625"/>
          </a:xfrm>
          <a:prstGeom prst="rect">
            <a:avLst/>
          </a:prstGeom>
          <a:solidFill>
            <a:srgbClr val="17AB3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75" y="2000250"/>
            <a:ext cx="1928813" cy="142875"/>
          </a:xfrm>
          <a:prstGeom prst="rect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Что сравниваем?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38" y="2786063"/>
            <a:ext cx="3357562" cy="2143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500" y="3571875"/>
            <a:ext cx="4432300" cy="3571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63" y="4572000"/>
            <a:ext cx="5622925" cy="428625"/>
          </a:xfrm>
          <a:prstGeom prst="rect">
            <a:avLst/>
          </a:prstGeom>
          <a:solidFill>
            <a:srgbClr val="17AB3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75" y="2000250"/>
            <a:ext cx="1928813" cy="142875"/>
          </a:xfrm>
          <a:prstGeom prst="rect">
            <a:avLst/>
          </a:prstGeom>
          <a:solidFill>
            <a:srgbClr val="3399FF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253</TotalTime>
  <Words>439</Words>
  <Application>Microsoft Office PowerPoint</Application>
  <PresentationFormat>Экран (4:3)</PresentationFormat>
  <Paragraphs>118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</vt:lpstr>
      <vt:lpstr>Wingdings 2</vt:lpstr>
      <vt:lpstr>Perpetua</vt:lpstr>
      <vt:lpstr>Справедливость</vt:lpstr>
      <vt:lpstr>Урок математики  «Величины.  Действия с величинами» </vt:lpstr>
      <vt:lpstr>Распределите по группам</vt:lpstr>
      <vt:lpstr>Слайд 3</vt:lpstr>
      <vt:lpstr>Какой цвет больше?</vt:lpstr>
      <vt:lpstr>Какой вкус больше?</vt:lpstr>
      <vt:lpstr>Какой запах больше? А масса?</vt:lpstr>
      <vt:lpstr>Какая ёмкость больше?</vt:lpstr>
      <vt:lpstr>Какая полоска больше?</vt:lpstr>
      <vt:lpstr>Что сравниваем?</vt:lpstr>
      <vt:lpstr>Является ли длина величиной?</vt:lpstr>
      <vt:lpstr>Определите тему урока.</vt:lpstr>
      <vt:lpstr>Отгадайте загадку</vt:lpstr>
      <vt:lpstr>Является ли время величиной?</vt:lpstr>
      <vt:lpstr>       Измерьте длину парты одним из способов  </vt:lpstr>
      <vt:lpstr>Получились разные результаты.  Какой вывод можно сделать?</vt:lpstr>
      <vt:lpstr>Метрическая система - система измерения (СИ), основанная на метре как мере длины и килограмме ( грамме) как степени массы. В настоящее время большинство стран мира перешли на метрическую систему единиц.  Исключением остаются США, Бирма и Либерия.  В Великобритании используются обе метрические системы. </vt:lpstr>
      <vt:lpstr>Слайд 17</vt:lpstr>
      <vt:lpstr>Физминутка</vt:lpstr>
      <vt:lpstr>Какие знания пригодятся на уроке?</vt:lpstr>
      <vt:lpstr>       Поставь знак больше или меньше.   </vt:lpstr>
      <vt:lpstr>Допиши результат вычислений.   </vt:lpstr>
      <vt:lpstr>Расставь в убывающем порядке:   </vt:lpstr>
      <vt:lpstr>Дыхательная гимнастика</vt:lpstr>
      <vt:lpstr>Выбери подходящее число (одно из двух),  обведи его, лишнее зачеркни:   </vt:lpstr>
      <vt:lpstr>Зачеркни лишнее:   </vt:lpstr>
      <vt:lpstr>Соедини стрелками подходящие значения </vt:lpstr>
      <vt:lpstr>Слайд 27</vt:lpstr>
      <vt:lpstr>СПАСИБО!!!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Raven</dc:creator>
  <cp:lastModifiedBy>re</cp:lastModifiedBy>
  <cp:revision>45</cp:revision>
  <dcterms:created xsi:type="dcterms:W3CDTF">2013-05-14T11:57:53Z</dcterms:created>
  <dcterms:modified xsi:type="dcterms:W3CDTF">2014-03-13T21:44:49Z</dcterms:modified>
</cp:coreProperties>
</file>