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8" r:id="rId4"/>
    <p:sldId id="262" r:id="rId5"/>
    <p:sldId id="264" r:id="rId6"/>
    <p:sldId id="330" r:id="rId7"/>
    <p:sldId id="265" r:id="rId8"/>
    <p:sldId id="320" r:id="rId9"/>
    <p:sldId id="322" r:id="rId10"/>
    <p:sldId id="324" r:id="rId11"/>
    <p:sldId id="325" r:id="rId12"/>
    <p:sldId id="326" r:id="rId13"/>
    <p:sldId id="323" r:id="rId14"/>
    <p:sldId id="328" r:id="rId15"/>
    <p:sldId id="329" r:id="rId16"/>
    <p:sldId id="299" r:id="rId17"/>
    <p:sldId id="331" r:id="rId18"/>
    <p:sldId id="332" r:id="rId19"/>
    <p:sldId id="266" r:id="rId20"/>
    <p:sldId id="273" r:id="rId21"/>
    <p:sldId id="271" r:id="rId22"/>
    <p:sldId id="30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45;&#1076;&#1080;&#1085;&#1089;&#1090;&#1074;&#1086;%20&#1092;&#1088;&#1086;&#1085;&#1090;&#1072;%20&#1080;%20&#1090;&#1099;&#1083;&#1072;\&#1040;&#1085;&#1089;&#1072;&#1084;&#1073;&#1083;&#1100;%20&#1080;&#1084;.%20&#1040;&#1083;&#1077;&#1082;&#1089;&#1072;&#1085;&#1076;&#1088;&#1086;&#1074;&#1072;%20-%20&#1043;&#1080;&#1084;&#1085;%20&#1057;&#1057;&#1057;&#1056;%20(&#1057;&#1090;&#1072;&#1083;&#1080;&#1085;&#1089;&#1082;&#1080;&#1081;%20-1943%20&#1075;.)%20(1).mp3" TargetMode="Externa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78592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ВЕЛИКАЯ  ОТЕЧЕСТВЕННАЯ ВОЙНА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342900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1941-1945 гг.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698"/>
            <a:ext cx="9144000" cy="6858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4368" y="6288614"/>
            <a:ext cx="4793685" cy="5693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100" b="1" dirty="0">
                <a:solidFill>
                  <a:srgbClr val="C00000"/>
                </a:solidFill>
              </a:rPr>
              <a:t>«</a:t>
            </a:r>
            <a:r>
              <a:rPr lang="ru-RU" sz="3100" b="1" dirty="0" err="1">
                <a:solidFill>
                  <a:srgbClr val="C00000"/>
                </a:solidFill>
              </a:rPr>
              <a:t>Танкоград</a:t>
            </a:r>
            <a:r>
              <a:rPr lang="ru-RU" sz="3100" b="1" dirty="0">
                <a:solidFill>
                  <a:srgbClr val="C00000"/>
                </a:solidFill>
              </a:rPr>
              <a:t>» в Челябинске</a:t>
            </a:r>
          </a:p>
        </p:txBody>
      </p:sp>
    </p:spTree>
    <p:extLst>
      <p:ext uri="{BB962C8B-B14F-4D97-AF65-F5344CB8AC3E}">
        <p14:creationId xmlns="" xmlns:p14="http://schemas.microsoft.com/office/powerpoint/2010/main" val="403992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100" dirty="0"/>
          </a:p>
          <a:p>
            <a:pPr marL="0" indent="0" algn="ctr">
              <a:buNone/>
            </a:pPr>
            <a:endParaRPr lang="ru-RU" sz="3100" dirty="0"/>
          </a:p>
          <a:p>
            <a:pPr marL="0" indent="0" algn="ctr">
              <a:buNone/>
            </a:pPr>
            <a:r>
              <a:rPr lang="ru-RU" sz="3100" dirty="0"/>
              <a:t>На 1 млн тонн выплавленной стали в 1942 году, </a:t>
            </a:r>
            <a:r>
              <a:rPr lang="ru-RU" sz="3100" b="1" dirty="0"/>
              <a:t>заводы СССР </a:t>
            </a:r>
            <a:r>
              <a:rPr lang="ru-RU" sz="3100" dirty="0"/>
              <a:t>производили </a:t>
            </a:r>
            <a:r>
              <a:rPr lang="ru-RU" sz="3100" b="1" dirty="0"/>
              <a:t>в 4,4 раза больше самолетов и в 6,8 раза больше танков</a:t>
            </a:r>
            <a:r>
              <a:rPr lang="ru-RU" sz="3100" dirty="0"/>
              <a:t> по сравнению с Германией.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8428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61429" y="3172753"/>
            <a:ext cx="865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 Ил-2</a:t>
            </a:r>
          </a:p>
        </p:txBody>
      </p:sp>
      <p:pic>
        <p:nvPicPr>
          <p:cNvPr id="1026" name="Picture 2" descr="https://avatars.mds.yandex.net/get-entity_search/5655260/853581281/SUx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00" y="911"/>
            <a:ext cx="4509953" cy="36044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37615" y="188640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ЯК-9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3532064"/>
            <a:ext cx="4634050" cy="33259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93289" y="6426852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ЛА-5</a:t>
            </a:r>
            <a:endParaRPr lang="ru-RU" sz="2400" b="1" dirty="0"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53050" y="6426853"/>
            <a:ext cx="984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ТУ-2</a:t>
            </a:r>
            <a:r>
              <a:rPr lang="ru-RU" dirty="0" smtClean="0">
                <a:latin typeface="Georgia" pitchFamily="18" charset="0"/>
              </a:rPr>
              <a:t>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1159"/>
            <a:ext cx="4588800" cy="3470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544" y="3614719"/>
            <a:ext cx="4457455" cy="330018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29862" y="3077487"/>
            <a:ext cx="1857388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БМ«Катюша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»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72430" y="6286520"/>
            <a:ext cx="107157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ППШ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82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Перестройка экономики страны на военный лад: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</a:rPr>
              <a:t>3)Строительство новых промышленных предприятий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</a:rPr>
              <a:t>В 1941–1945 годах в СССР возвели 3,5 тыс. новых заводов:</a:t>
            </a:r>
          </a:p>
          <a:p>
            <a:r>
              <a:rPr lang="ru-RU" sz="2000" dirty="0" smtClean="0"/>
              <a:t> </a:t>
            </a:r>
            <a:r>
              <a:rPr lang="ru-RU" sz="2000" dirty="0" smtClean="0">
                <a:latin typeface="Georgia" pitchFamily="18" charset="0"/>
              </a:rPr>
              <a:t>Челябинский металлургический и трубопрокатный заводы;</a:t>
            </a:r>
          </a:p>
          <a:p>
            <a:r>
              <a:rPr lang="ru-RU" sz="2000" dirty="0" smtClean="0">
                <a:latin typeface="Georgia" pitchFamily="18" charset="0"/>
              </a:rPr>
              <a:t>завод «</a:t>
            </a:r>
            <a:r>
              <a:rPr lang="ru-RU" sz="2000" dirty="0" err="1" smtClean="0">
                <a:latin typeface="Georgia" pitchFamily="18" charset="0"/>
              </a:rPr>
              <a:t>Амурсталь</a:t>
            </a:r>
            <a:r>
              <a:rPr lang="ru-RU" sz="2000" dirty="0" smtClean="0">
                <a:latin typeface="Georgia" pitchFamily="18" charset="0"/>
              </a:rPr>
              <a:t>»; </a:t>
            </a:r>
          </a:p>
          <a:p>
            <a:r>
              <a:rPr lang="ru-RU" sz="2000" dirty="0" smtClean="0">
                <a:latin typeface="Georgia" pitchFamily="18" charset="0"/>
              </a:rPr>
              <a:t>Уральский и Ульяновский автомобильные заводы; </a:t>
            </a:r>
          </a:p>
          <a:p>
            <a:r>
              <a:rPr lang="ru-RU" sz="2000" dirty="0" smtClean="0">
                <a:latin typeface="Georgia" pitchFamily="18" charset="0"/>
              </a:rPr>
              <a:t>Актюбинский завод ферросплавов; </a:t>
            </a:r>
          </a:p>
          <a:p>
            <a:r>
              <a:rPr lang="ru-RU" sz="2000" dirty="0" smtClean="0">
                <a:latin typeface="Georgia" pitchFamily="18" charset="0"/>
              </a:rPr>
              <a:t>Куйбышевский нефтеперерабатывающий завод;</a:t>
            </a:r>
          </a:p>
          <a:p>
            <a:r>
              <a:rPr lang="ru-RU" sz="2000" dirty="0" smtClean="0">
                <a:latin typeface="Georgia" pitchFamily="18" charset="0"/>
              </a:rPr>
              <a:t>Норильский горно-металлургический комбинат; </a:t>
            </a:r>
          </a:p>
          <a:p>
            <a:r>
              <a:rPr lang="ru-RU" sz="2000" dirty="0" smtClean="0">
                <a:latin typeface="Georgia" pitchFamily="18" charset="0"/>
              </a:rPr>
              <a:t>Алтайский и Владимирский тракторные заводы; </a:t>
            </a:r>
          </a:p>
          <a:p>
            <a:r>
              <a:rPr lang="ru-RU" sz="2000" dirty="0" smtClean="0">
                <a:latin typeface="Georgia" pitchFamily="18" charset="0"/>
              </a:rPr>
              <a:t>Южно-Уральский машиностроительный завод; </a:t>
            </a:r>
          </a:p>
          <a:p>
            <a:r>
              <a:rPr lang="ru-RU" sz="2000" dirty="0" smtClean="0">
                <a:latin typeface="Georgia" pitchFamily="18" charset="0"/>
              </a:rPr>
              <a:t>завод химического машиностроения «</a:t>
            </a:r>
            <a:r>
              <a:rPr lang="ru-RU" sz="2000" dirty="0" err="1" smtClean="0">
                <a:latin typeface="Georgia" pitchFamily="18" charset="0"/>
              </a:rPr>
              <a:t>Узбекхиммаш</a:t>
            </a:r>
            <a:r>
              <a:rPr lang="ru-RU" sz="2000" dirty="0" smtClean="0">
                <a:latin typeface="Georgia" pitchFamily="18" charset="0"/>
              </a:rPr>
              <a:t>»;</a:t>
            </a:r>
          </a:p>
          <a:p>
            <a:r>
              <a:rPr lang="ru-RU" sz="2000" dirty="0" err="1" smtClean="0">
                <a:latin typeface="Georgia" pitchFamily="18" charset="0"/>
              </a:rPr>
              <a:t>Орский</a:t>
            </a:r>
            <a:r>
              <a:rPr lang="ru-RU" sz="2000" dirty="0" smtClean="0">
                <a:latin typeface="Georgia" pitchFamily="18" charset="0"/>
              </a:rPr>
              <a:t> завод строительных машин; </a:t>
            </a:r>
          </a:p>
          <a:p>
            <a:r>
              <a:rPr lang="ru-RU" sz="2000" dirty="0" smtClean="0">
                <a:latin typeface="Georgia" pitchFamily="18" charset="0"/>
              </a:rPr>
              <a:t>Красноярский, Кузнецкий и Душанбинский цементные заводы; </a:t>
            </a:r>
          </a:p>
          <a:p>
            <a:pPr>
              <a:buNone/>
            </a:pP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14422"/>
            <a:ext cx="8229600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4) Обеспечение народного хозяйства рабочими руками</a:t>
            </a:r>
          </a:p>
          <a:p>
            <a:pPr>
              <a:buNone/>
            </a:pPr>
            <a:endParaRPr lang="ru-R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Перестройка экономики страны на военный лад: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00" y="1714488"/>
            <a:ext cx="3571900" cy="4938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946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3286148" cy="4694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214314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sz="2800" b="1" dirty="0" smtClean="0">
                <a:solidFill>
                  <a:srgbClr val="C00000"/>
                </a:solidFill>
                <a:latin typeface="Georgia" pitchFamily="18" charset="0"/>
              </a:rPr>
              <a:t>Хлеб, выращенный вашим трудом на полях – это тоже оружие, и сила этого        оружия        велика»</a:t>
            </a:r>
            <a:r>
              <a:rPr lang="ru-RU" sz="2800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К. Рокоссовский 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17" y="2571744"/>
          <a:ext cx="8658230" cy="35004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145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15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15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715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436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00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1940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1941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1942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1943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1944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1945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00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Зерно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95,6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56,4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29,6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29,6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48,8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47,3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0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Сахарная свекла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18,0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2,0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2,2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1,3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4,1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5,5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0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Подсолнечник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2,6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0,9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0,3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0,8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1,0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0,84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0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Georgia" pitchFamily="18" charset="0"/>
                        </a:rPr>
                        <a:t>Картофель</a:t>
                      </a:r>
                      <a:endParaRPr lang="ru-RU" sz="20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76,1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26,6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23,6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35,0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54,8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Georgia" pitchFamily="18" charset="0"/>
                        </a:rPr>
                        <a:t>58,3</a:t>
                      </a:r>
                      <a:endParaRPr lang="ru-RU" sz="20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643438" cy="3556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9015"/>
            <a:ext cx="4646450" cy="3308985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43438" y="0"/>
            <a:ext cx="4500562" cy="3429000"/>
          </a:xfrm>
          <a:prstGeom prst="rect">
            <a:avLst/>
          </a:prstGeom>
        </p:spPr>
      </p:pic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9688" y="3429000"/>
            <a:ext cx="4814312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0954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0"/>
            <a:ext cx="6858048" cy="135729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Georgia" pitchFamily="18" charset="0"/>
              </a:rPr>
              <a:t>Плеяда «сталинских наркомов» </a:t>
            </a:r>
            <a:r>
              <a:rPr lang="ru-RU" sz="3200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ru-RU" sz="32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66264"/>
            <a:ext cx="1714512" cy="26151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071942"/>
            <a:ext cx="2274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Georgia" pitchFamily="18" charset="0"/>
              </a:rPr>
              <a:t>Д. </a:t>
            </a:r>
            <a:r>
              <a:rPr lang="ru-RU" sz="1600" dirty="0">
                <a:latin typeface="Georgia" pitchFamily="18" charset="0"/>
              </a:rPr>
              <a:t>Устинов</a:t>
            </a:r>
          </a:p>
          <a:p>
            <a:pPr algn="ctr"/>
            <a:r>
              <a:rPr lang="ru-RU" sz="1600" dirty="0">
                <a:latin typeface="Georgia" pitchFamily="18" charset="0"/>
              </a:rPr>
              <a:t>(нарком вооружения)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5429264"/>
            <a:ext cx="2571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itchFamily="18" charset="0"/>
              </a:rPr>
              <a:t>И. </a:t>
            </a:r>
            <a:r>
              <a:rPr lang="ru-RU" sz="1600" dirty="0" err="1">
                <a:latin typeface="Georgia" pitchFamily="18" charset="0"/>
              </a:rPr>
              <a:t>Тевосян</a:t>
            </a:r>
            <a:endParaRPr lang="ru-RU" sz="1600" dirty="0">
              <a:latin typeface="Georgia" pitchFamily="18" charset="0"/>
            </a:endParaRPr>
          </a:p>
          <a:p>
            <a:pPr algn="ctr"/>
            <a:r>
              <a:rPr lang="ru-RU" sz="1600" dirty="0">
                <a:latin typeface="Georgia" pitchFamily="18" charset="0"/>
              </a:rPr>
              <a:t>(нарком чёрной</a:t>
            </a:r>
          </a:p>
          <a:p>
            <a:pPr algn="ctr"/>
            <a:r>
              <a:rPr lang="ru-RU" sz="1600" dirty="0">
                <a:latin typeface="Georgia" pitchFamily="18" charset="0"/>
              </a:rPr>
              <a:t> металлургии)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3786190"/>
            <a:ext cx="1643074" cy="26598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00562" y="5786454"/>
            <a:ext cx="2428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itchFamily="18" charset="0"/>
              </a:rPr>
              <a:t>В. </a:t>
            </a:r>
            <a:r>
              <a:rPr lang="ru-RU" sz="1600" dirty="0">
                <a:latin typeface="Georgia" pitchFamily="18" charset="0"/>
              </a:rPr>
              <a:t>Малышев</a:t>
            </a:r>
          </a:p>
          <a:p>
            <a:pPr algn="ctr"/>
            <a:r>
              <a:rPr lang="ru-RU" sz="1600" dirty="0">
                <a:latin typeface="Georgia" pitchFamily="18" charset="0"/>
              </a:rPr>
              <a:t> (нарком танковой</a:t>
            </a:r>
          </a:p>
          <a:p>
            <a:pPr algn="ctr"/>
            <a:r>
              <a:rPr lang="ru-RU" sz="1600" dirty="0" smtClean="0">
                <a:latin typeface="Georgia" pitchFamily="18" charset="0"/>
              </a:rPr>
              <a:t>промышленности</a:t>
            </a:r>
            <a:r>
              <a:rPr lang="ru-RU" sz="1600" dirty="0">
                <a:latin typeface="Georgia" pitchFamily="18" charset="0"/>
              </a:rPr>
              <a:t>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40" y="3619240"/>
            <a:ext cx="1904098" cy="2928959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6" y="1982493"/>
            <a:ext cx="1714512" cy="287797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29058" y="4786322"/>
            <a:ext cx="2714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Georgia" pitchFamily="18" charset="0"/>
              </a:rPr>
              <a:t>А. </a:t>
            </a:r>
            <a:r>
              <a:rPr lang="ru-RU" sz="1600" dirty="0" err="1" smtClean="0">
                <a:latin typeface="Georgia" pitchFamily="18" charset="0"/>
              </a:rPr>
              <a:t>Шахурин</a:t>
            </a:r>
            <a:r>
              <a:rPr lang="ru-RU" sz="1600" dirty="0" smtClean="0">
                <a:latin typeface="Georgia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Georgia" pitchFamily="18" charset="0"/>
              </a:rPr>
              <a:t>(нарком авиационной </a:t>
            </a:r>
          </a:p>
          <a:p>
            <a:pPr algn="ctr"/>
            <a:r>
              <a:rPr lang="ru-RU" sz="1600" dirty="0" smtClean="0">
                <a:latin typeface="Georgia" pitchFamily="18" charset="0"/>
              </a:rPr>
              <a:t>промышленности)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330" y="214290"/>
            <a:ext cx="1914277" cy="28198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29388" y="3000372"/>
            <a:ext cx="2714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Н. </a:t>
            </a:r>
            <a:r>
              <a:rPr lang="ru-RU" b="1" dirty="0">
                <a:latin typeface="Georgia" pitchFamily="18" charset="0"/>
              </a:rPr>
              <a:t>Вознесенский</a:t>
            </a:r>
          </a:p>
        </p:txBody>
      </p:sp>
    </p:spTree>
    <p:extLst>
      <p:ext uri="{BB962C8B-B14F-4D97-AF65-F5344CB8AC3E}">
        <p14:creationId xmlns="" xmlns:p14="http://schemas.microsoft.com/office/powerpoint/2010/main" val="1915009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14280" y="2428868"/>
          <a:ext cx="8572560" cy="30003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59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3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54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Стрелковое оружие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Орудия и минометы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Georgia" pitchFamily="18" charset="0"/>
                        </a:rPr>
                        <a:t>Танки и САУ</a:t>
                      </a:r>
                      <a:endParaRPr lang="ru-RU" sz="18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Georgia" pitchFamily="18" charset="0"/>
                        </a:rPr>
                        <a:t>Боевые самолеты</a:t>
                      </a:r>
                      <a:endParaRPr lang="ru-RU" sz="18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СССР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(</a:t>
                      </a:r>
                      <a:r>
                        <a:rPr lang="ru-RU" sz="1800" dirty="0" smtClean="0">
                          <a:latin typeface="Georgia" pitchFamily="18" charset="0"/>
                        </a:rPr>
                        <a:t>январь 1941-август 1945 </a:t>
                      </a:r>
                      <a:r>
                        <a:rPr lang="ru-RU" sz="1800" dirty="0">
                          <a:latin typeface="Georgia" pitchFamily="18" charset="0"/>
                        </a:rPr>
                        <a:t>гг.)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20млн 632,1 тыс.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849,6 тыс.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Georgia" pitchFamily="18" charset="0"/>
                        </a:rPr>
                        <a:t>104,6 тыс.</a:t>
                      </a:r>
                      <a:endParaRPr lang="ru-RU" sz="18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Georgia" pitchFamily="18" charset="0"/>
                        </a:rPr>
                        <a:t>116 тыс.</a:t>
                      </a:r>
                      <a:endParaRPr lang="ru-RU" sz="18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Германия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(</a:t>
                      </a:r>
                      <a:r>
                        <a:rPr lang="ru-RU" sz="1800" dirty="0" smtClean="0">
                          <a:latin typeface="Georgia" pitchFamily="18" charset="0"/>
                        </a:rPr>
                        <a:t>январь 1941-август 1945 </a:t>
                      </a:r>
                      <a:r>
                        <a:rPr lang="ru-RU" sz="1800" dirty="0">
                          <a:latin typeface="Georgia" pitchFamily="18" charset="0"/>
                        </a:rPr>
                        <a:t>гг.)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10млн 719,7 тыс.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384,5 тыс.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43,4 тыс.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Georgia" pitchFamily="18" charset="0"/>
                        </a:rPr>
                        <a:t>80,6 тыс.</a:t>
                      </a:r>
                      <a:endParaRPr lang="ru-RU" sz="18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Georgia" pitchFamily="18" charset="0"/>
                        </a:rPr>
                        <a:t>Соотношение</a:t>
                      </a:r>
                      <a:endParaRPr lang="ru-RU" sz="180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1,9:1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2,2:1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2,4:1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Georgia" pitchFamily="18" charset="0"/>
                        </a:rPr>
                        <a:t>1,4:1</a:t>
                      </a:r>
                      <a:endParaRPr lang="ru-RU" sz="1800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86834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Итоги перестройки экономики СССР на военный лад: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0232" y="1357298"/>
            <a:ext cx="6143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Производство военной техники и вооружения в Германии и СССР</a:t>
            </a:r>
            <a:endParaRPr lang="ru-RU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20" y="2214554"/>
            <a:ext cx="4286280" cy="157163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Тыл-это половина Победы, </a:t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даже больше».</a:t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Г. Жуков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771213" cy="586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C:\Users\User\Desktop\%D0%95%D0%B4%D0%B8%D0%BD%D1%81%D1%82%D0%B2%D0%BE %D1%84%D1%80%D0%BE%D0%BD%D1%82%D0%B0 %D0%B8 %D1%82%D1%8B%D0%BB%D0%B0\%D0%A0%D0%BE%D0%B4%D0%B8%D0%BD%D0%B0 %D0%BC%D0%B0%D1%82%D1%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C:\Users\User\Desktop\%D0%95%D0%B4%D0%B8%D0%BD%D1%81%D1%82%D0%B2%D0%BE %D1%84%D1%80%D0%BE%D0%BD%D1%82%D0%B0 %D0%B8 %D1%82%D1%8B%D0%BB%D0%B0\%D0%A0%D0%BE%D0%B4%D0%B8%D0%BD%D0%B0 %D0%BC%D0%B0%D1%82%D1%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Содержимое 3" descr="Родина мат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2066" y="428604"/>
            <a:ext cx="4071934" cy="5428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Воин освободит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60153"/>
            <a:ext cx="5000660" cy="334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т-ф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214686"/>
            <a:ext cx="4643470" cy="346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596" y="214290"/>
            <a:ext cx="1214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1949г.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1538" y="3357562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1979г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00694" y="642918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1967г</a:t>
            </a:r>
            <a:endParaRPr lang="ru-RU" dirty="0"/>
          </a:p>
        </p:txBody>
      </p:sp>
      <p:pic>
        <p:nvPicPr>
          <p:cNvPr id="12" name="Содержимое 3" descr="Памятник__Тыл_-_фронту__в_Магнитогорске.jpg"/>
          <p:cNvPicPr>
            <a:picLocks noChangeAspect="1"/>
          </p:cNvPicPr>
          <p:nvPr/>
        </p:nvPicPr>
        <p:blipFill>
          <a:blip r:embed="rId5">
            <a:lum bright="10000"/>
          </a:blip>
          <a:srcRect l="2344" r="2734"/>
          <a:stretch>
            <a:fillRect/>
          </a:stretch>
        </p:blipFill>
        <p:spPr>
          <a:xfrm>
            <a:off x="642910" y="3714752"/>
            <a:ext cx="4167073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Медаль «За доблестный труд в Великой Отечественной войне 1941–1945 гг.»</a:t>
            </a:r>
            <a:endParaRPr lang="ru-RU" sz="32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852958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«Город трудовой доблести» 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4471990" cy="490063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Основаниями для присвоения звания являются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r>
              <a:rPr lang="ru-RU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награждение предприятий государственными наградами и (или) вручение им переходящих Красных знамён ГКО </a:t>
            </a:r>
          </a:p>
          <a:p>
            <a:r>
              <a:rPr lang="ru-RU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награждение работников предприятий государственными наградами за трудовые заслуги; </a:t>
            </a:r>
          </a:p>
          <a:p>
            <a:r>
              <a:rPr lang="ru-RU" sz="3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документально подтверждённые факты трудового героизма жителей города в 1941–1945 годах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26628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 l="14648" r="19388"/>
          <a:stretch>
            <a:fillRect/>
          </a:stretch>
        </p:blipFill>
        <p:spPr bwMode="auto">
          <a:xfrm>
            <a:off x="4500562" y="1214422"/>
            <a:ext cx="4357718" cy="494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100" dirty="0"/>
          </a:p>
          <a:p>
            <a:pPr marL="0" indent="0" algn="ctr">
              <a:buNone/>
            </a:pPr>
            <a:endParaRPr lang="ru-RU" sz="3100" dirty="0"/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8143932" cy="5857916"/>
          </a:xfrm>
          <a:prstGeom prst="rect">
            <a:avLst/>
          </a:prstGeom>
          <a:noFill/>
        </p:spPr>
      </p:pic>
      <p:pic>
        <p:nvPicPr>
          <p:cNvPr id="5" name="Ансамбль им. Александрова - Гимн СССР (Сталинский -1943 г.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090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3" descr="Памятник__Тыл_-_фронту__в_Магнитогорске.jpg"/>
          <p:cNvPicPr>
            <a:picLocks noChangeAspect="1"/>
          </p:cNvPicPr>
          <p:nvPr/>
        </p:nvPicPr>
        <p:blipFill>
          <a:blip r:embed="rId2">
            <a:lum bright="10000"/>
          </a:blip>
          <a:srcRect l="2344" r="2734"/>
          <a:stretch>
            <a:fillRect/>
          </a:stretch>
        </p:blipFill>
        <p:spPr>
          <a:xfrm>
            <a:off x="214282" y="214290"/>
            <a:ext cx="518347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Родина мат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53679" y="285728"/>
            <a:ext cx="3590321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Воин освободитель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7114" y="3214686"/>
            <a:ext cx="5133510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3" descr="Памятник__Тыл_-_фронту__в_Магнитогорске.jpg"/>
          <p:cNvPicPr>
            <a:picLocks noChangeAspect="1"/>
          </p:cNvPicPr>
          <p:nvPr/>
        </p:nvPicPr>
        <p:blipFill>
          <a:blip r:embed="rId2">
            <a:lum bright="10000"/>
          </a:blip>
          <a:srcRect l="2344" r="2734"/>
          <a:stretch>
            <a:fillRect/>
          </a:stretch>
        </p:blipFill>
        <p:spPr>
          <a:xfrm>
            <a:off x="3655616" y="214290"/>
            <a:ext cx="5488384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 descr="Родина мат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3590321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Воин освободитель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14546" y="3357538"/>
            <a:ext cx="5240458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Памятник__Тыл_-_фронту__в_Магнитогорске.jpg"/>
          <p:cNvPicPr>
            <a:picLocks noChangeAspect="1"/>
          </p:cNvPicPr>
          <p:nvPr/>
        </p:nvPicPr>
        <p:blipFill>
          <a:blip r:embed="rId2">
            <a:lum bright="10000"/>
          </a:blip>
          <a:srcRect l="2344" r="2734"/>
          <a:stretch>
            <a:fillRect/>
          </a:stretch>
        </p:blipFill>
        <p:spPr>
          <a:xfrm>
            <a:off x="500034" y="428604"/>
            <a:ext cx="8143932" cy="572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6215082"/>
            <a:ext cx="428624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Тыл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–фронту.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357686" y="6215082"/>
            <a:ext cx="4357718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Тыл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и фронт.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женщины- фронту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875" y="476672"/>
            <a:ext cx="4118331" cy="581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 l="3343" t="1289" r="1368" b="2055"/>
          <a:stretch>
            <a:fillRect/>
          </a:stretch>
        </p:blipFill>
        <p:spPr bwMode="auto">
          <a:xfrm>
            <a:off x="377273" y="571479"/>
            <a:ext cx="3995296" cy="571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Georgia" pitchFamily="18" charset="0"/>
              </a:rPr>
              <a:t>Тема урока: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401080" cy="164307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Единство</a:t>
            </a:r>
            <a:r>
              <a:rPr lang="ru-RU" sz="4400" b="1" dirty="0" smtClean="0">
                <a:solidFill>
                  <a:srgbClr val="C00000"/>
                </a:solidFill>
                <a:latin typeface="Georgia" pitchFamily="18" charset="0"/>
              </a:rPr>
              <a:t> фронта и тыла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Georgia" pitchFamily="18" charset="0"/>
              </a:rPr>
              <a:t>в   годы 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Georgia" pitchFamily="18" charset="0"/>
              </a:rPr>
              <a:t>Великой Отечественной войны»</a:t>
            </a:r>
            <a:endParaRPr lang="ru-RU" sz="4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3250" name="AutoShape 2" descr="C:\Users\User\Desktop\%D0%95%D0%B4%D0%B8%D0%BD%D1%81%D1%82%D0%B2%D0%BE %D1%84%D1%80%D0%BE%D0%BD%D1%82%D0%B0 %D0%B8 %D1%82%D1%8B%D0%BB%D0%B0\%D0%B6%D0%B5%D0%BD%D1%89%D0%B8%D0%BD%D1%8B- %D1%84%D1%80%D0%BE%D0%BD%D1%82%D1%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Перестройка экономики страны на военный лад: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8643998" cy="500066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7000" dirty="0" smtClean="0">
                <a:solidFill>
                  <a:srgbClr val="FF0000"/>
                </a:solidFill>
                <a:latin typeface="Georgia" pitchFamily="18" charset="0"/>
              </a:rPr>
              <a:t>1)Эвакуация - </a:t>
            </a:r>
            <a:r>
              <a:rPr lang="ru-RU" sz="7000" dirty="0" smtClean="0">
                <a:latin typeface="Georgia" pitchFamily="18" charset="0"/>
              </a:rPr>
              <a:t>организованное перемещение населения, материальных и культурных ценностей в безопасные районы.</a:t>
            </a:r>
          </a:p>
          <a:p>
            <a:pPr>
              <a:buNone/>
            </a:pPr>
            <a:r>
              <a:rPr lang="ru-RU" sz="7000" dirty="0" smtClean="0">
                <a:solidFill>
                  <a:srgbClr val="FF0000"/>
                </a:solidFill>
                <a:latin typeface="Georgia" pitchFamily="18" charset="0"/>
              </a:rPr>
              <a:t>     24 июня 1941 г. был создан  Совет по эвакуации  (Л. Каганович /Н. </a:t>
            </a:r>
            <a:r>
              <a:rPr lang="ru-RU" sz="7000" dirty="0" err="1" smtClean="0">
                <a:solidFill>
                  <a:srgbClr val="FF0000"/>
                </a:solidFill>
                <a:latin typeface="Georgia" pitchFamily="18" charset="0"/>
              </a:rPr>
              <a:t>Шверник</a:t>
            </a:r>
            <a:r>
              <a:rPr lang="ru-RU" sz="7000" dirty="0" smtClean="0">
                <a:solidFill>
                  <a:srgbClr val="FF0000"/>
                </a:solidFill>
                <a:latin typeface="Georgia" pitchFamily="18" charset="0"/>
              </a:rPr>
              <a:t>);</a:t>
            </a:r>
            <a:endParaRPr lang="ru-RU" sz="2400" b="1" dirty="0" smtClean="0"/>
          </a:p>
          <a:p>
            <a:pPr marL="0" indent="0">
              <a:buNone/>
            </a:pPr>
            <a:endParaRPr lang="ru-RU" sz="2400" b="1" dirty="0" smtClean="0"/>
          </a:p>
          <a:p>
            <a:pPr marL="0" indent="0">
              <a:buNone/>
            </a:pPr>
            <a:endParaRPr lang="ru-RU" sz="2400" b="1" dirty="0" smtClean="0"/>
          </a:p>
          <a:p>
            <a:pPr marL="0" indent="0">
              <a:buNone/>
            </a:pPr>
            <a:endParaRPr lang="ru-RU" sz="2400" b="1" dirty="0" smtClean="0"/>
          </a:p>
          <a:p>
            <a:pPr marL="0" indent="0">
              <a:buNone/>
            </a:pPr>
            <a:r>
              <a:rPr lang="ru-RU" sz="8000" b="1" dirty="0" smtClean="0">
                <a:solidFill>
                  <a:srgbClr val="C00000"/>
                </a:solidFill>
                <a:latin typeface="Georgia" pitchFamily="18" charset="0"/>
              </a:rPr>
              <a:t>Из прифронтовых районов было вывезено </a:t>
            </a:r>
            <a:r>
              <a:rPr lang="ru-RU" sz="3700" b="1" dirty="0" smtClean="0">
                <a:solidFill>
                  <a:srgbClr val="C00000"/>
                </a:solidFill>
                <a:latin typeface="Georgia" pitchFamily="18" charset="0"/>
              </a:rPr>
              <a:t>(декабрь 1941г.):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8000" dirty="0" smtClean="0">
                <a:solidFill>
                  <a:srgbClr val="C00000"/>
                </a:solidFill>
                <a:latin typeface="Georgia" pitchFamily="18" charset="0"/>
              </a:rPr>
              <a:t>18 млн. человек;</a:t>
            </a:r>
            <a:r>
              <a:rPr lang="ru-RU" sz="80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ru-RU" sz="8000" dirty="0" smtClean="0">
              <a:solidFill>
                <a:srgbClr val="C00000"/>
              </a:solidFill>
              <a:latin typeface="Georg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8000" dirty="0" smtClean="0">
                <a:solidFill>
                  <a:srgbClr val="C00000"/>
                </a:solidFill>
                <a:latin typeface="Georgia" pitchFamily="18" charset="0"/>
              </a:rPr>
              <a:t>около 2,6 тыс. предприятий;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8000" dirty="0" smtClean="0">
                <a:solidFill>
                  <a:srgbClr val="C00000"/>
                </a:solidFill>
                <a:latin typeface="Georgia" pitchFamily="18" charset="0"/>
              </a:rPr>
              <a:t>тысячи единиц станков и другого оборудования;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8000" dirty="0" smtClean="0">
                <a:solidFill>
                  <a:srgbClr val="C00000"/>
                </a:solidFill>
                <a:latin typeface="Georgia" pitchFamily="18" charset="0"/>
              </a:rPr>
              <a:t>миллионы тонн сырья;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8000" dirty="0" smtClean="0">
                <a:solidFill>
                  <a:srgbClr val="C00000"/>
                </a:solidFill>
                <a:latin typeface="Georgia" pitchFamily="18" charset="0"/>
              </a:rPr>
              <a:t>2,5 млн. коров.</a:t>
            </a:r>
          </a:p>
          <a:p>
            <a:pPr>
              <a:buNone/>
            </a:pPr>
            <a:endParaRPr lang="ru-RU" sz="3600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r>
              <a:rPr lang="ru-RU" sz="3600" dirty="0" smtClean="0"/>
              <a:t> </a:t>
            </a:r>
          </a:p>
          <a:p>
            <a:pPr>
              <a:buNone/>
            </a:pPr>
            <a:endParaRPr lang="ru-RU" sz="2400" dirty="0" smtClean="0">
              <a:solidFill>
                <a:srgbClr val="FF0000"/>
              </a:solidFill>
              <a:latin typeface="Georgia" pitchFamily="18" charset="0"/>
            </a:endParaRPr>
          </a:p>
          <a:p>
            <a:pPr>
              <a:buNone/>
            </a:pPr>
            <a:endParaRPr lang="ru-RU" sz="2400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Georgia" pitchFamily="18" charset="0"/>
              </a:rPr>
              <a:t>2) Перевод предприятий на производство военной продукции</a:t>
            </a:r>
            <a:endParaRPr lang="ru-RU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Перестройка экономики страны на военный лад: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343</Words>
  <Application>Microsoft Office PowerPoint</Application>
  <PresentationFormat>Экран (4:3)</PresentationFormat>
  <Paragraphs>131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ВЕЛИКАЯ  ОТЕЧЕСТВЕННАЯ ВОЙНА</vt:lpstr>
      <vt:lpstr>Слайд 2</vt:lpstr>
      <vt:lpstr>Слайд 3</vt:lpstr>
      <vt:lpstr>Слайд 4</vt:lpstr>
      <vt:lpstr>Слайд 5</vt:lpstr>
      <vt:lpstr>Слайд 6</vt:lpstr>
      <vt:lpstr>Тема урока:</vt:lpstr>
      <vt:lpstr>Перестройка экономики страны на военный лад:</vt:lpstr>
      <vt:lpstr>Перестройка экономики страны на военный лад:</vt:lpstr>
      <vt:lpstr>Слайд 10</vt:lpstr>
      <vt:lpstr>Слайд 11</vt:lpstr>
      <vt:lpstr>Слайд 12</vt:lpstr>
      <vt:lpstr>Перестройка экономики страны на военный лад:</vt:lpstr>
      <vt:lpstr>Перестройка экономики страны на военный лад:</vt:lpstr>
      <vt:lpstr>«Хлеб, выращенный вашим трудом на полях – это тоже оружие, и сила этого        оружия        велика»  К. Рокоссовский </vt:lpstr>
      <vt:lpstr>Слайд 16</vt:lpstr>
      <vt:lpstr>Плеяда «сталинских наркомов»  </vt:lpstr>
      <vt:lpstr>Итоги перестройки экономики СССР на военный лад:</vt:lpstr>
      <vt:lpstr>Тыл-это половина Победы,  даже больше».  Г. Жуков </vt:lpstr>
      <vt:lpstr>Медаль «За доблестный труд в Великой Отечественной войне 1941–1945 гг.»</vt:lpstr>
      <vt:lpstr>«Город трудовой доблести» 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 ОТЕЧЕСТВЕННАЯ ВОЙНА</dc:title>
  <dc:creator>User</dc:creator>
  <cp:lastModifiedBy>User</cp:lastModifiedBy>
  <cp:revision>95</cp:revision>
  <dcterms:created xsi:type="dcterms:W3CDTF">2025-04-13T15:02:15Z</dcterms:created>
  <dcterms:modified xsi:type="dcterms:W3CDTF">2025-12-12T08:58:42Z</dcterms:modified>
</cp:coreProperties>
</file>