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9" r:id="rId4"/>
    <p:sldId id="261" r:id="rId5"/>
    <p:sldId id="265" r:id="rId6"/>
    <p:sldId id="266" r:id="rId7"/>
    <p:sldId id="267" r:id="rId8"/>
    <p:sldId id="262" r:id="rId9"/>
    <p:sldId id="278" r:id="rId10"/>
    <p:sldId id="279" r:id="rId11"/>
    <p:sldId id="268" r:id="rId12"/>
    <p:sldId id="269" r:id="rId13"/>
    <p:sldId id="270" r:id="rId14"/>
    <p:sldId id="263" r:id="rId15"/>
    <p:sldId id="264" r:id="rId16"/>
    <p:sldId id="273" r:id="rId17"/>
    <p:sldId id="258" r:id="rId18"/>
    <p:sldId id="280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9C3-5432-4272-B105-7735450F458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05C8-B158-440F-B468-F3D74FD2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9C3-5432-4272-B105-7735450F458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05C8-B158-440F-B468-F3D74FD2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9C3-5432-4272-B105-7735450F458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05C8-B158-440F-B468-F3D74FD2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9C3-5432-4272-B105-7735450F458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05C8-B158-440F-B468-F3D74FD2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9C3-5432-4272-B105-7735450F458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05C8-B158-440F-B468-F3D74FD2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9C3-5432-4272-B105-7735450F458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05C8-B158-440F-B468-F3D74FD2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9C3-5432-4272-B105-7735450F458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05C8-B158-440F-B468-F3D74FD2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9C3-5432-4272-B105-7735450F458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05C8-B158-440F-B468-F3D74FD2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9C3-5432-4272-B105-7735450F458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05C8-B158-440F-B468-F3D74FD2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9C3-5432-4272-B105-7735450F458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05C8-B158-440F-B468-F3D74FD2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69C3-5432-4272-B105-7735450F458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05C8-B158-440F-B468-F3D74FD2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69C3-5432-4272-B105-7735450F4581}" type="datetimeFigureOut">
              <a:rPr lang="ru-RU" smtClean="0"/>
              <a:pPr/>
              <a:t>15.11.2023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905C8-B158-440F-B468-F3D74FD20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_Soviet_Union_1961_CPA_2627_stamp_(Publicizing_Communist_labor_teams_in_their_efforts_for_labor._education_and_relaxation._Workers_studying_mathematics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642917"/>
            <a:ext cx="8067086" cy="5780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klubmama.ru/uploads/posts/2022-08/1660393640_40-klubmama-ru-p-podelki-iz-kletchatoi-bumagi-iz-tetradi-fo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98585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39552" y="3569464"/>
            <a:ext cx="8147248" cy="35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812400" y="332656"/>
            <a:ext cx="0" cy="44644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984" y="318096"/>
            <a:ext cx="45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0145" y="3652129"/>
            <a:ext cx="45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х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398647" y="3429000"/>
            <a:ext cx="45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0</a:t>
            </a:r>
            <a:endParaRPr lang="ru-RU" sz="32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852440" y="3493904"/>
            <a:ext cx="456424" cy="584775"/>
            <a:chOff x="6852440" y="3493904"/>
            <a:chExt cx="456424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852440" y="3493904"/>
              <a:ext cx="45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1</a:t>
              </a:r>
              <a:endParaRPr lang="ru-RU" sz="3200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852440" y="3493904"/>
              <a:ext cx="167832" cy="151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16017" y="1304698"/>
            <a:ext cx="504056" cy="658160"/>
            <a:chOff x="6852440" y="3493904"/>
            <a:chExt cx="456424" cy="584775"/>
          </a:xfrm>
        </p:grpSpPr>
        <p:sp>
          <p:nvSpPr>
            <p:cNvPr id="19" name="TextBox 18"/>
            <p:cNvSpPr txBox="1"/>
            <p:nvPr/>
          </p:nvSpPr>
          <p:spPr>
            <a:xfrm>
              <a:off x="6852440" y="3493904"/>
              <a:ext cx="45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1</a:t>
              </a:r>
              <a:endParaRPr lang="ru-RU" sz="3200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852440" y="3493904"/>
              <a:ext cx="167832" cy="151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78" y="1417638"/>
            <a:ext cx="4333507" cy="2208558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799932" y="737671"/>
            <a:ext cx="1824296" cy="2888525"/>
            <a:chOff x="4799932" y="737671"/>
            <a:chExt cx="1824296" cy="2888525"/>
          </a:xfrm>
        </p:grpSpPr>
        <p:cxnSp>
          <p:nvCxnSpPr>
            <p:cNvPr id="32" name="Прямая соединительная линия 31"/>
            <p:cNvCxnSpPr>
              <a:stCxn id="27" idx="2"/>
            </p:cNvCxnSpPr>
            <p:nvPr/>
          </p:nvCxnSpPr>
          <p:spPr>
            <a:xfrm flipV="1">
              <a:off x="4799932" y="1124744"/>
              <a:ext cx="1788292" cy="25014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167804" y="737671"/>
              <a:ext cx="45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  <a:endParaRPr lang="ru-RU" sz="32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983684" y="1512830"/>
            <a:ext cx="649022" cy="584775"/>
            <a:chOff x="5983684" y="1512830"/>
            <a:chExt cx="649022" cy="584775"/>
          </a:xfrm>
        </p:grpSpPr>
        <p:sp>
          <p:nvSpPr>
            <p:cNvPr id="38" name="Овал 37"/>
            <p:cNvSpPr/>
            <p:nvPr/>
          </p:nvSpPr>
          <p:spPr>
            <a:xfrm>
              <a:off x="5983684" y="1790695"/>
              <a:ext cx="167832" cy="151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76282" y="1512830"/>
              <a:ext cx="45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M</a:t>
              </a:r>
              <a:endParaRPr lang="ru-RU" sz="32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541919" y="1488711"/>
            <a:ext cx="1591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ru-RU" sz="3200" i="1" dirty="0" smtClean="0"/>
              <a:t>; у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5841786" y="3544511"/>
            <a:ext cx="1591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ru-RU" sz="3200" dirty="0"/>
          </a:p>
        </p:txBody>
      </p:sp>
      <p:sp>
        <p:nvSpPr>
          <p:cNvPr id="3" name="Овал 2"/>
          <p:cNvSpPr/>
          <p:nvPr/>
        </p:nvSpPr>
        <p:spPr>
          <a:xfrm>
            <a:off x="6005133" y="3493904"/>
            <a:ext cx="160584" cy="1582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38" idx="4"/>
            <a:endCxn id="3" idx="4"/>
          </p:cNvCxnSpPr>
          <p:nvPr/>
        </p:nvCxnSpPr>
        <p:spPr>
          <a:xfrm>
            <a:off x="6067600" y="1941815"/>
            <a:ext cx="17825" cy="171031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536345" y="2989279"/>
            <a:ext cx="1077139" cy="897636"/>
            <a:chOff x="4536345" y="2989279"/>
            <a:chExt cx="1077139" cy="897636"/>
          </a:xfrm>
        </p:grpSpPr>
        <p:sp>
          <p:nvSpPr>
            <p:cNvPr id="9" name="Дуга 8"/>
            <p:cNvSpPr/>
            <p:nvPr/>
          </p:nvSpPr>
          <p:spPr>
            <a:xfrm>
              <a:off x="4536345" y="3180801"/>
              <a:ext cx="657978" cy="706114"/>
            </a:xfrm>
            <a:prstGeom prst="arc">
              <a:avLst>
                <a:gd name="adj1" fmla="val 18545942"/>
                <a:gd name="adj2" fmla="val 0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5022105" y="2989279"/>
                  <a:ext cx="591379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3600" dirty="0"/>
                </a:p>
              </p:txBody>
            </p:sp>
          </mc:Choice>
          <mc:Fallback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2105" y="2989279"/>
                  <a:ext cx="591379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Группа 22"/>
          <p:cNvGrpSpPr/>
          <p:nvPr/>
        </p:nvGrpSpPr>
        <p:grpSpPr>
          <a:xfrm>
            <a:off x="1832547" y="3405620"/>
            <a:ext cx="3885767" cy="1972606"/>
            <a:chOff x="1832547" y="3405620"/>
            <a:chExt cx="3885767" cy="1972606"/>
          </a:xfrm>
        </p:grpSpPr>
        <p:sp>
          <p:nvSpPr>
            <p:cNvPr id="37" name="TextBox 36"/>
            <p:cNvSpPr txBox="1"/>
            <p:nvPr/>
          </p:nvSpPr>
          <p:spPr>
            <a:xfrm>
              <a:off x="5261890" y="3405620"/>
              <a:ext cx="45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x</a:t>
              </a:r>
              <a:endParaRPr lang="ru-RU" sz="32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832547" y="4793451"/>
              <a:ext cx="2016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/>
                <a:t>О</a:t>
              </a:r>
              <a:r>
                <a:rPr lang="en-US" sz="3200" dirty="0" smtClean="0"/>
                <a:t>D</a:t>
              </a:r>
              <a:r>
                <a:rPr lang="ru-RU" sz="3200" dirty="0" smtClean="0"/>
                <a:t> = х</a:t>
              </a:r>
              <a:endParaRPr lang="ru-RU" sz="3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910343" y="2142812"/>
            <a:ext cx="3757177" cy="2729645"/>
            <a:chOff x="1910343" y="2142812"/>
            <a:chExt cx="3757177" cy="2729645"/>
          </a:xfrm>
        </p:grpSpPr>
        <p:sp>
          <p:nvSpPr>
            <p:cNvPr id="36" name="TextBox 35"/>
            <p:cNvSpPr txBox="1"/>
            <p:nvPr/>
          </p:nvSpPr>
          <p:spPr>
            <a:xfrm>
              <a:off x="5225885" y="2142812"/>
              <a:ext cx="4416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1</a:t>
              </a:r>
              <a:endParaRPr lang="ru-RU" sz="3200" dirty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910343" y="4287682"/>
              <a:ext cx="19508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/>
                <a:t>ОМ = 1</a:t>
              </a:r>
              <a:endParaRPr lang="ru-RU" sz="3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20079" y="2335423"/>
            <a:ext cx="4729164" cy="3568103"/>
            <a:chOff x="1820079" y="2335423"/>
            <a:chExt cx="4729164" cy="3568103"/>
          </a:xfrm>
        </p:grpSpPr>
        <p:sp>
          <p:nvSpPr>
            <p:cNvPr id="40" name="TextBox 39"/>
            <p:cNvSpPr txBox="1"/>
            <p:nvPr/>
          </p:nvSpPr>
          <p:spPr>
            <a:xfrm>
              <a:off x="6092819" y="2335423"/>
              <a:ext cx="45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y</a:t>
              </a:r>
              <a:endParaRPr lang="ru-RU" sz="3200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820079" y="5318751"/>
              <a:ext cx="2016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dirty="0" smtClean="0"/>
                <a:t>М</a:t>
              </a:r>
              <a:r>
                <a:rPr lang="en-US" sz="3200" dirty="0" smtClean="0"/>
                <a:t>D</a:t>
              </a:r>
              <a:r>
                <a:rPr lang="ru-RU" sz="3200" dirty="0" smtClean="0"/>
                <a:t> = у</a:t>
              </a:r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06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500098" y="0"/>
            <a:ext cx="10858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5013176"/>
            <a:ext cx="600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Вывод по координатам точки М: </a:t>
            </a:r>
            <a:endParaRPr lang="ru-RU" sz="2800" dirty="0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1214422"/>
            <a:ext cx="2428892" cy="930697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500306"/>
            <a:ext cx="2336015" cy="900116"/>
          </a:xfrm>
          <a:prstGeom prst="rect">
            <a:avLst/>
          </a:prstGeom>
          <a:noFill/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648516"/>
            <a:ext cx="2991846" cy="779127"/>
          </a:xfrm>
          <a:prstGeom prst="rect">
            <a:avLst/>
          </a:prstGeom>
          <a:noFill/>
        </p:spPr>
      </p:pic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42131" t="20092" r="17313" b="32751"/>
          <a:stretch/>
        </p:blipFill>
        <p:spPr>
          <a:xfrm>
            <a:off x="357158" y="1408137"/>
            <a:ext cx="4741081" cy="310098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67544" y="5536396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Косинус угла – абсцисса, Синус угла - ордината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Основное тригонометрическое тождество</a:t>
            </a:r>
            <a:endParaRPr lang="ru-RU" b="1" dirty="0"/>
          </a:p>
        </p:txBody>
      </p:sp>
      <p:sp>
        <p:nvSpPr>
          <p:cNvPr id="27650" name="AutoShape 2" descr="PPT - Основное тригонометрическое тождество PowerPoint Presentation -  ID:63655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Основные тригонометрические тождества форму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3071810"/>
            <a:ext cx="6184616" cy="1023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Наша 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Вывести основное тригонометрическое тождество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Дополнительная задача:</a:t>
            </a:r>
          </a:p>
          <a:p>
            <a:pPr algn="ctr">
              <a:buNone/>
            </a:pPr>
            <a:r>
              <a:rPr lang="ru-RU" dirty="0" smtClean="0"/>
              <a:t>Понять этимологию слов </a:t>
            </a:r>
          </a:p>
          <a:p>
            <a:pPr algn="ctr">
              <a:buNone/>
            </a:pPr>
            <a:r>
              <a:rPr lang="ru-RU" dirty="0" smtClean="0"/>
              <a:t>«синус» и «косинус»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nevmat24.ru/image/catalog/files/categories/arbalaa/arbalety.luki.rogatki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r="20949"/>
          <a:stretch/>
        </p:blipFill>
        <p:spPr bwMode="auto">
          <a:xfrm>
            <a:off x="4572000" y="1484784"/>
            <a:ext cx="4004403" cy="395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42131" t="20092" r="17313" b="32751"/>
          <a:stretch/>
        </p:blipFill>
        <p:spPr>
          <a:xfrm rot="5400000">
            <a:off x="-651308" y="1451508"/>
            <a:ext cx="6052287" cy="3958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94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Зачем древним людям была нужна тригонометрия?</a:t>
            </a:r>
            <a:endParaRPr lang="ru-RU" dirty="0"/>
          </a:p>
        </p:txBody>
      </p:sp>
      <p:sp>
        <p:nvSpPr>
          <p:cNvPr id="4098" name="AutoShape 2" descr="Четыре удивительных астрономических открытия родом из Древней Гре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Geodez - ГРУППА КОМПАНИЙ СКАР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 l="59297" t="27344" r="8309" b="24804"/>
          <a:stretch>
            <a:fillRect/>
          </a:stretch>
        </p:blipFill>
        <p:spPr bwMode="auto">
          <a:xfrm>
            <a:off x="155575" y="1497045"/>
            <a:ext cx="5928593" cy="4923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508104" y="2924944"/>
            <a:ext cx="4067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Задача </a:t>
            </a:r>
          </a:p>
          <a:p>
            <a:pPr algn="ctr"/>
            <a:r>
              <a:rPr lang="ru-RU" sz="2800" dirty="0" smtClean="0"/>
              <a:t>об определении расстояний </a:t>
            </a:r>
            <a:endParaRPr lang="en-US" sz="2800" dirty="0" smtClean="0"/>
          </a:p>
          <a:p>
            <a:pPr algn="ctr"/>
            <a:r>
              <a:rPr lang="ru-RU" sz="2800" dirty="0" smtClean="0"/>
              <a:t>до небесных тел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Итоги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Заполняем схему</a:t>
            </a:r>
            <a:r>
              <a:rPr lang="en-US" dirty="0" smtClean="0"/>
              <a:t> </a:t>
            </a:r>
            <a:r>
              <a:rPr lang="ru-RU" dirty="0" smtClean="0"/>
              <a:t>самостоятельно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095" t="17782" r="19980" b="9472"/>
          <a:stretch/>
        </p:blipFill>
        <p:spPr>
          <a:xfrm>
            <a:off x="1115616" y="1556792"/>
            <a:ext cx="7056784" cy="473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095" t="17782" r="19980" b="9472"/>
          <a:stretch/>
        </p:blipFill>
        <p:spPr>
          <a:xfrm>
            <a:off x="136241" y="332656"/>
            <a:ext cx="8871518" cy="5958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305028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«тетива»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5922" y="303977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«со-синус»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00506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0038" y="398307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5245" y="4244683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ордината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2033" y="423594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абсцисса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463613"/>
            <a:ext cx="4769711" cy="789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9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2. </a:t>
            </a:r>
            <a:r>
              <a:rPr lang="ru-RU" dirty="0" smtClean="0"/>
              <a:t>Считаем баллы и выставляем отметки</a:t>
            </a:r>
          </a:p>
          <a:p>
            <a:endParaRPr lang="ru-RU" dirty="0"/>
          </a:p>
        </p:txBody>
      </p:sp>
      <p:pic>
        <p:nvPicPr>
          <p:cNvPr id="4" name="Рисунок 3" descr="1640340792_1-koshka-top-p-koti-s-paltsami-vverkh-1.jpg"/>
          <p:cNvPicPr>
            <a:picLocks noChangeAspect="1"/>
          </p:cNvPicPr>
          <p:nvPr/>
        </p:nvPicPr>
        <p:blipFill>
          <a:blip r:embed="rId2"/>
          <a:srcRect t="10870" b="8695"/>
          <a:stretch>
            <a:fillRect/>
          </a:stretch>
        </p:blipFill>
        <p:spPr>
          <a:xfrm>
            <a:off x="1785918" y="2000240"/>
            <a:ext cx="5590358" cy="3965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Основное тригонометрическое тождество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17.11.2023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работу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r>
              <a:rPr lang="ru-RU" dirty="0" smtClean="0"/>
              <a:t>Домашнее задание на выбор</a:t>
            </a:r>
          </a:p>
        </p:txBody>
      </p:sp>
      <p:pic>
        <p:nvPicPr>
          <p:cNvPr id="4" name="Рисунок 3" descr="1670074124_kartinkin-net-p-koshka-makhayushchaya-lapoi-vkontakt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72" y="2996952"/>
            <a:ext cx="4286248" cy="2746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08" y="908720"/>
            <a:ext cx="8229600" cy="1143000"/>
          </a:xfrm>
        </p:spPr>
        <p:txBody>
          <a:bodyPr/>
          <a:lstStyle/>
          <a:p>
            <a:r>
              <a:rPr lang="ru-RU" b="1" dirty="0" smtClean="0"/>
              <a:t>Наша 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Вывести основное тригонометрическое тождество</a:t>
            </a:r>
            <a:endParaRPr lang="ru-RU" dirty="0"/>
          </a:p>
        </p:txBody>
      </p:sp>
      <p:pic>
        <p:nvPicPr>
          <p:cNvPr id="1026" name="Picture 2" descr="https://sun6-22.userapi.com/s/v1/ig2/dcTert3dJP_UyRlMZ6LJGZo2t1buyrWUJ-feI6y78-2uvGQh1_6Wn1E1pdYc057UEnA8FE5Hvydujc1xIiKoFyDp.jpg?size=1716x1720&amp;quality=95&amp;crop=380,0,1716,1720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2114"/>
            <a:ext cx="3647384" cy="365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500098" y="0"/>
            <a:ext cx="1085857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664373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Синус острого угла прямоугольного треугольника – это отношение </a:t>
            </a:r>
            <a:r>
              <a:rPr lang="ru-RU" b="1" dirty="0" smtClean="0"/>
              <a:t>противолежащего</a:t>
            </a:r>
            <a:r>
              <a:rPr lang="ru-RU" dirty="0" smtClean="0"/>
              <a:t> катета к </a:t>
            </a:r>
            <a:r>
              <a:rPr lang="ru-RU" b="1" dirty="0" smtClean="0"/>
              <a:t>гипотенузе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Косинус острого угла прямоугольного треугольника – это отношение </a:t>
            </a:r>
            <a:r>
              <a:rPr lang="ru-RU" b="1" dirty="0" smtClean="0"/>
              <a:t>прилежащего</a:t>
            </a:r>
            <a:r>
              <a:rPr lang="ru-RU" dirty="0" smtClean="0"/>
              <a:t>  катета к </a:t>
            </a:r>
            <a:r>
              <a:rPr lang="ru-RU" b="1" dirty="0" smtClean="0"/>
              <a:t>гипотенузе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571612"/>
            <a:ext cx="1571636" cy="916788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3786190"/>
            <a:ext cx="1643042" cy="102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3600" dirty="0" smtClean="0"/>
                  <a:t>Теорема Пифагора: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600" dirty="0" smtClean="0"/>
              </a:p>
              <a:p>
                <a:endParaRPr lang="ru-RU" sz="3600" dirty="0" smtClean="0"/>
              </a:p>
              <a:p>
                <a:endParaRPr lang="ru-RU" sz="3600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00" t="-2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780928"/>
            <a:ext cx="4721350" cy="938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Синус – «тетива» на санскрите, </a:t>
            </a:r>
          </a:p>
          <a:p>
            <a:pPr algn="ctr">
              <a:buNone/>
            </a:pPr>
            <a:r>
              <a:rPr lang="ru-RU" dirty="0" smtClean="0"/>
              <a:t>лат. </a:t>
            </a:r>
            <a:r>
              <a:rPr lang="la-Latn" i="1" dirty="0" smtClean="0"/>
              <a:t>sinus</a:t>
            </a:r>
            <a:r>
              <a:rPr lang="ru-RU" dirty="0" smtClean="0"/>
              <a:t> «изгиб, кривая, складка»</a:t>
            </a:r>
          </a:p>
          <a:p>
            <a:pPr algn="ctr"/>
            <a:r>
              <a:rPr lang="ru-RU" dirty="0" smtClean="0"/>
              <a:t>Косинус – лат. приставка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i="1" dirty="0" err="1" smtClean="0"/>
              <a:t>co</a:t>
            </a:r>
            <a:r>
              <a:rPr lang="ru-RU" i="1" dirty="0" smtClean="0"/>
              <a:t>(</a:t>
            </a:r>
            <a:r>
              <a:rPr lang="ru-RU" i="1" dirty="0" err="1" smtClean="0"/>
              <a:t>mplementi</a:t>
            </a:r>
            <a:r>
              <a:rPr lang="ru-RU" i="1" dirty="0" smtClean="0"/>
              <a:t>) </a:t>
            </a:r>
            <a:r>
              <a:rPr lang="ru-RU" i="1" dirty="0" err="1" smtClean="0"/>
              <a:t>sinus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«связанный с синусом», «</a:t>
            </a:r>
            <a:r>
              <a:rPr lang="ru-RU" dirty="0" err="1" smtClean="0"/>
              <a:t>со-синус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Наша 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Вывести основное тригонометрическое тождество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Дополнительная задача:</a:t>
            </a:r>
          </a:p>
          <a:p>
            <a:pPr algn="ctr">
              <a:buNone/>
            </a:pPr>
            <a:r>
              <a:rPr lang="ru-RU" dirty="0" smtClean="0"/>
              <a:t>Понять этимологию слов </a:t>
            </a:r>
          </a:p>
          <a:p>
            <a:pPr algn="ctr">
              <a:buNone/>
            </a:pPr>
            <a:r>
              <a:rPr lang="ru-RU" dirty="0" smtClean="0"/>
              <a:t>«синус» и «косинус»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klubmama.ru/uploads/posts/2022-08/1660393640_40-klubmama-ru-p-podelki-iz-kletchatoi-bumagi-iz-tetradi-fo-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0"/>
            <a:ext cx="998585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39552" y="3569464"/>
            <a:ext cx="8147248" cy="35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812400" y="332656"/>
            <a:ext cx="0" cy="44644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7984" y="318096"/>
            <a:ext cx="45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0145" y="3652129"/>
            <a:ext cx="45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х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398647" y="3429000"/>
            <a:ext cx="45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0</a:t>
            </a:r>
            <a:endParaRPr lang="ru-RU" sz="32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852440" y="3493904"/>
            <a:ext cx="456424" cy="584775"/>
            <a:chOff x="6852440" y="3493904"/>
            <a:chExt cx="456424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6852440" y="3493904"/>
              <a:ext cx="45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1</a:t>
              </a:r>
              <a:endParaRPr lang="ru-RU" sz="3200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852440" y="3493904"/>
              <a:ext cx="167832" cy="151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716017" y="1304698"/>
            <a:ext cx="504056" cy="658160"/>
            <a:chOff x="6852440" y="3493904"/>
            <a:chExt cx="456424" cy="584775"/>
          </a:xfrm>
        </p:grpSpPr>
        <p:sp>
          <p:nvSpPr>
            <p:cNvPr id="19" name="TextBox 18"/>
            <p:cNvSpPr txBox="1"/>
            <p:nvPr/>
          </p:nvSpPr>
          <p:spPr>
            <a:xfrm>
              <a:off x="6852440" y="3493904"/>
              <a:ext cx="45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/>
                <a:t>1</a:t>
              </a:r>
              <a:endParaRPr lang="ru-RU" sz="3200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6852440" y="3493904"/>
              <a:ext cx="167832" cy="151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78" y="1417638"/>
            <a:ext cx="4333507" cy="2208558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4799932" y="737671"/>
            <a:ext cx="1824296" cy="2888525"/>
            <a:chOff x="4799932" y="737671"/>
            <a:chExt cx="1824296" cy="2888525"/>
          </a:xfrm>
        </p:grpSpPr>
        <p:cxnSp>
          <p:nvCxnSpPr>
            <p:cNvPr id="32" name="Прямая соединительная линия 31"/>
            <p:cNvCxnSpPr>
              <a:stCxn id="27" idx="2"/>
            </p:cNvCxnSpPr>
            <p:nvPr/>
          </p:nvCxnSpPr>
          <p:spPr>
            <a:xfrm flipV="1">
              <a:off x="4799932" y="1124744"/>
              <a:ext cx="1788292" cy="25014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167804" y="737671"/>
              <a:ext cx="45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</a:t>
              </a:r>
              <a:endParaRPr lang="ru-RU" sz="3200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983684" y="1512830"/>
            <a:ext cx="649022" cy="584775"/>
            <a:chOff x="5983684" y="1512830"/>
            <a:chExt cx="649022" cy="584775"/>
          </a:xfrm>
        </p:grpSpPr>
        <p:sp>
          <p:nvSpPr>
            <p:cNvPr id="38" name="Овал 37"/>
            <p:cNvSpPr/>
            <p:nvPr/>
          </p:nvSpPr>
          <p:spPr>
            <a:xfrm>
              <a:off x="5983684" y="1790695"/>
              <a:ext cx="167832" cy="151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76282" y="1512830"/>
              <a:ext cx="45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M</a:t>
              </a:r>
              <a:endParaRPr lang="ru-RU" sz="320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407071" y="1546587"/>
            <a:ext cx="1955484" cy="2532092"/>
            <a:chOff x="4407071" y="1546587"/>
            <a:chExt cx="1955484" cy="2532092"/>
          </a:xfrm>
        </p:grpSpPr>
        <p:cxnSp>
          <p:nvCxnSpPr>
            <p:cNvPr id="41" name="Прямая соединительная линия 40"/>
            <p:cNvCxnSpPr>
              <a:stCxn id="38" idx="0"/>
            </p:cNvCxnSpPr>
            <p:nvPr/>
          </p:nvCxnSpPr>
          <p:spPr>
            <a:xfrm>
              <a:off x="6067600" y="1790695"/>
              <a:ext cx="0" cy="1778769"/>
            </a:xfrm>
            <a:prstGeom prst="line">
              <a:avLst/>
            </a:prstGeom>
            <a:ln w="381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H="1">
              <a:off x="4755450" y="1870248"/>
              <a:ext cx="1327007" cy="12721"/>
            </a:xfrm>
            <a:prstGeom prst="line">
              <a:avLst/>
            </a:prstGeom>
            <a:ln w="381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906131" y="3493904"/>
              <a:ext cx="45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x</a:t>
              </a:r>
              <a:endParaRPr lang="ru-RU" sz="3200" i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07071" y="1546587"/>
              <a:ext cx="45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/>
                <a:t>y</a:t>
              </a:r>
              <a:endParaRPr lang="ru-RU" sz="3200" i="1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6541919" y="1488711"/>
            <a:ext cx="1591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</a:t>
            </a:r>
            <a:r>
              <a:rPr lang="en-US" sz="3200" i="1" dirty="0" smtClean="0"/>
              <a:t>x</a:t>
            </a:r>
            <a:r>
              <a:rPr lang="ru-RU" sz="3200" i="1" dirty="0" smtClean="0"/>
              <a:t>; у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50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240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Cambria Math</vt:lpstr>
      <vt:lpstr>Constantia</vt:lpstr>
      <vt:lpstr>Тема Office</vt:lpstr>
      <vt:lpstr>Презентация PowerPoint</vt:lpstr>
      <vt:lpstr>Основное тригонометрическое тождество</vt:lpstr>
      <vt:lpstr>Наша цель</vt:lpstr>
      <vt:lpstr>Презентация PowerPoint</vt:lpstr>
      <vt:lpstr>Задание 1</vt:lpstr>
      <vt:lpstr>Задание 2</vt:lpstr>
      <vt:lpstr>Задание 3</vt:lpstr>
      <vt:lpstr>Наша 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Основное тригонометрическое тождество</vt:lpstr>
      <vt:lpstr>Наша цель</vt:lpstr>
      <vt:lpstr>Презентация PowerPoint</vt:lpstr>
      <vt:lpstr>Зачем древним людям была нужна тригонометрия?</vt:lpstr>
      <vt:lpstr>Итоги урока</vt:lpstr>
      <vt:lpstr>Презентация PowerPoint</vt:lpstr>
      <vt:lpstr>Презентация PowerPoint</vt:lpstr>
      <vt:lpstr>Спасибо за работу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Наталья Чехлаевская</cp:lastModifiedBy>
  <cp:revision>66</cp:revision>
  <dcterms:created xsi:type="dcterms:W3CDTF">2023-11-03T12:14:59Z</dcterms:created>
  <dcterms:modified xsi:type="dcterms:W3CDTF">2023-11-15T13:29:50Z</dcterms:modified>
</cp:coreProperties>
</file>