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6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6" r:id="rId21"/>
    <p:sldId id="277" r:id="rId22"/>
    <p:sldId id="274" r:id="rId23"/>
    <p:sldId id="275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8415-BAA8-45E1-9B9F-4B380756AB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DD8C2-5DC9-4D96-94CC-BBE6819EB8E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EC979-7CD2-4598-97D6-55DA8494DDC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3C2F-87C5-489F-802D-8E93769FB87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Слова-путешественники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5700" y="3632518"/>
            <a:ext cx="7340600" cy="1655762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Заимствованные слова из русского в английский язык и наоборот,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ru-RU" dirty="0">
                <a:latin typeface="Bahnschrift" panose="020B0502040204020203" pitchFamily="34" charset="0"/>
              </a:rPr>
              <a:t>рунглиш и интернационализмы</a:t>
            </a:r>
            <a:endParaRPr lang="ru-RU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80" y="-132080"/>
            <a:ext cx="10287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3440" y="5506720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Тайга - </a:t>
            </a:r>
            <a:r>
              <a:rPr lang="en-US" sz="2800" dirty="0">
                <a:latin typeface="Bahnschrift" panose="020B0502040204020203" pitchFamily="34" charset="0"/>
              </a:rPr>
              <a:t>taiga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0610" y="5506720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Мамонт - </a:t>
            </a:r>
            <a:r>
              <a:rPr lang="en-US" sz="2800" dirty="0" err="1">
                <a:latin typeface="Bahnschrift" panose="020B0502040204020203" pitchFamily="34" charset="0"/>
              </a:rPr>
              <a:t>mamooth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568960"/>
            <a:ext cx="3688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Рунглиш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7"/>
          <a:stretch>
            <a:fillRect/>
          </a:stretch>
        </p:blipFill>
        <p:spPr>
          <a:xfrm>
            <a:off x="7696941" y="3728720"/>
            <a:ext cx="4212061" cy="3129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6941" y="3078480"/>
            <a:ext cx="409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Смотря какая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fabric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, смотря сколько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details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299" y="-116012"/>
            <a:ext cx="8016240" cy="8016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1308" y="2451447"/>
            <a:ext cx="47467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Рунглиш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 — это смешение русского и английского языков в речи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304800"/>
            <a:ext cx="5557520" cy="5557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60" y="304800"/>
            <a:ext cx="8519160" cy="5679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59760" y="5862320"/>
            <a:ext cx="344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Bahnschrift" panose="020B0502040204020203" pitchFamily="34" charset="0"/>
              </a:rPr>
              <a:t>Лайк</a:t>
            </a:r>
            <a:r>
              <a:rPr lang="ru-RU" sz="4000" dirty="0">
                <a:latin typeface="Bahnschrift" panose="020B0502040204020203" pitchFamily="34" charset="0"/>
              </a:rPr>
              <a:t>ать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2280" y="5862320"/>
            <a:ext cx="3444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latin typeface="Bahnschrift" panose="020B0502040204020203" pitchFamily="34" charset="0"/>
              </a:rPr>
              <a:t>Игнор</a:t>
            </a:r>
            <a:r>
              <a:rPr lang="ru-RU" sz="4000" dirty="0" err="1">
                <a:latin typeface="Bahnschrift" panose="020B0502040204020203" pitchFamily="34" charset="0"/>
              </a:rPr>
              <a:t>ить</a:t>
            </a:r>
            <a:endParaRPr lang="ru-RU" sz="40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" y="0"/>
            <a:ext cx="6111240" cy="6111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5223" y="5808206"/>
            <a:ext cx="2214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Bahnschrift" panose="020B0502040204020203" pitchFamily="34" charset="0"/>
              </a:rPr>
              <a:t>Френд</a:t>
            </a:r>
            <a:r>
              <a:rPr lang="ru-RU" sz="3200" dirty="0">
                <a:latin typeface="Bahnschrift" panose="020B0502040204020203" pitchFamily="34" charset="0"/>
              </a:rPr>
              <a:t>ы</a:t>
            </a:r>
            <a:endParaRPr lang="ru-RU" sz="3200" dirty="0">
              <a:latin typeface="Bahnschrif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20" y="922020"/>
            <a:ext cx="5013960" cy="5013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66050" y="5808206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latin typeface="Bahnschrift" panose="020B0502040204020203" pitchFamily="34" charset="0"/>
              </a:rPr>
              <a:t>По</a:t>
            </a:r>
            <a:r>
              <a:rPr lang="ru-RU" sz="3200" b="1" dirty="0" err="1">
                <a:latin typeface="Bahnschrift" panose="020B0502040204020203" pitchFamily="34" charset="0"/>
              </a:rPr>
              <a:t>фикс</a:t>
            </a:r>
            <a:r>
              <a:rPr lang="ru-RU" sz="3200" dirty="0" err="1">
                <a:latin typeface="Bahnschrift" panose="020B0502040204020203" pitchFamily="34" charset="0"/>
              </a:rPr>
              <a:t>ить</a:t>
            </a:r>
            <a:endParaRPr lang="ru-RU" sz="32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71" y="600635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9040" y="467360"/>
            <a:ext cx="802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Интернационализмы</a:t>
            </a:r>
            <a:endParaRPr lang="ru-RU" sz="60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523"/>
            <a:ext cx="8016240" cy="801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8007" y="2499360"/>
            <a:ext cx="4443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Интернационализмы – это слова, которые используются в различных языках мира и имеют одинаковое или схожее звучание, написание и значение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47" y="394447"/>
            <a:ext cx="6069106" cy="606910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6302188" y="699248"/>
            <a:ext cx="1972236" cy="708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74424" y="424609"/>
            <a:ext cx="3272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Арена (русский)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222376" y="699248"/>
            <a:ext cx="1550895" cy="7082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5459" y="176028"/>
            <a:ext cx="3594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Происхождение – от латинского слова «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arena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» - песок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034988" y="3429000"/>
            <a:ext cx="981636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175376" y="3351585"/>
            <a:ext cx="8650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096000" y="5674658"/>
            <a:ext cx="0" cy="4123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-255493" y="2951946"/>
            <a:ext cx="3272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Arena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(английский)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7923" y="2951946"/>
            <a:ext cx="2357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Arena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(шведский)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79170" y="6017115"/>
            <a:ext cx="383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A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Calibri" charset="0"/>
                <a:cs typeface="Times New Roman" panose="02020603050405020304" pitchFamily="18" charset="0"/>
              </a:rPr>
              <a:t>r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Calibri" charset="0"/>
                <a:cs typeface="Times New Roman" panose="02020603050405020304" pitchFamily="18" charset="0"/>
              </a:rPr>
              <a:t>è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Calibri" charset="0"/>
                <a:cs typeface="Times New Roman" panose="02020603050405020304" pitchFamily="18" charset="0"/>
              </a:rPr>
              <a:t>ne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Calibri" charset="0"/>
                <a:cs typeface="Times New Roman" panose="02020603050405020304" pitchFamily="18" charset="0"/>
              </a:rPr>
              <a:t>(французский)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7" y="0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4643" y="2397948"/>
            <a:ext cx="43173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Планета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(от древнегреческого «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planeta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» - блуждающий</a:t>
            </a:r>
            <a:r>
              <a:rPr lang="ru-RU" sz="3200" dirty="0">
                <a:latin typeface="Bahnschrift" panose="020B0502040204020203" pitchFamily="34" charset="0"/>
              </a:rPr>
              <a:t>)</a:t>
            </a:r>
            <a:endParaRPr lang="ru-RU" sz="32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5" y="-704448"/>
            <a:ext cx="12192000" cy="812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4548" y="5023413"/>
            <a:ext cx="1585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Тема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6032" y="846882"/>
            <a:ext cx="297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Баррикада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0397" y="5023413"/>
            <a:ext cx="217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Фигура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109" y="5440102"/>
            <a:ext cx="199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Гитара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78233" y="5440102"/>
            <a:ext cx="2752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Проблема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80"/>
          <a:stretch>
            <a:fillRect/>
          </a:stretch>
        </p:blipFill>
        <p:spPr>
          <a:xfrm>
            <a:off x="-345110" y="1132765"/>
            <a:ext cx="12882219" cy="4029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8572" y="1695691"/>
            <a:ext cx="262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Рептилия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4319" y="5017349"/>
            <a:ext cx="262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Аэропорт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6951" y="1680159"/>
            <a:ext cx="161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Океан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5" y="-1362635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5745" y="833717"/>
            <a:ext cx="35937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Что такое заимствованные слова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?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7784" y="1034571"/>
            <a:ext cx="7499648" cy="74996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3196" y="3345646"/>
            <a:ext cx="396882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bups" pitchFamily="50" charset="-52"/>
                <a:ea typeface="bups" pitchFamily="50" charset="-52"/>
              </a:rPr>
              <a:t>Заимствованные слова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ups" pitchFamily="50" charset="-52"/>
                <a:ea typeface="bups" pitchFamily="50" charset="-52"/>
              </a:rPr>
              <a:t> 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  <a:t>— это слова, которые пришли к нам из других языков.</a:t>
            </a:r>
            <a:br>
              <a:rPr lang="ru-RU" sz="280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 b="4051"/>
          <a:stretch>
            <a:fillRect/>
          </a:stretch>
        </p:blipFill>
        <p:spPr>
          <a:xfrm>
            <a:off x="-544974" y="1886674"/>
            <a:ext cx="13281948" cy="44273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1331" y="5029200"/>
            <a:ext cx="328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Библиотека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2395" y="1695691"/>
            <a:ext cx="328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Фотография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37540" y="5029200"/>
            <a:ext cx="1551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Кофе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78" y="292523"/>
            <a:ext cx="10243597" cy="6829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1692" y="497712"/>
            <a:ext cx="47224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Экзотизмы</a:t>
            </a:r>
            <a:endParaRPr lang="ru-RU" sz="60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689" y="292523"/>
            <a:ext cx="8016240" cy="801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6498" y="2580247"/>
            <a:ext cx="48468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bups" pitchFamily="50" charset="-52"/>
              </a:rPr>
              <a:t>Экзотизмы</a:t>
            </a:r>
            <a:r>
              <a:rPr lang="ru-RU" sz="2400" b="0" i="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bups" pitchFamily="50" charset="-52"/>
              </a:rPr>
              <a:t> — это заимствованные слова или выражения, которые </a:t>
            </a:r>
            <a:r>
              <a:rPr lang="ru-RU" sz="2400" i="0" dirty="0">
                <a:solidFill>
                  <a:schemeClr val="accent1">
                    <a:lumMod val="50000"/>
                  </a:schemeClr>
                </a:solidFill>
                <a:effectLst/>
                <a:latin typeface="Bahnschrift" panose="020B0502040204020203" pitchFamily="34" charset="0"/>
                <a:ea typeface="bups" pitchFamily="50" charset="-52"/>
              </a:rPr>
              <a:t>отражают особенности и уникальные черты другой культуры, традиций или географических мест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  <a:ea typeface="bups" pitchFamily="50" charset="-5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3" y="5023413"/>
            <a:ext cx="196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Сиеста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6364" y="1309869"/>
            <a:ext cx="2289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Коррида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42599" y="5023413"/>
            <a:ext cx="2696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Сеньора</a:t>
            </a:r>
            <a:endParaRPr lang="ru-RU" sz="3200" dirty="0">
              <a:solidFill>
                <a:schemeClr val="accent1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4000" y="264726"/>
            <a:ext cx="660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Заимствованные слова из английского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  <a:p>
            <a:pPr algn="ctr"/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в русский язык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" y="1040616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19720" y="3315454"/>
            <a:ext cx="3784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Bahnschrift" panose="020B0502040204020203" pitchFamily="34" charset="0"/>
              </a:rPr>
              <a:t>J</a:t>
            </a:r>
            <a:r>
              <a:rPr lang="ru-RU" sz="3600" dirty="0" err="1">
                <a:latin typeface="Bahnschrift" panose="020B0502040204020203" pitchFamily="34" charset="0"/>
              </a:rPr>
              <a:t>eans</a:t>
            </a:r>
            <a:r>
              <a:rPr lang="ru-RU" sz="3600" dirty="0">
                <a:latin typeface="Bahnschrift" panose="020B0502040204020203" pitchFamily="34" charset="0"/>
              </a:rPr>
              <a:t> – джинсы</a:t>
            </a:r>
            <a:endParaRPr lang="ru-RU" sz="3600" dirty="0">
              <a:latin typeface="Bahnschrift" panose="020B0502040204020203" pitchFamily="34" charset="0"/>
            </a:endParaRPr>
          </a:p>
          <a:p>
            <a:r>
              <a:rPr lang="en-US" sz="3600" dirty="0">
                <a:latin typeface="Bahnschrift" panose="020B0502040204020203" pitchFamily="34" charset="0"/>
              </a:rPr>
              <a:t>Shorts – </a:t>
            </a:r>
            <a:r>
              <a:rPr lang="ru-RU" sz="3600" dirty="0">
                <a:latin typeface="Bahnschrift" panose="020B0502040204020203" pitchFamily="34" charset="0"/>
              </a:rPr>
              <a:t>шорты</a:t>
            </a:r>
            <a:endParaRPr lang="ru-RU" sz="3600" dirty="0">
              <a:latin typeface="Bahnschrift" panose="020B0502040204020203" pitchFamily="34" charset="0"/>
            </a:endParaRPr>
          </a:p>
          <a:p>
            <a:r>
              <a:rPr lang="en-US" sz="3600" dirty="0">
                <a:latin typeface="Bahnschrift" panose="020B0502040204020203" pitchFamily="34" charset="0"/>
              </a:rPr>
              <a:t>Jam – </a:t>
            </a:r>
            <a:r>
              <a:rPr lang="ru-RU" sz="3600" dirty="0">
                <a:latin typeface="Bahnschrift" panose="020B0502040204020203" pitchFamily="34" charset="0"/>
              </a:rPr>
              <a:t>джем</a:t>
            </a:r>
            <a:endParaRPr lang="ru-RU" sz="3600" dirty="0">
              <a:latin typeface="Bahnschrift" panose="020B0502040204020203" pitchFamily="34" charset="0"/>
            </a:endParaRPr>
          </a:p>
          <a:p>
            <a:r>
              <a:rPr lang="en-US" sz="3600" dirty="0">
                <a:latin typeface="Bahnschrift" panose="020B0502040204020203" pitchFamily="34" charset="0"/>
              </a:rPr>
              <a:t>Chips – </a:t>
            </a:r>
            <a:r>
              <a:rPr lang="ru-RU" sz="3600" dirty="0">
                <a:latin typeface="Bahnschrift" panose="020B0502040204020203" pitchFamily="34" charset="0"/>
              </a:rPr>
              <a:t>чипсы </a:t>
            </a:r>
            <a:endParaRPr lang="ru-RU" sz="36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-894080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80" y="136144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0230" y="4868594"/>
            <a:ext cx="3553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Bahnschrift" panose="020B0502040204020203" pitchFamily="34" charset="0"/>
                <a:ea typeface="bups" pitchFamily="50" charset="-52"/>
              </a:rPr>
              <a:t>T</a:t>
            </a:r>
            <a:r>
              <a:rPr lang="ru-RU" sz="3600" dirty="0" err="1">
                <a:latin typeface="Bahnschrift" panose="020B0502040204020203" pitchFamily="34" charset="0"/>
                <a:ea typeface="bups" pitchFamily="50" charset="-52"/>
              </a:rPr>
              <a:t>ram</a:t>
            </a:r>
            <a:r>
              <a:rPr lang="ru-RU" sz="3600" dirty="0">
                <a:latin typeface="Bahnschrift" panose="020B0502040204020203" pitchFamily="34" charset="0"/>
                <a:ea typeface="bups" pitchFamily="50" charset="-52"/>
              </a:rPr>
              <a:t> - трамвай</a:t>
            </a:r>
            <a:endParaRPr lang="ru-RU" sz="3600" dirty="0">
              <a:latin typeface="Bahnschrift" panose="020B0502040204020203" pitchFamily="34" charset="0"/>
              <a:ea typeface="bups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4430" y="1811774"/>
            <a:ext cx="5473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latin typeface="Bahnschrift" panose="020B0502040204020203" pitchFamily="34" charset="0"/>
              </a:rPr>
              <a:t>T</a:t>
            </a:r>
            <a:r>
              <a:rPr lang="ru-RU" sz="3600" dirty="0" err="1">
                <a:latin typeface="Bahnschrift" panose="020B0502040204020203" pitchFamily="34" charset="0"/>
              </a:rPr>
              <a:t>rolleybus</a:t>
            </a:r>
            <a:r>
              <a:rPr lang="ru-RU" sz="3600" dirty="0">
                <a:latin typeface="Bahnschrift" panose="020B0502040204020203" pitchFamily="34" charset="0"/>
              </a:rPr>
              <a:t> - троллейбус</a:t>
            </a:r>
            <a:endParaRPr lang="ru-RU" sz="36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4593" r="48371" b="47258"/>
          <a:stretch>
            <a:fillRect/>
          </a:stretch>
        </p:blipFill>
        <p:spPr>
          <a:xfrm>
            <a:off x="1788504" y="944880"/>
            <a:ext cx="4785016" cy="5253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52148" r="51561"/>
          <a:stretch>
            <a:fillRect/>
          </a:stretch>
        </p:blipFill>
        <p:spPr>
          <a:xfrm>
            <a:off x="7305040" y="1403901"/>
            <a:ext cx="4465711" cy="5454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4932" y="5716118"/>
            <a:ext cx="3312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ahnschrift" panose="020B0502040204020203" pitchFamily="34" charset="0"/>
              </a:rPr>
              <a:t>Clown – </a:t>
            </a:r>
            <a:r>
              <a:rPr lang="ru-RU" sz="3600" dirty="0">
                <a:latin typeface="Bahnschrift" panose="020B0502040204020203" pitchFamily="34" charset="0"/>
              </a:rPr>
              <a:t>клоун 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7122" y="840041"/>
            <a:ext cx="4193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Parking</a:t>
            </a:r>
            <a:r>
              <a:rPr lang="ru-RU" sz="3600" dirty="0"/>
              <a:t> </a:t>
            </a:r>
            <a:r>
              <a:rPr lang="en-US" sz="3600" dirty="0"/>
              <a:t>–</a:t>
            </a:r>
            <a:r>
              <a:rPr lang="ru-RU" sz="3600" dirty="0"/>
              <a:t> парковка</a:t>
            </a:r>
            <a:endParaRPr lang="ru-RU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7" t="8148" r="3703" b="50000"/>
          <a:stretch>
            <a:fillRect/>
          </a:stretch>
        </p:blipFill>
        <p:spPr>
          <a:xfrm>
            <a:off x="663952" y="-121920"/>
            <a:ext cx="6229608" cy="497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8" t="52222" r="6074" b="6815"/>
          <a:stretch>
            <a:fillRect/>
          </a:stretch>
        </p:blipFill>
        <p:spPr>
          <a:xfrm>
            <a:off x="6675120" y="2285373"/>
            <a:ext cx="5303520" cy="4962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4626094"/>
            <a:ext cx="5303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effectLst/>
                <a:latin typeface="Bahnschrift" panose="020B0502040204020203" pitchFamily="34" charset="0"/>
              </a:rPr>
              <a:t>Crossword</a:t>
            </a:r>
            <a:r>
              <a:rPr lang="ru-RU" sz="3600" dirty="0">
                <a:effectLst/>
                <a:latin typeface="Bahnschrift" panose="020B0502040204020203" pitchFamily="34" charset="0"/>
              </a:rPr>
              <a:t> - кроссворд</a:t>
            </a:r>
            <a:endParaRPr lang="ru-RU" sz="3600" dirty="0">
              <a:latin typeface="Bahnschrif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200" y="1720949"/>
            <a:ext cx="3515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effectLst/>
                <a:latin typeface="Bahnschrift" panose="020B0502040204020203" pitchFamily="34" charset="0"/>
              </a:rPr>
              <a:t>Puzzle</a:t>
            </a:r>
            <a:r>
              <a:rPr lang="ru-RU" sz="3600" dirty="0">
                <a:effectLst/>
                <a:latin typeface="Bahnschrift" panose="020B0502040204020203" pitchFamily="34" charset="0"/>
              </a:rPr>
              <a:t> – </a:t>
            </a:r>
            <a:r>
              <a:rPr lang="ru-RU" sz="3600" dirty="0" err="1" smtClean="0">
                <a:effectLst/>
                <a:latin typeface="Bahnschrift" panose="020B0502040204020203" pitchFamily="34" charset="0"/>
              </a:rPr>
              <a:t>пазл</a:t>
            </a:r>
            <a:r>
              <a:rPr lang="ru-RU" sz="3600" dirty="0" smtClean="0">
                <a:effectLst/>
                <a:latin typeface="Bahnschrift" panose="020B0502040204020203" pitchFamily="34" charset="0"/>
              </a:rPr>
              <a:t> </a:t>
            </a:r>
            <a:endParaRPr lang="ru-RU" sz="36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-150000"/>
            <a:ext cx="457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-150000"/>
            <a:ext cx="6373000" cy="637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3680" y="5899834"/>
            <a:ext cx="466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" panose="020B0502040204020203" pitchFamily="34" charset="0"/>
              </a:rPr>
              <a:t>Shampoo - </a:t>
            </a:r>
            <a:r>
              <a:rPr lang="ru-RU" sz="3200" dirty="0">
                <a:latin typeface="Bahnschrift" panose="020B0502040204020203" pitchFamily="34" charset="0"/>
              </a:rPr>
              <a:t>шампунь</a:t>
            </a:r>
            <a:endParaRPr lang="ru-RU" sz="3200" dirty="0">
              <a:latin typeface="Bahnschrift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4280" y="5899834"/>
            <a:ext cx="466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hnschrift" panose="020B0502040204020203" pitchFamily="34" charset="0"/>
              </a:rPr>
              <a:t>Selfie - </a:t>
            </a:r>
            <a:r>
              <a:rPr lang="ru-RU" sz="3200" dirty="0">
                <a:latin typeface="Bahnschrift" panose="020B0502040204020203" pitchFamily="34" charset="0"/>
              </a:rPr>
              <a:t>селфи</a:t>
            </a:r>
            <a:endParaRPr lang="ru-RU" sz="32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400" y="132080"/>
            <a:ext cx="9662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Заимствованные слова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latin typeface="bups" pitchFamily="50" charset="-52"/>
                <a:ea typeface="bups" pitchFamily="50" charset="-52"/>
              </a:rPr>
              <a:t>из русского в английский язык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bups" pitchFamily="50" charset="-52"/>
              <a:ea typeface="bups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60" y="1087120"/>
            <a:ext cx="8343900" cy="556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7120" y="5963920"/>
            <a:ext cx="404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Дача </a:t>
            </a:r>
            <a:r>
              <a:rPr lang="ru-RU" sz="2800" dirty="0" smtClean="0">
                <a:latin typeface="Bahnschrift" panose="020B0502040204020203" pitchFamily="34" charset="0"/>
              </a:rPr>
              <a:t>– </a:t>
            </a:r>
            <a:r>
              <a:rPr lang="en-US" sz="2800" dirty="0" smtClean="0">
                <a:latin typeface="Bahnschrift" panose="020B0502040204020203" pitchFamily="34" charset="0"/>
              </a:rPr>
              <a:t>dacha   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44920" y="596392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Бабушка - </a:t>
            </a:r>
            <a:r>
              <a:rPr lang="en-US" sz="2800" dirty="0" err="1">
                <a:latin typeface="Bahnschrift" panose="020B0502040204020203" pitchFamily="34" charset="0"/>
              </a:rPr>
              <a:t>babooshka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-91440"/>
            <a:ext cx="10287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62960" y="5080000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Спутник - </a:t>
            </a:r>
            <a:r>
              <a:rPr lang="en-US" sz="2800" dirty="0">
                <a:latin typeface="Bahnschrift" panose="020B0502040204020203" pitchFamily="34" charset="0"/>
              </a:rPr>
              <a:t>sputnik</a:t>
            </a:r>
            <a:endParaRPr lang="ru-RU" sz="2800" dirty="0">
              <a:latin typeface="Bahnschrif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5923280"/>
            <a:ext cx="526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Bahnschrift" panose="020B0502040204020203" pitchFamily="34" charset="0"/>
              </a:rPr>
              <a:t>Космонавт - </a:t>
            </a:r>
            <a:r>
              <a:rPr lang="en-US" sz="2800" dirty="0">
                <a:latin typeface="Bahnschrift" panose="020B0502040204020203" pitchFamily="34" charset="0"/>
              </a:rPr>
              <a:t>cosmonaut</a:t>
            </a:r>
            <a:endParaRPr lang="ru-RU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WPS Presentation</Application>
  <PresentationFormat>Широкоэкранный</PresentationFormat>
  <Paragraphs>110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SimSun</vt:lpstr>
      <vt:lpstr>Wingdings</vt:lpstr>
      <vt:lpstr>Source Sans Pro SemiBold</vt:lpstr>
      <vt:lpstr>bups</vt:lpstr>
      <vt:lpstr>HarmonyOS Sans SC Light</vt:lpstr>
      <vt:lpstr>Bahnschrift</vt:lpstr>
      <vt:lpstr>Times New Roman</vt:lpstr>
      <vt:lpstr>Pyidaungsu</vt:lpstr>
      <vt:lpstr>Microsoft YaHei</vt:lpstr>
      <vt:lpstr>文泉驿微米黑</vt:lpstr>
      <vt:lpstr>Arial Unicode MS</vt:lpstr>
      <vt:lpstr>Calibri Light</vt:lpstr>
      <vt:lpstr>Calibri</vt:lpstr>
      <vt:lpstr>Noto Serif Georgian</vt:lpstr>
      <vt:lpstr>Тема Office</vt:lpstr>
      <vt:lpstr>Слова-путешественники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Слова-путешественники</dc:title>
  <dc:creator>Лиза Баукова</dc:creator>
  <cp:lastModifiedBy>hsl</cp:lastModifiedBy>
  <cp:revision>7</cp:revision>
  <cp:lastPrinted>2026-02-14T11:50:15Z</cp:lastPrinted>
  <dcterms:created xsi:type="dcterms:W3CDTF">2026-02-14T11:50:15Z</dcterms:created>
  <dcterms:modified xsi:type="dcterms:W3CDTF">2026-02-14T11:50:15Z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867B5E3D97D5C505776190692FB8A86A_43</vt:lpwstr>
  </property>
  <property fmtid="{D5CDD505-2E9C-101B-9397-08002B2CF9AE}" pid="3" name="KSOProductBuildVer">
    <vt:lpwstr>1033-12.8.2.22595</vt:lpwstr>
  </property>
</Properties>
</file>