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  <p:sldId id="258" r:id="rId25"/>
    <p:sldId id="25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AB31-054F-4925-9942-730BB7D79B7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05B0-05AE-4EAD-B28B-223B9DB8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502A-6412-4BD7-B500-EAFF3374E8C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D5B9-47DC-4184-A843-EF126AEEA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F7AF-893F-4377-9BB7-2E9A20CCBA8C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EB29-7733-4CDF-A93D-7C1E0ACE4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DE84-52C0-40C2-AAB1-BAED433DB1E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E4EB-C7F9-4D0A-BAD2-B3242BF4B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8FC-6307-43AB-A884-59E5B31D51B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24FD-6903-452D-B174-7A357358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CC43-5B01-47EE-B286-03ABD1D827E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2D50-AC9E-41DF-86CF-28B6D18B3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23B9-F972-478B-98AF-B57B3CAACE8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53BA-7127-4821-B7E7-7CB5E98E7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3A46-1785-4BD8-81ED-4BD90EC3F9E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3627-6A7B-4913-BD0F-D75247126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4495-E933-46BD-BC72-3FCCDBE35535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FAB7-A9C1-4F27-B678-4DC1B360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D8A1-19CC-43BA-B316-2327CFA687C3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A61F-FD35-4A25-AFCB-983C8584C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1CFF-5304-4158-B079-B2145D5794D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B570-9885-4F39-B845-88A1D8610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49001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5762A-B804-4E9D-A513-A225DD81356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55C29-E9F9-486F-B324-EDD20B376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0810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Cambria" pitchFamily="18" charset="0"/>
              </a:rPr>
              <a:t>Тема 4. Семейное право в России: ХХ</a:t>
            </a:r>
            <a:r>
              <a:rPr lang="en-US" sz="3600" b="1" smtClean="0">
                <a:latin typeface="Cambria" pitchFamily="18" charset="0"/>
              </a:rPr>
              <a:t>I</a:t>
            </a:r>
            <a:r>
              <a:rPr lang="ru-RU" sz="3600" b="1" smtClean="0">
                <a:latin typeface="Cambria" pitchFamily="18" charset="0"/>
              </a:rPr>
              <a:t> век </a:t>
            </a:r>
            <a:endParaRPr lang="ru-RU" sz="3600" smtClean="0">
              <a:latin typeface="Cambria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8600" y="5516563"/>
            <a:ext cx="6400800" cy="12255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Педагог-психолог Чистякова Ирина Григорьевна</a:t>
            </a:r>
          </a:p>
        </p:txBody>
      </p:sp>
      <p:pic>
        <p:nvPicPr>
          <p:cNvPr id="2052" name="Picture 2" descr="http://urgazenergo.com/files/images/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628775"/>
            <a:ext cx="5184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4508500"/>
            <a:ext cx="8640763" cy="18732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Cambria" pitchFamily="18" charset="0"/>
              </a:rPr>
              <a:t>Если </a:t>
            </a:r>
            <a:r>
              <a:rPr lang="ru-RU" dirty="0">
                <a:latin typeface="Cambria" pitchFamily="18" charset="0"/>
              </a:rPr>
              <a:t>супруги не имеют общих несовершеннолетних детей и оба согласны на развод, они могут подать совместное заявление в загс. Расторгается брак через месяц после подачи </a:t>
            </a:r>
            <a:r>
              <a:rPr lang="ru-RU" dirty="0" smtClean="0">
                <a:latin typeface="Cambria" pitchFamily="18" charset="0"/>
              </a:rPr>
              <a:t>заявления. </a:t>
            </a:r>
            <a:r>
              <a:rPr lang="ru-RU" dirty="0">
                <a:latin typeface="Cambria" pitchFamily="18" charset="0"/>
              </a:rPr>
              <a:t>Споры о разделе имущества супругов, уплате алиментов нетрудоспособному нуждающемуся супругу, а также споры о несовершеннолетних детях рассматриваются судом независимо от расторжения брака в органах загса</a:t>
            </a:r>
          </a:p>
        </p:txBody>
      </p:sp>
      <p:sp>
        <p:nvSpPr>
          <p:cNvPr id="11267" name="Объект 3"/>
          <p:cNvSpPr>
            <a:spLocks noGrp="1"/>
          </p:cNvSpPr>
          <p:nvPr>
            <p:ph sz="half" idx="2"/>
          </p:nvPr>
        </p:nvSpPr>
        <p:spPr>
          <a:xfrm>
            <a:off x="250825" y="333375"/>
            <a:ext cx="8642350" cy="18716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Брак может быть прекращен и при жизни обоих супругов</a:t>
            </a:r>
            <a:r>
              <a:rPr lang="ru-RU" sz="2000" b="1" i="1" smtClean="0">
                <a:latin typeface="Cambria" pitchFamily="18" charset="0"/>
              </a:rPr>
              <a:t> </a:t>
            </a:r>
            <a:r>
              <a:rPr lang="ru-RU" sz="2000" smtClean="0">
                <a:latin typeface="Cambria" pitchFamily="18" charset="0"/>
              </a:rPr>
              <a:t>путём его расторжения по заявлению одного или обоих супругов (развода). Развод представляет собой юридический акт, прекращающий правовые отношения между супругами. Суть административного порядка</a:t>
            </a:r>
            <a:r>
              <a:rPr lang="ru-RU" sz="2000" b="1" i="1" smtClean="0">
                <a:latin typeface="Cambria" pitchFamily="18" charset="0"/>
              </a:rPr>
              <a:t> </a:t>
            </a:r>
            <a:r>
              <a:rPr lang="ru-RU" sz="2000" smtClean="0">
                <a:latin typeface="Cambria" pitchFamily="18" charset="0"/>
              </a:rPr>
              <a:t>расторжения брака состоит в том, что брак расторгается органами загса по заявлению разводящихся супругов без решения суда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7588" y="2636838"/>
            <a:ext cx="51847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7675" y="4986338"/>
            <a:ext cx="8147050" cy="187166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Cambria" pitchFamily="18" charset="0"/>
              </a:rPr>
              <a:t>В судебном порядке расторжение брака производится: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1) при наличии у супругов общих несовершеннолетних детей; 2) при отсутствии согласия одного из супругов; 3) в случаях, когда один из супругов уклоняется от расторжения брака в органах загса (отказывается подать заявление, не желает явиться для государственной регистрации расторжения брака и др.).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83518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Cambria" pitchFamily="18" charset="0"/>
              </a:rPr>
              <a:t>Личные права и обязанности супругов. Законный режим имущества супругов.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713" y="981075"/>
            <a:ext cx="4392612" cy="34559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latin typeface="Cambria" pitchFamily="18" charset="0"/>
              </a:rPr>
              <a:t>П</a:t>
            </a:r>
            <a:r>
              <a:rPr lang="ru-RU" sz="2200" dirty="0" smtClean="0">
                <a:latin typeface="Cambria" pitchFamily="18" charset="0"/>
              </a:rPr>
              <a:t>рава </a:t>
            </a:r>
            <a:r>
              <a:rPr lang="ru-RU" sz="2200" dirty="0">
                <a:latin typeface="Cambria" pitchFamily="18" charset="0"/>
              </a:rPr>
              <a:t>и обязанности делятся на две группы: </a:t>
            </a:r>
            <a:r>
              <a:rPr lang="ru-RU" sz="2200" b="1" dirty="0">
                <a:latin typeface="Cambria" pitchFamily="18" charset="0"/>
              </a:rPr>
              <a:t>личные</a:t>
            </a:r>
            <a:r>
              <a:rPr lang="ru-RU" sz="2200" dirty="0">
                <a:latin typeface="Cambria" pitchFamily="18" charset="0"/>
              </a:rPr>
              <a:t> и </a:t>
            </a:r>
            <a:r>
              <a:rPr lang="ru-RU" sz="2200" b="1" dirty="0">
                <a:latin typeface="Cambria" pitchFamily="18" charset="0"/>
              </a:rPr>
              <a:t>имущественные</a:t>
            </a:r>
            <a:r>
              <a:rPr lang="ru-RU" sz="2200" dirty="0" smtClean="0">
                <a:latin typeface="Cambria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latin typeface="Cambria" pitchFamily="18" charset="0"/>
              </a:rPr>
              <a:t>К личным относятся права и обязанности супруга, затрагивающие его личные интересы. Так, закон закрепляет за каждым супругом свободу в выборе рода занятий, профессии, места жительства и </a:t>
            </a:r>
            <a:r>
              <a:rPr lang="ru-RU" sz="2200" dirty="0" smtClean="0">
                <a:latin typeface="Cambria" pitchFamily="18" charset="0"/>
              </a:rPr>
              <a:t>т.п.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latin typeface="Cambria" pitchFamily="18" charset="0"/>
              </a:rPr>
              <a:t>К имущественным</a:t>
            </a:r>
            <a:r>
              <a:rPr lang="ru-RU" sz="2200" i="1" dirty="0">
                <a:latin typeface="Cambria" pitchFamily="18" charset="0"/>
              </a:rPr>
              <a:t> </a:t>
            </a:r>
            <a:r>
              <a:rPr lang="ru-RU" sz="2200" dirty="0">
                <a:latin typeface="Cambria" pitchFamily="18" charset="0"/>
              </a:rPr>
              <a:t>правам и обязанностям супругов относятся права и обязанности, связанные с их собственностью и предоставлением содержания (алиментов).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3" y="981075"/>
            <a:ext cx="4535487" cy="58769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latin typeface="Cambria" pitchFamily="18" charset="0"/>
              </a:rPr>
              <a:t>С</a:t>
            </a:r>
            <a:r>
              <a:rPr lang="ru-RU" sz="2200" dirty="0" smtClean="0">
                <a:latin typeface="Cambria" pitchFamily="18" charset="0"/>
              </a:rPr>
              <a:t>емейное </a:t>
            </a:r>
            <a:r>
              <a:rPr lang="ru-RU" sz="2200" dirty="0">
                <a:latin typeface="Cambria" pitchFamily="18" charset="0"/>
              </a:rPr>
              <a:t>законодательство устанавливает два правовых режима супружеского имущества: законный и договорный</a:t>
            </a:r>
            <a:r>
              <a:rPr lang="ru-RU" sz="2200" dirty="0" smtClean="0">
                <a:latin typeface="Cambria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latin typeface="Cambria" pitchFamily="18" charset="0"/>
              </a:rPr>
              <a:t>К основным видам общего имущества супругов отнесены: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Cambria" pitchFamily="18" charset="0"/>
              </a:rPr>
              <a:t>1) доходы </a:t>
            </a:r>
            <a:r>
              <a:rPr lang="ru-RU" sz="2200" b="1" dirty="0">
                <a:latin typeface="Cambria" pitchFamily="18" charset="0"/>
              </a:rPr>
              <a:t>каждого из супругов от трудовой </a:t>
            </a:r>
            <a:r>
              <a:rPr lang="ru-RU" sz="2200" b="1" dirty="0" smtClean="0">
                <a:latin typeface="Cambria" pitchFamily="18" charset="0"/>
              </a:rPr>
              <a:t>деятельности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Cambria" pitchFamily="18" charset="0"/>
              </a:rPr>
              <a:t>2) полученные </a:t>
            </a:r>
            <a:r>
              <a:rPr lang="ru-RU" sz="2200" b="1" dirty="0">
                <a:latin typeface="Cambria" pitchFamily="18" charset="0"/>
              </a:rPr>
              <a:t>супругами пенсии, пособия, а также иные денежные выплаты не имеющие специального целевого назначения </a:t>
            </a:r>
            <a:endParaRPr lang="ru-RU" sz="2200" b="1" dirty="0" smtClean="0"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Cambria" pitchFamily="18" charset="0"/>
              </a:rPr>
              <a:t>3) приобретенные </a:t>
            </a:r>
            <a:r>
              <a:rPr lang="ru-RU" sz="2200" b="1" dirty="0">
                <a:latin typeface="Cambria" pitchFamily="18" charset="0"/>
              </a:rPr>
              <a:t>за счет общих доходов движимые и недвижимые вещи, в том числе ценные бумаги, паи, вклады, доли в капитале, внесенные в кредитные учреждения или иные коммерческие </a:t>
            </a:r>
            <a:r>
              <a:rPr lang="ru-RU" sz="2200" b="1" dirty="0" smtClean="0">
                <a:latin typeface="Cambria" pitchFamily="18" charset="0"/>
              </a:rPr>
              <a:t>организации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Cambria" pitchFamily="18" charset="0"/>
              </a:rPr>
              <a:t>4) любое </a:t>
            </a:r>
            <a:r>
              <a:rPr lang="ru-RU" sz="2200" b="1" dirty="0">
                <a:latin typeface="Cambria" pitchFamily="18" charset="0"/>
              </a:rPr>
              <a:t>другое нажитое супругами в период брака имущество.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221163"/>
            <a:ext cx="33940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404813"/>
            <a:ext cx="4176712" cy="381635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latin typeface="Cambria" pitchFamily="18" charset="0"/>
              </a:rPr>
              <a:t>Наряду с общим имуществом, являющимся совместной собственностью супругов, закон признаёт существование имущества, принадлежащего каждому из супругов. Таковым является: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atin typeface="Cambria" pitchFamily="18" charset="0"/>
              </a:rPr>
              <a:t>1) имущество</a:t>
            </a:r>
            <a:r>
              <a:rPr lang="ru-RU" sz="4800" b="1" dirty="0">
                <a:latin typeface="Cambria" pitchFamily="18" charset="0"/>
              </a:rPr>
              <a:t>, принадлежавшее супругам до вступления в брак;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 smtClean="0"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atin typeface="Cambria" pitchFamily="18" charset="0"/>
              </a:rPr>
              <a:t>2) имущество</a:t>
            </a:r>
            <a:r>
              <a:rPr lang="ru-RU" sz="4800" b="1" dirty="0">
                <a:latin typeface="Cambria" pitchFamily="18" charset="0"/>
              </a:rPr>
              <a:t>, полученное одним из супругов во время брака в дар, по наследству и другим безвозмездным сделкам (награды, премии);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388" y="4149725"/>
            <a:ext cx="8856662" cy="2708275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 smtClean="0"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atin typeface="Cambria" pitchFamily="18" charset="0"/>
              </a:rPr>
              <a:t>3</a:t>
            </a:r>
            <a:r>
              <a:rPr lang="ru-RU" sz="4800" b="1" dirty="0">
                <a:latin typeface="Cambria" pitchFamily="18" charset="0"/>
              </a:rPr>
              <a:t>) вещи индивидуального пользования (одежда, обувь, индивидуальные предметы обихода), за исключением драгоценностей и предметов роскоши;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 smtClean="0"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atin typeface="Cambria" pitchFamily="18" charset="0"/>
              </a:rPr>
              <a:t>4</a:t>
            </a:r>
            <a:r>
              <a:rPr lang="ru-RU" sz="4800" b="1" dirty="0">
                <a:latin typeface="Cambria" pitchFamily="18" charset="0"/>
              </a:rPr>
              <a:t>) исключительное право на результат интеллектуальной деятельности. Оно принадлежит супругу-автору такого результата. Однако доходы, полученные от использования результата интеллектуальной деятельности, являются совместной собственностью супругов, если договором между ними не предусмотрено иное.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4" descr="https://encrypted-tbn3.gstatic.com/images?q=tbn:ANd9GcTn-QLoYaGaLxcWxQSpCOxc-oVCeu7XnOL2oQc1FaZhgqNk578BN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2938" y="404813"/>
            <a:ext cx="42227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1692275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Брачный договор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>
          <a:xfrm rot="20830024">
            <a:off x="417513" y="1836738"/>
            <a:ext cx="4957762" cy="4324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Cambria" pitchFamily="18" charset="0"/>
              </a:rPr>
              <a:t>Как до заключения брака, так и в любой момент после регистрации брака возможно заключение </a:t>
            </a:r>
            <a:r>
              <a:rPr lang="ru-RU" sz="2400" b="1" i="1" smtClean="0">
                <a:latin typeface="Cambria" pitchFamily="18" charset="0"/>
              </a:rPr>
              <a:t>брачного договора </a:t>
            </a:r>
            <a:r>
              <a:rPr lang="ru-RU" sz="2400" i="1" smtClean="0">
                <a:latin typeface="Cambria" pitchFamily="18" charset="0"/>
              </a:rPr>
              <a:t>- </a:t>
            </a:r>
            <a:r>
              <a:rPr lang="ru-RU" sz="2400" smtClean="0">
                <a:latin typeface="Cambria" pitchFamily="18" charset="0"/>
              </a:rPr>
              <a:t>это соглашение лиц, вступающих в брак, или соглашение супругов, устанавливающее имущественные права и обязанности супругов в браке и в случае его расторжения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77364">
            <a:off x="5068888" y="509588"/>
            <a:ext cx="38354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48521">
            <a:off x="4710113" y="4778375"/>
            <a:ext cx="2619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94138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Установление происхождения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2133600"/>
            <a:ext cx="4038600" cy="2951163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latin typeface="Cambria" pitchFamily="18" charset="0"/>
              </a:rPr>
              <a:t>Основанием возникновения правовых отношений между родителями и детьми является факт происхождения </a:t>
            </a:r>
            <a:r>
              <a:rPr lang="ru-RU" sz="2600" dirty="0" smtClean="0">
                <a:latin typeface="Cambria" pitchFamily="18" charset="0"/>
              </a:rPr>
              <a:t>детей.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Cambria" pitchFamily="18" charset="0"/>
              </a:rPr>
              <a:t>Материнство</a:t>
            </a:r>
            <a:r>
              <a:rPr lang="ru-RU" sz="2600" i="1" dirty="0" smtClean="0">
                <a:latin typeface="Cambria" pitchFamily="18" charset="0"/>
              </a:rPr>
              <a:t> </a:t>
            </a:r>
            <a:r>
              <a:rPr lang="ru-RU" sz="2600" dirty="0">
                <a:latin typeface="Cambria" pitchFamily="18" charset="0"/>
              </a:rPr>
              <a:t>(происхождение ребёнка от матери) устанавливается на основании документов, подтверждающих рождение ребёнка матерью в медицинском </a:t>
            </a:r>
            <a:r>
              <a:rPr lang="ru-RU" sz="2600" dirty="0" smtClean="0">
                <a:latin typeface="Cambria" pitchFamily="18" charset="0"/>
              </a:rPr>
              <a:t>учреждении.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>
          <a:xfrm>
            <a:off x="4356100" y="765175"/>
            <a:ext cx="4770438" cy="6092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900" smtClean="0"/>
              <a:t>Отцовство</a:t>
            </a:r>
            <a:r>
              <a:rPr lang="ru-RU" sz="1900" i="1" smtClean="0"/>
              <a:t> </a:t>
            </a:r>
            <a:r>
              <a:rPr lang="ru-RU" sz="1900" smtClean="0"/>
              <a:t>устанавливается по факту состояния мужчины в браке с матерью ребёнка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900" smtClean="0"/>
              <a:t>Отцовство лица, не состоящего в браке с матерью ребёнка, устанавливается путем подачи в органы загса совместного заявления матери и отца ребёнка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900" smtClean="0"/>
              <a:t>Если установить отцовство в добровольном порядке не удает­ся, то установить правовую связь между ребёнком и отцом можно в суде по заявлению одного из родителей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900" smtClean="0"/>
              <a:t>При этом суд принимает любые доказательства, с достоверностью подтверждающие происхождение ребёнка от конкретного лица, как  совместное проживание, ведение общего хозяйства матерью ребёнка с предполагаемым отцом, совместное воспитание, заключение генетической экспертизы.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50857">
            <a:off x="1700213" y="5105400"/>
            <a:ext cx="2311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3162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Родительские права и обязанности. Лишение и ограничение родительских прав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5472112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К личным неимущественным правам и обязанностям родителей относятся: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1) право и обязанность по воспитанию и образованию детей;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2) право и обязанность по защите прав и интересов детей;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3) право на защиту родительских прав;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4) право дать ребенку имя и фамилию и право на их изменение.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Родители обязаны заботиться о здоровье, физическом, психическом, духовном и нравственном развитии своих детей.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Также они должны обеспечить получение детьми основного общего образования и создать условия для получения ими среднего (полного) общего образования.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485900"/>
            <a:ext cx="30718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34210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Cambria" pitchFamily="18" charset="0"/>
              </a:rPr>
              <a:t>Семейный кодекс не только закрепляет родительские права и обязанности, но и устанавливает пределы их осуществления. </a:t>
            </a:r>
            <a:r>
              <a:rPr lang="ru-RU" dirty="0" smtClean="0">
                <a:latin typeface="Cambria" pitchFamily="18" charset="0"/>
              </a:rPr>
              <a:t>Ниже перечислены </a:t>
            </a:r>
            <a:r>
              <a:rPr lang="ru-RU" dirty="0">
                <a:latin typeface="Cambria" pitchFamily="18" charset="0"/>
              </a:rPr>
              <a:t>действия, которые запрещается родителям совершать в отношении своих детей, а </a:t>
            </a:r>
            <a:r>
              <a:rPr lang="ru-RU" dirty="0" smtClean="0">
                <a:latin typeface="Cambria" pitchFamily="18" charset="0"/>
              </a:rPr>
              <a:t>именно: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4149725"/>
            <a:ext cx="8218487" cy="2708275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600" b="1" dirty="0">
                <a:latin typeface="Cambria" pitchFamily="18" charset="0"/>
              </a:rPr>
              <a:t>причинять вред психическому и физическому здоровью детей, их нравственному развитию;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600" b="1" dirty="0">
                <a:latin typeface="Cambria" pitchFamily="18" charset="0"/>
              </a:rPr>
              <a:t>применять способы воспитания, связанные с пренебрежительным, жестоким, грубым, унижающим человеческое достоинство обращением с ребенком;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600" b="1" dirty="0">
                <a:latin typeface="Cambria" pitchFamily="18" charset="0"/>
              </a:rPr>
              <a:t>наносить оскорбление ребенку; применять эксплуатацию детей.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66220">
            <a:off x="4457700" y="495300"/>
            <a:ext cx="43338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56590">
            <a:off x="6294438" y="28336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30341">
            <a:off x="6746875" y="728663"/>
            <a:ext cx="20843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539750" y="-11113"/>
            <a:ext cx="8229600" cy="94138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Усыновление (удочерение)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8002588" cy="31686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>
                <a:latin typeface="Cambria" pitchFamily="18" charset="0"/>
              </a:rPr>
              <a:t>Усыновление</a:t>
            </a:r>
            <a:r>
              <a:rPr lang="ru-RU" sz="2600" dirty="0">
                <a:latin typeface="Cambria" pitchFamily="18" charset="0"/>
              </a:rPr>
              <a:t> или </a:t>
            </a:r>
            <a:r>
              <a:rPr lang="ru-RU" sz="2600" i="1" dirty="0">
                <a:latin typeface="Cambria" pitchFamily="18" charset="0"/>
              </a:rPr>
              <a:t>удочерение</a:t>
            </a:r>
            <a:r>
              <a:rPr lang="ru-RU" sz="2600" dirty="0">
                <a:latin typeface="Cambria" pitchFamily="18" charset="0"/>
              </a:rPr>
              <a:t> (далее - усыновление) является приоритетной формой устройства детей, оставшихся без попечения родителей</a:t>
            </a:r>
            <a:r>
              <a:rPr lang="ru-RU" sz="2600" dirty="0" smtClean="0">
                <a:latin typeface="Cambria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latin typeface="Cambria" pitchFamily="18" charset="0"/>
              </a:rPr>
              <a:t>Усыновителями (усыновителем) могут быть лица, обладающие качествами, необходимыми для осуществления воспитания и всестороннего развития личности ребёнка, подготовки его к самостоятельной жизни в дальнейшем. В соответствии со ст. 127 СК РФ усыновителями могут быть лица обоего пола, достигшие совершеннолетия, </a:t>
            </a:r>
            <a:r>
              <a:rPr lang="ru-RU" sz="2600" dirty="0" smtClean="0">
                <a:latin typeface="Cambria" pitchFamily="18" charset="0"/>
              </a:rPr>
              <a:t>но есть определенные исключения, как 			  например:</a:t>
            </a:r>
            <a:endParaRPr lang="ru-RU" sz="2600" dirty="0"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Cambria" pitchFamily="18" charset="0"/>
            </a:endParaRPr>
          </a:p>
        </p:txBody>
      </p:sp>
      <p:sp>
        <p:nvSpPr>
          <p:cNvPr id="19462" name="Объект 3"/>
          <p:cNvSpPr>
            <a:spLocks noGrp="1"/>
          </p:cNvSpPr>
          <p:nvPr>
            <p:ph sz="half" idx="2"/>
          </p:nvPr>
        </p:nvSpPr>
        <p:spPr>
          <a:xfrm>
            <a:off x="425450" y="4076700"/>
            <a:ext cx="4038600" cy="23336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mbria" pitchFamily="18" charset="0"/>
              </a:rPr>
              <a:t>лица, признанные судом недееспособными или ограниченно дееспособными;</a:t>
            </a:r>
          </a:p>
          <a:p>
            <a:pPr eaLnBrk="1" hangingPunct="1"/>
            <a:r>
              <a:rPr lang="ru-RU" sz="2000" smtClean="0">
                <a:latin typeface="Cambria" pitchFamily="18" charset="0"/>
              </a:rPr>
              <a:t>лица, отстраненные от обязанностей опекуна за ненадлежащие выполнение возложенных на него законом обязанностей</a:t>
            </a: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3363">
            <a:off x="5597525" y="46609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-31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mbria" pitchFamily="18" charset="0"/>
              </a:rPr>
              <a:t>Отмена усыновления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4437063"/>
            <a:ext cx="8289925" cy="230505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Cambria" pitchFamily="18" charset="0"/>
              </a:rPr>
              <a:t>Отношения по усыновлению могут прекратиться в результате </a:t>
            </a:r>
            <a:r>
              <a:rPr lang="ru-RU" sz="3200" i="1" dirty="0">
                <a:latin typeface="Cambria" pitchFamily="18" charset="0"/>
              </a:rPr>
              <a:t>отмены усыновления</a:t>
            </a:r>
            <a:r>
              <a:rPr lang="ru-RU" sz="3200" dirty="0">
                <a:latin typeface="Cambria" pitchFamily="18" charset="0"/>
              </a:rPr>
              <a:t>. Возможность отмены усыновления допускается только в тех случаях, когда усыновление перестает выполнять свои функции, т.е. когда сложившиеся в результате усыновления условия жизни и воспитания ребенка не соответствуют его интересам. Основаниями для отмены усыновления могут быть как обстоятельства, связанные с виновным поведением усыновителя, так и обстоятельства, носящие объективный характер.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125538"/>
            <a:ext cx="5184775" cy="331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mbria" pitchFamily="18" charset="0"/>
              </a:rPr>
              <a:t>Вопросы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ambria" pitchFamily="18" charset="0"/>
              </a:rPr>
              <a:t>1) Семейные отношения как предмет правового регулирования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ambria" pitchFamily="18" charset="0"/>
              </a:rPr>
              <a:t>2) Брак. Порядок заключения и расторжения брака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ambria" pitchFamily="18" charset="0"/>
              </a:rPr>
              <a:t>3) Установление происхождения детей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Cambria" pitchFamily="18" charset="0"/>
              </a:rPr>
              <a:t>4) Усыновление (удочерение) и его отмена. Опека и попечительство. Приёмная семья.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Опека и попечительство над детьми.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3178175" cy="53990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i="1" smtClean="0">
                <a:latin typeface="Cambria" pitchFamily="18" charset="0"/>
              </a:rPr>
              <a:t>Опека</a:t>
            </a:r>
            <a:r>
              <a:rPr lang="ru-RU" sz="2000" smtClean="0">
                <a:latin typeface="Cambria" pitchFamily="18" charset="0"/>
              </a:rPr>
              <a:t> - форма устройства малолетних граждан (не достигших возраста четырнадцати лет несовершеннолетних граждан), при которой назначенные органом опеки и попечительства граждане (опекуны) являются законными представителями подопечных и совершают от их имени и в их интересах все юридически значимые действия.</a:t>
            </a:r>
          </a:p>
        </p:txBody>
      </p:sp>
      <p:sp>
        <p:nvSpPr>
          <p:cNvPr id="21508" name="Объект 3"/>
          <p:cNvSpPr>
            <a:spLocks noGrp="1"/>
          </p:cNvSpPr>
          <p:nvPr>
            <p:ph sz="half" idx="2"/>
          </p:nvPr>
        </p:nvSpPr>
        <p:spPr>
          <a:xfrm>
            <a:off x="5364163" y="981075"/>
            <a:ext cx="3779837" cy="5876925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ru-RU" sz="2000" b="1" i="1" smtClean="0">
                <a:latin typeface="Cambria" pitchFamily="18" charset="0"/>
              </a:rPr>
              <a:t>Попечительство</a:t>
            </a:r>
            <a:r>
              <a:rPr lang="ru-RU" sz="2000" smtClean="0">
                <a:latin typeface="Cambria" pitchFamily="18" charset="0"/>
              </a:rPr>
              <a:t>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- форма устройства несовершеннолетних граждан в возрасте от четырнадцати до восемнадцати лет, при которой назначенные органом опеки и попечительства граждане (попечители) обязаны оказывать несовершеннолетним подопечным содействие в осуществлении их прав и исполнении обязанностей, охранять несовершеннолетних подопечных от злоупотреблений со стороны третьих лиц.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1341438"/>
            <a:ext cx="1800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 rot="20686582">
            <a:off x="11113" y="660400"/>
            <a:ext cx="6034087" cy="1765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200" i="1" smtClean="0">
                <a:latin typeface="Cambria" pitchFamily="18" charset="0"/>
              </a:rPr>
              <a:t>Права и обязанности</a:t>
            </a:r>
            <a:r>
              <a:rPr lang="ru-RU" sz="2200" smtClean="0">
                <a:latin typeface="Cambria" pitchFamily="18" charset="0"/>
              </a:rPr>
              <a:t> опекуна и попечителя в отношении подопечного по существу совпадают с правами и обязанностями родителей в отношении своих детей.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697814">
            <a:off x="4251325" y="2278063"/>
            <a:ext cx="4038600" cy="452596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Cambria" pitchFamily="18" charset="0"/>
              </a:rPr>
              <a:t>Разновидностью договорной опеки (попечительства) выступает приемная семья. </a:t>
            </a:r>
            <a:r>
              <a:rPr lang="ru-RU" i="1" dirty="0">
                <a:latin typeface="Cambria" pitchFamily="18" charset="0"/>
              </a:rPr>
              <a:t>Приемной семьей</a:t>
            </a:r>
            <a:r>
              <a:rPr lang="ru-RU" dirty="0">
                <a:latin typeface="Cambria" pitchFamily="18" charset="0"/>
              </a:rPr>
              <a:t> признается опека и попечительство над ребенком или детьми, которые осуществляются по договору о приемной семье, заключаемому между органом опеки и попечительства и приемными родителями или приемным родителем, на срок, указанный в этом договоре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74837">
            <a:off x="5954713" y="5413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33288">
            <a:off x="1831975" y="226218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50067">
            <a:off x="801688" y="472440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mbria" pitchFamily="18" charset="0"/>
              </a:rPr>
              <a:t>Вопросы к лекции:</a:t>
            </a:r>
            <a:endParaRPr lang="ru-RU" smtClean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1600200"/>
            <a:ext cx="8218487" cy="4525963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Какие отношения регулируются семейным правом</a:t>
            </a:r>
            <a:r>
              <a:rPr lang="ru-RU" dirty="0" smtClean="0">
                <a:latin typeface="Cambria" pitchFamily="18" charset="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Каково юридическое значение родства и свойства</a:t>
            </a:r>
            <a:r>
              <a:rPr lang="ru-RU" dirty="0" smtClean="0">
                <a:latin typeface="Cambria" pitchFamily="18" charset="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Назовите цели и принципы семейно-правового </a:t>
            </a:r>
            <a:r>
              <a:rPr lang="ru-RU" dirty="0" smtClean="0">
                <a:latin typeface="Cambria" pitchFamily="18" charset="0"/>
              </a:rPr>
              <a:t>регулирования?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Какими личными правами и обязанностями обладают супруги</a:t>
            </a:r>
            <a:r>
              <a:rPr lang="ru-RU" dirty="0" smtClean="0">
                <a:latin typeface="Cambria" pitchFamily="18" charset="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Что такое брачный договор? Когда и кем он может быть за-</a:t>
            </a:r>
            <a:r>
              <a:rPr lang="ru-RU" dirty="0" err="1">
                <a:latin typeface="Cambria" pitchFamily="18" charset="0"/>
              </a:rPr>
              <a:t>ключен</a:t>
            </a:r>
            <a:r>
              <a:rPr lang="ru-RU" dirty="0" smtClean="0">
                <a:latin typeface="Cambria" pitchFamily="18" charset="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Что может являться доказательством при судебном установлении отцовства</a:t>
            </a:r>
            <a:r>
              <a:rPr lang="ru-RU" dirty="0" smtClean="0">
                <a:latin typeface="Cambria" pitchFamily="18" charset="0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Каковы права и обязанности родителей?</a:t>
            </a:r>
            <a:endParaRPr lang="ru-RU" dirty="0" smtClean="0"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Cambria" pitchFamily="18" charset="0"/>
              </a:rPr>
              <a:t>Задание </a:t>
            </a:r>
            <a:r>
              <a:rPr lang="ru-RU" b="1" dirty="0">
                <a:latin typeface="Cambria" pitchFamily="18" charset="0"/>
              </a:rPr>
              <a:t>для самоконтроля: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3600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Cambria" pitchFamily="18" charset="0"/>
              </a:rPr>
              <a:t>Попробуйте сформулировать позиции, которые вы бы хотели обозначить в брачном договоре при заключении вами брака, с целью обсуждения их целесообразности и законности на семинарском занятии в аудитории.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Cambria" pitchFamily="18" charset="0"/>
              </a:rPr>
              <a:t>Темы рефератов и эссе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Право, религия, мораль, нравственность, обычаи и традиции и их роль в регулировании брачно-семейных отношений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Цели и принципы семейно-правового регулирования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Семейный кодекс Российской Федерации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Личные права и обязанности супругов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Родительское право на воспитание своих детей: сущность понятия и границы ответственности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Правовые последствия усыновления/удочерения  для детей  и их усыновителей и  их родственников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Опека и попечительство как формы социальной поддержки детей-сирот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Cambria" pitchFamily="18" charset="0"/>
              </a:rPr>
              <a:t>Ребёнок приёмной семье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Литература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Антокольская М.В. Семейное право: Учебник. – М.: Норма: Инфра - М, 2010.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Гражданское право: Учебник: в 3 т. Т.3 / Е.Н. Абрамова, Н.Н. Аверченко, Ю.В. Байгушева [и др.]; под ред. А.П. Сергеева. – М.: ТК Велби, 2009.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Комментарий к Семейному кодексу Российской Федерации (Постатейный) / З.А. Ахметьянова, Е.Ю. Ковалькова, О.Н. Низамиева [и др.]; отв. ред. О.Н. Низамиева. – М.: Проспект, 2010.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Комментарий к Семейному кодексу Российской Федерации / Отв. ред. А.М. Нечаева. – М.: Юрайт-Издат, 2009.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Пчелинцева Л.М. Семейное право России: Учебник для вузов. – М., 2011.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Семейное право: учебник / А.М. Нечаева. – М.: Волтерс Клувер, 2011. – 280 с.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Семейное право: учебник для бакалавров / под ред. Е.А Чефрановой. – М.: Издательство Юрайт, 2012. – 393 с.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Семейное право: учебник. 2-е изд., перераб. и доп. </a:t>
            </a:r>
            <a:br>
              <a:rPr lang="ru-RU" sz="1600" smtClean="0">
                <a:latin typeface="Cambria" pitchFamily="18" charset="0"/>
              </a:rPr>
            </a:br>
            <a:r>
              <a:rPr lang="ru-RU" sz="1600" smtClean="0">
                <a:latin typeface="Cambria" pitchFamily="18" charset="0"/>
              </a:rPr>
              <a:t>/ Гонгало Б.М, Крашенинников П.В., Михеева Л.Ю., Рузакова О.А.; Под ред. П.В. Крашенинникова. – М.: Статут, 2010. – 300 с.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sz="1600" smtClean="0">
                <a:latin typeface="Cambria" pitchFamily="18" charset="0"/>
              </a:rPr>
              <a:t>Семейный кодекс Российской Федерации / Федеральный закон от 29 декабря 1995 г. № 222-ФЗ // Собрание законодательства РФ. – 1996. – № 1. – Ст. 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sz="3100" b="1" dirty="0" smtClean="0">
                <a:latin typeface="Cambria" pitchFamily="18" charset="0"/>
              </a:rPr>
              <a:t>Семейные отношения как предмет правового регулирования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4248150" cy="187166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Cambria" pitchFamily="18" charset="0"/>
              </a:rPr>
              <a:t>Любое </a:t>
            </a:r>
            <a:r>
              <a:rPr lang="ru-RU" dirty="0">
                <a:latin typeface="Cambria" pitchFamily="18" charset="0"/>
              </a:rPr>
              <a:t>общество, любое государство стремиться к установлению определенных обязательных для всех правил поведения </a:t>
            </a:r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>
                <a:latin typeface="Cambria" pitchFamily="18" charset="0"/>
              </a:rPr>
              <a:t>том числе и </a:t>
            </a:r>
            <a:r>
              <a:rPr lang="ru-RU" dirty="0" smtClean="0">
                <a:latin typeface="Cambria" pitchFamily="18" charset="0"/>
              </a:rPr>
              <a:t>для семьи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7088" y="1412875"/>
            <a:ext cx="31686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 rot="546393">
            <a:off x="3448050" y="3463925"/>
            <a:ext cx="36782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mbria" pitchFamily="18" charset="0"/>
              </a:rPr>
              <a:t>Система правил поведения, регулирующих семейные отношения, образуют одну из отраслей российского законодательства  – семейное право. </a:t>
            </a:r>
          </a:p>
          <a:p>
            <a:endParaRPr lang="ru-RU" sz="2200">
              <a:latin typeface="Cambria" pitchFamily="18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78522">
            <a:off x="808038" y="3251200"/>
            <a:ext cx="190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4"/>
          <p:cNvSpPr txBox="1">
            <a:spLocks noChangeArrowheads="1"/>
          </p:cNvSpPr>
          <p:nvPr/>
        </p:nvSpPr>
        <p:spPr bwMode="auto">
          <a:xfrm rot="-854899">
            <a:off x="6059488" y="5797550"/>
            <a:ext cx="3500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mbria" pitchFamily="18" charset="0"/>
              </a:rPr>
              <a:t>Но не всё так просто…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302825">
            <a:off x="4186238" y="3717925"/>
            <a:ext cx="3960812" cy="1943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Cambria" pitchFamily="18" charset="0"/>
              </a:rPr>
              <a:t>В статье второй </a:t>
            </a:r>
            <a:r>
              <a:rPr lang="ru-RU" sz="2400" dirty="0">
                <a:latin typeface="Cambria" pitchFamily="18" charset="0"/>
              </a:rPr>
              <a:t>Семейного кодекса Российской Федерации </a:t>
            </a:r>
            <a:r>
              <a:rPr lang="ru-RU" sz="2400" dirty="0" smtClean="0">
                <a:latin typeface="Cambria" pitchFamily="18" charset="0"/>
              </a:rPr>
              <a:t>предметом </a:t>
            </a:r>
            <a:r>
              <a:rPr lang="ru-RU" sz="2400" dirty="0">
                <a:latin typeface="Cambria" pitchFamily="18" charset="0"/>
              </a:rPr>
              <a:t>регулирования семейного законодательства </a:t>
            </a:r>
            <a:r>
              <a:rPr lang="ru-RU" sz="2400" dirty="0" smtClean="0">
                <a:latin typeface="Cambria" pitchFamily="18" charset="0"/>
              </a:rPr>
              <a:t>являются три пункта.</a:t>
            </a:r>
            <a:r>
              <a:rPr lang="ru-RU" sz="2000" dirty="0">
                <a:latin typeface="Cambria" pitchFamily="18" charset="0"/>
              </a:rPr>
              <a:t/>
            </a:r>
            <a:br>
              <a:rPr lang="ru-RU" sz="2000" dirty="0">
                <a:latin typeface="Cambria" pitchFamily="18" charset="0"/>
              </a:rPr>
            </a:br>
            <a:endParaRPr lang="ru-RU" sz="2000" dirty="0">
              <a:latin typeface="Cambria" pitchFamily="18" charset="0"/>
            </a:endParaRPr>
          </a:p>
        </p:txBody>
      </p:sp>
      <p:sp>
        <p:nvSpPr>
          <p:cNvPr id="5123" name="Объект 4"/>
          <p:cNvSpPr>
            <a:spLocks noGrp="1"/>
          </p:cNvSpPr>
          <p:nvPr>
            <p:ph sz="half" idx="1"/>
          </p:nvPr>
        </p:nvSpPr>
        <p:spPr>
          <a:xfrm rot="21223022">
            <a:off x="117475" y="468313"/>
            <a:ext cx="5257800" cy="24495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200" smtClean="0">
                <a:latin typeface="Cambria" pitchFamily="18" charset="0"/>
              </a:rPr>
              <a:t>Не все семейные отношения могут быть упорядочены при помощи правовых норм. Из всех отношений, существующих в семье, семейное законодательство выделяет лишь только те, которые могут подлежать правовому регулированию</a:t>
            </a:r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772349">
            <a:off x="5368925" y="679450"/>
            <a:ext cx="3384550" cy="2371725"/>
          </a:xfrm>
          <a:noFill/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357563"/>
            <a:ext cx="21923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1405672">
            <a:off x="258763" y="188913"/>
            <a:ext cx="4038600" cy="1539875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Cambria" pitchFamily="18" charset="0"/>
              </a:rPr>
              <a:t>1) Условия </a:t>
            </a:r>
            <a:r>
              <a:rPr lang="ru-RU" dirty="0">
                <a:latin typeface="Cambria" pitchFamily="18" charset="0"/>
              </a:rPr>
              <a:t>и порядок вступления в брак, прекращения брака и признания его недействительным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397675">
            <a:off x="5565775" y="509588"/>
            <a:ext cx="3330575" cy="448786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Cambria" pitchFamily="18" charset="0"/>
              </a:rPr>
              <a:t>2) Личные </a:t>
            </a:r>
            <a:r>
              <a:rPr lang="ru-RU" dirty="0">
                <a:latin typeface="Cambria" pitchFamily="18" charset="0"/>
              </a:rPr>
              <a:t>неимущественные и имущественные отношения между членами семьи: супругами, родителями и детьми (усыновителями и усыновленными), а в случаях и в пределах, предусмотренными семейным законодательством, между другими родственниками и иными лицами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 rot="-1273949">
            <a:off x="700088" y="3186113"/>
            <a:ext cx="24955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3) Формы и порядок устройства в семью детей, оставшихся без попечения родителей (усыновление, опека и попечительство, приемная семья).</a:t>
            </a:r>
          </a:p>
          <a:p>
            <a:endParaRPr lang="ru-RU" sz="2000">
              <a:latin typeface="Cambria" pitchFamily="18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36801">
            <a:off x="3319463" y="290513"/>
            <a:ext cx="21050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51981">
            <a:off x="522288" y="1703388"/>
            <a:ext cx="21018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6" descr="data:image/jpeg;base64,/9j/4AAQSkZJRgABAQAAAQABAAD/2wCEAAkGBhQSERUUExQUFBUWFx0aFBgXGBcVGBcXFRgXFxccHRgXHCYeFxwkHBcUHy8gJCcpLCwsFx8xNTAqNSYrLCkBCQoKDgwOGg8PGiwcHB8sKSwsKSksLCwpKSkpKSwpLCkpKSksKSwsLCwpLCkpLCwsLCksLCksKSksLCwsLCwsKf/AABEIANYA6wMBIgACEQEDEQH/xAAcAAABBQEBAQAAAAAAAAAAAAAEAAIDBQYBBwj/xAA/EAABAwIEAggEBAQEBwEAAAABAAIDBBEFEiExQVEGEyJhcYGRoTKxwfAHFELRI1KS4RVTYvEWJHJzgqKyM//EABoBAAIDAQEAAAAAAAAAAAAAAAEDAAIEBQb/xAAmEQACAgMAAgICAQUAAAAAAAAAAQIRAyExBBIyQSJREwUzYXGx/9oADAMBAAIRAxEAPwDe58w70HLoU2lm0B5oidlwsadodJC61WmC15BLDtwVLTP0siIZDmBbrZNixbNhnXLgIRs4Ld9VE67wQDl7+Pun0Vs7XzBuo81FT1Qdrz4J3+Gsy2NzrxK5FQMbqBZQlkxceCQceacRoFwsRAPFUe5IyX3N1C9qRACASewXRZRSP2TZHAHRAhOTZczg8Qh5ZLuTA/tKEDCVwyAbqK6GdclSyBXXDgmmYIZrU50aGyEpqEHieICOJznbWIHeTpZF9Rosn0sqLvEY2aLn/qP9vml5ZesbLxVszFfEC1V8TLaDyVtUt0sq9o4LiG1PRsvw+Fopf+4PZoWpxN+aFwzWJGizf4eH+FMLbSA+rR+yvMXcwBmewGtr812sH9tGPJ8mZmsr8g7JII20usVWuzvLiNXG+gt7Bei1ssZbZpaVQGmGY3YLdwVp70WjlaMiGdylEZ5H0K1nUN5JzoRdKUC/84TSy6aKwoiX9niFn6ObhzVnSVDo5A4Hx8FnhLlkki4hwWxzONgpDLHHfKLki1/D/dMq5C4b6cLIWnPBbE0uGei4webNfNurM0yocNkyyjkdCtSWpsXoAOyMWTH01lKwaqYtVuAApNAhS4o6YIYKEG5Usl0+y6AqhGOjuuNgClskgQidECkIQFLZLKoQbZRvguiWR3U7IESFeyFTCFF9QlkUIQli87rXZ5pHHYvNvI2HyC9Jyry0us7Xck+WpWXyXpDcfQaoYNeSCESt5aUkd/j9FC3DnFzW3aATYm/wjn5arnerNN6NZ0IostOXf5ji7yHZHyKtMZo2vjAcP1C3uiKGaFrWxseywADQHDhopcQiBjdwI1HkuxBJRSMcnbsyNbhoY3RUbnkFaCd7Xm1yTyuhn4e3+UearJXwC0VjK/gdfFEtqGcipZaaw+Btu5RdSzkok0Qz+G1VzbnsryOa9isVR1VrG/8AstXSTgi4XOWtGs01DJmjtxGihk7LvFR4RMLkc/mjalgIWyO1ZnkcDuI8lqqGsD42u48fEbrIQPCtsHqrOy8Dt4p8WLLvrdVI2S6GmtcKVlhqmgOzbIQhGPIUDmW8FCEYK6U6y5ogEaSlmXdF2yBDjSnsC6xqk0aLuIHjoiQlY1OzIU4pEP1hSMrWHZwQtEJXFcJXQ4JrnIkIp5w1rncGgk+AF15NSzPfnl0udQPHW33yXrFTCHsc07OaQfBwI+q8K6RRy0jjEHdqKwda9jcXB8CLeqx+TemOxfoEq6yRjy5zjve/0V7huPB4AdZ336rMxYu2TSQA30I5oapoXRAugeXt3yuOre4Hksa1/g1HpP5vQkvZlIGQEC+a+ov8u8WTGY+5kr6ed5DhbKQSGuY74Ta9u7yK8+wvHWucxryWkkB4O4B38eAuFdy4c6sliyteXscWvLdbRakknusN1ZSl7UGk1s15tHrfMT8NtdOaJo3POrrgckLRRthjDGAuts52p9kcJTpfV3LgFvgv2YJd0WDYrjuUTsMaTfKo4XEHtu34I0ZTzWhbKHhlHVc1scCqLix3tdDdPOi/USdfELRvPbA2a4/Q+xVdgdTYg+vmuVONM0xdm6iNnA8jv3LQvZcc1koJb8Vf4RUl7LE6t0TcT+is0JzcrvFFM0181FUx6JkEhIT1oUaWJ+ZoKnjOip8Mm3afJWrGpyYCZoTw24sowVKArgB3BNsuuCaAgEQapGxpgYosRqhFHc7nQIN0rZCPEMSMYIZlvzdsP3WZqaZ0rrvcXnxNh5KH/EDI8nh9EdHIsMp+46MaG09ABtofE6otrAO4qHrVLn0Uiki1Esdc5h0OvLcO/Yq8oqxsjMw8xyKyVQu4PixilaHfC85XX5nY+qZDJTplJR+zYled/ijgBy/m4+ADZh3Xsx3vlP8A4r0QbqGspWyMcx7Q9jhZzSLgg80/JBTjRSMvV2fNEuhJFgeRUsNUWkHbmvVcZ/CKKQuMMror7MeOsYPMnNbzK8uqMHka8sy6NJBsbi4JB0Oy584OHyNkJKXA3K2WxDBcG7SbNOnEHdexdEMC/LxuJeHGXK42GjdNr/q3Oq8w6LYU58ouHBoGpJ08gvZ8OcDG0DSwt6JnipNti8zdUZTEWiOQtFi4khvcLplO7gzVx3d+yPx7DP8AmBIdWubbwcN/ZRCOxO1tLeFv3WxLZlOtpOJPjxKeGEbbJ8Q13KKFIOXunJFQWtpWzMdG8Xa4WK8ppaV1PUPicdWmx7xwPpqvWyV5300g6utbJwkZ/wCzdPkQsOZWrHwew2KUixHJH0eKZHh3DY+az+HzEi2tvkjhCDbx5lZYNjmkbGefRAQudmvwRNB22C/DQo5sC21ezK9EUEjr3Cu6eclt+KBijtwRUDk2OgBlNJcoqTQKtjms5FPnJTADXOSDiml6QcoEeHFZnpxVluQc2n791pmlZX8RW2bE7hdzT4kBw+RSc/wYY9MjS11iraPESPBZ2WZsTHPdwH3ZZ7D+lkkspDYHlvMXcbczouZBSfDU2l09PFVcaIOXEXNuXEADcuNgF3A4S4fxOzZBdJehb6kttKRGDcgNvcnzG2ibGMnRLouqKtZKLtcHeGv3wVfizCB4a+Y1RfR3ohHTNBDpSQLHMRY8draeq7jzdOH9uPgryTS2DpuaaQuY082g+ZCe4LOdEuk/5hz4iy3VNbZ3BwItstISt2OSnG0Z5RcXTGheLyyZ5pHDjI4jzcSvY55g1pc7YC58l4nBKWvLXAtIOztP7HyWTzFpDsH2aHC3WIW4wOovcHiPkvPqSa3JbDo9Pd4++BSfGlUqLZVot8dbdjf+rT0KzVHOe00nMWWBPM2ufTRaHpLIW05e1pcW62aCSdOQ14rN4Y2zLkWLtT3uOrvddJvZkLSB6LD1Vxv7ka2UpiKnLLJ/iFTAwxyW1ZIB5OBB+i1JkWb6eM/5Nx/1t+ayz+LGx6ZygktZXETwe4rLYVWZgAfiHutFC3QFYVaZr6i0psR6sjKbniDqFpcPxBkou3fiFkRlB1vdTQy5XBzSQRsVphNromUbNy1uiQ3QuE17Z48w3GjhyIRTmLUnexDVDR8aODghmMF7ojKrIh0AJ9k1rApQ0IkJI2hZzp9VQ/lzG94Eh7cQ4ktNvK9yFp2sWK/E/o4Zo2TsbmdATm59W4dq3PKbHwulZ79HRfGk5KzL0dPFJYvGYb2O3cSOKvXPijYXBYOGd4jHAgkeQOnsQi5sQLYc7ibA68dFylOuG1Ywl3Sl8cnYa8/zaWAPAC6uaTEah8ecs6otvcXvnH0Xm03TN75CGscxtiAQzO4nh8VgAUVT9JMQc4CBr3CwzCXJl79gLeqbHHL7/wChdVo9Ho+kJeNV3G4zJA8NNjbS2991m8Hp5Wk9a1rXE3s25aL7gXWpjjL2ZG2DnaAkXA56eF1IOU/xYHS2N6CV0cZkMhtI/I0AAm+RpJ2FtzbyWxkxmO123cb2I2I8VjKDBTE+7iDd2wGg5WV3NBYyW3BB9Quhhg4QSZmyVKVnMQndMdeyBsP3VdUYfHI1zHtB5g6HTkeB4goqR/Zv5H6ffchJqjifiGhPMcD5fJMdASopG4QWfC7M3hff+60vROEl5dwaN+8/2uUA2lMrmtbYFx47A8fb5LX0FG2JgY3zPEniVkx4KyX9ByT1QU1ZvGKURyXPwu1bpYA8QtIAoa+nD43NIvobeIGlu9bGZzJh2vJFs24IBktwFN7KRYAmNir+k9D1lHM0b5CR4ts4fJW7brpbcEHW+h8Eqi1nhdFWAOF1qsOqC9pAf7DyWVx/BnRSyxDR0b+ye7dvkRZWEWE1NPTxVJs+KVoLi2/YJ4O/dY3H7RqTNT1xAFxy7kypqiGZhz9joqGbEnujJb2iBfyGqssJrGyxFjwWlw1BBaR5HyVdsZou+h+JFlUYyezJt6XH1C3czyAsVgtbF1sMBhsY+0JCQS9+U9rTcb6cLDktfUv0K1Y9RMs+kMVXqrKOa6ykc/bKvaWRVx5LKtFmxTNaho3HRFR3WuOygUwaLhjXIyVFW1jYmFzzYDbmTY2AHEqMJjekH4bhwkfTuy/qbFbTNxAdfQEbC3LW22MpnBt45WlpGhDhYgjmCt7VdK58pc1rG8g5pJA/qFzZZ7Fek8VVHKyaBomDT1UjdweF+NuNrkHu3WHN48X8dGiGRrpSnCGvdcFuU8Vb4dgbGatcD5WWSbVTsNgwHvDrexCI/Oygcid9bn0CzrHL9D/ZNdNHi+JRxi7nNa1o1cVd9EYnSRidzSxrh/Ba7R2Q/rI4F24HAW4krO9HehnXvbNUsuxurGvJdmPPLsB5ar0JbsGD1ftLoic/pEU1PcjxUNaw5zyMfuCUc0qCePMMw3AIPnr81rEplVHEHWadnN9+CBmoXtNiCdRsj3Czmff3orbC39YS4jstNgeZ/t9VWSst7UcwjBhEA5+r/wD5H72VjxTnFRlRIU3ZNZdsmNKeCoAxNbT5JHs5E28Cbt9imNk03Vp0ijHXeLQR32uD9FQtJS+ENCCnsKa0p7VAnnv4lUQZNHUWOV7Sx54Zm6t9QT6I38P6pstPLSyC7RqAdjHJoR3Wdc+a1eMYe2phfC/ZzfQ7tPiCAVk/w7wl8U0xcCA1uQ3G7s1yO+1vcJDjU/8AY1SuNGTqqN1HUvgfcgG7HfzNOx9NPFdrMUmfL1nVEsjY1r5Gg2PAF52BtYeS2H4qYa19M2YDtxuAuP5HaEHuvYqjwLB5DhFUZA4ZyHx3NiRGAQdf03HmlyhTaGKekWPQ/FA6a7mgkNIYSdid/ZbaolJbsvNujuIQwta95zv5bNH7n7staOlTDa2ipDIkqZaUL2CvmtJ4laHB51XtrIXbhhPOwRsErG6tsPVUgqlaZRov4n6IqKRZt2MOGgt6XRUeMO6sG4udthqdhsuhjmpaEuLRdVdeI2Em17aDmVmanEXPN3G/Lu8OS5Uvc5t3uzkcdhueHAIYWv8AfFNZKGzP4EKkrcMY517EHmPvVaRtOCnmhbxsqONlk6MmzBddwfMq7wzo6xhDngdw/dGFzGfCNeaidK53PyRUUi12Wra0DwRLKpp2VIyge7Umymbhj+BV03+irSLcu10CaLg/NOppiBZ5BPMaeqJzBEqU0lG58jWjv9LbrQRQhjQ1uwGiioz2z4fUIxBgbIHNURKIJUDlCo+NyfdQxuUwKhCs6R0OeLMLBzO0L8uI++SyQK307MzXN5gj1CxIaOI+SW0RlsGqVibdINUIPypWTSO9KyIBxAO49UJWwZ2lpGhFiO5EnZRytVWEwbvw4iD8xc8gfC3b1I1Psh3dDJATllGXvBze263cjNPJVrha4WPJjQ5ZJGKZHNC7t3tzGoPnwV5Q4xcbpzzrYpzMGjkGoLTzbofTYrFdPQ27Wyd+JC11Nidd2BlNrOYR/VugZ+h04F43skHInI73090xuAVYYQ+F9gNSC12nkSdFtwuUbTRV0GUGJuHZc4kH5qxhkusp+ascrw5p7xa57v2VjDNIQSGPIHENcR6gLQshRo1UcvJPeeWpWYgxm1uPgr/Dcchdo7R3enRyJ6srTQXFQX1KLZTNCmZlPwkJslLfYpqQGxzHtC6JQTZqgNAeaYKRzTccFCBDKfW5+aIZHzSgfca7qR7VACprBw79PVGuaq1wVgwXAPcgwMa9qgeFO9ihe1QA1h1UyGtZTjZAhI1Y7FKfLM8Da+mnPX6rYhUuJUZdK487c+QVSAuZduuhIlAA5NLiuZksyhBWK44J4KaXIMgO+9lWVIIcrSR6qq12qzZeF0U8lrlWFBJcBV1S/tG3FG0T7AWXOfyHLhpoGOIFrq4pwfNVdFUDKFaQSarrYuCmGW0TmEpjXJwOqfRUxHTPo62JzZY25WvJDwNg7cEcr66dypqekDtCvS6+iEsbmO2PqDwI7wVh30WUubcZmEg+X0SnFWXUiOnppWHsuuORV/RVkmgduqeKq9UVC93NMjrhGXvWnjol13mgY5fNEidNASdYfBSslQ5Kcx6hAh3NFUTyR4fX7KEMnBdpJ7OtrY/YQZUPeFC8aKZxUbiqlSBwUrBooi5OgfdQhKnWTAVJdBhM2HruZMDdU6yBU6XJFyS4GKEOkphepS1MLAgEHeQqfFHK6kjVZiEIss+VWiyMzPL2grGgm0VXiLgCp6GX3XMfRyNlhr7q7hdYhUOByA+iu22uup47uKFS6WTHJB+qjjspcoWoqTSHRYDpNFkqnOadXAOt4ix+S34asH0qlzVDrbNAb5ga+5VJcLICjrgQLg3R8E+ipRJbcao6kkv/AGQjIu0W7Zb7IkONkJTjTTRGRck4qSwycz4cVI1yTYhZSNYEQCEmmqWZOtouHZQBaNeCEyRNopbt7xonvIVAA7t0oDrZJ51TWu1UAFWT7pl11Ahl7J1k03XA0qAH3SYuWTrIEO5kgmgpF1uKhCN7kDVi4KMfMADchAVNYy3xJOSqLIx+ON+a7h7tuafisWYEN1UNBGQRdcibRoia/o20ly0jmLL9HJbOtdah710vEf4Cp9DYNgiA9BwgloRGbgtwsMabBYTGIP48o/1E/wBWo+a3DDpZYvp9ROjLJmOtms1w7wCQfTTyVJaLxKxlO144hw3UXVOYbNGnMoA4m8AOIudrj6o+gxzPo7QpaaZfZa4bMSbE/eispIHX01ComuyuuD5K+pKwEap8SrOMcR4IqCW+6aXm2gUUWYm/FWAWBZpdMjduux5iNfdcDR97KAJ6STt24EanvRz2qpnq2RtzPc1jb7k21PAcz3Kzgdma03vcXug0AikaoXIiRpQzwqgDY33CfZCU54ckRlKDCedSdM4htcqF/TZvBhUzMCib+nZVkTWOc5hbYrlZ/Iy44+zGQjGTomf04PBqhk6YyHgAnf4BHdFQYXGNC1YH/UH+xv8AEiu/4kndoD6KCoxWW/acQVpoKWNvwtCrsfpGluYDVLXmSlKmy38aRRSV7z+o+qiZVlAyV4BtfVdDidloqT6SgwVJuVNFOq9slkxtRYoehC2ZijmG4Nl6bhB6yFp4kBeOwvMjw0X33Xq+EVzWxBt9QAuh4kasRkey4p2kIpru5VcGJnj7IqGtBXQTFFjDKgOkFL1sLhpmHaZfa44eeoVb0j6TtpYi8gE/pF9yvNZ+mFVWTNja/qw9wFm8BfW58LpU8sY6+xiVl69wk7JaG23B3uNNkI6iy/DZW0mHtdqS257x9Cmtw622QehVvVlkVbJCNNfJXuEyOG434uNvmq6ok6rV7hbncBBO6YUkWskzLjk7OfRt0YqmFtG9prHmfDQI1ruXsvIa38aYxdtPE97uBecjPQXcfZZqbpJieIEsfK6KM/oj/hg+JGpHiVoinLgqUkj2nHOl1LTf/rM3N/I3tv8A6W7edllf+NKqseRRxCGP/OmGZ3/iwaet1SdB8IjbmpZ2DO7Vjj+oDXfmCttDGIxa1gFpWFR6ZpZm+AceHZRmle+aTjI8i455QNGDuAWr6KVF4nC9wDp5/fusfWYywaa+SuOhOIttMO8EH1Uyr8CmN/ka2RyFcVx1cOCDnnJ1WI1WGQT9qyMEnes/+YsiGyO71CJlLIzUhZfFRkqGEcd0klzPJS/jZeHyRdRhTliSS8s1s3ia1CYy89S88guJI4/kiM8TrMReXnbQqfD8TmOmYWSSXrnFevDLZeUFW4mzjdafD8AE0ebNl1+q6ks6inMMm/U1mF9GYoRe1yd1dw0DCbEeiSS6EUkqRmZ2fCR+kkc1FFoDfUNSSRIef4pFNiVUWBzWRxmwBuSTzsNOaOl/D1sEfWl+cgjTYa+SSSrixxlJNkbfqwCVobs1vpb6If8AP8HMBB5Gx5ckkl1pOuGNKwOswaKX/MHgR9Qq2ToRETu4+J/YJJISpq2grRb4N0Miu05W2Lb+vktHDg4ZsB9m3JJJXUq4VavpDiFC8FsrS0PjcHA3PC1xstNWUbnkbDMAdzxHgkkqzm9BjFCo8DbsWtP34ImiwTq5CWWAdoR9hJJJnJjIRRZNpTzXeo7gkksTbNVERp3cA31P7J3Vyf6fU/skkq9Y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0035">
            <a:off x="3529013" y="4421188"/>
            <a:ext cx="24987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Cambria" pitchFamily="18" charset="0"/>
              </a:rPr>
              <a:t>Семья и родство в юридической сфере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sz="half" idx="1"/>
          </p:nvPr>
        </p:nvSpPr>
        <p:spPr>
          <a:xfrm>
            <a:off x="395288" y="1382713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Удивительно, но российское законодательство не содержит определения, что такое семья. Лишь приблизительно можно уловить, что семья – это, как правило, совместно проживающих круг лиц, связанных взаимными правами и обязанностями, возникающими из брака, родства и усыновления (удочерения) </a:t>
            </a: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 rot="969570">
            <a:off x="4010025" y="3937000"/>
            <a:ext cx="4038600" cy="2744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Нетрудно заметить, что членов семьи связывают родственные или приравненные к ним отношения (например, отношения, вытекающие из усыновления (удочерения) ребенка).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58251">
            <a:off x="5092700" y="1455738"/>
            <a:ext cx="32289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98500" y="-241300"/>
            <a:ext cx="7150100" cy="9271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Принципы семейного права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-15875" y="550863"/>
            <a:ext cx="7019925" cy="6762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Это закрепленные семейным законодательством идеи в соответствии с которыми личные и имущественные отношения.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2700" y="1628775"/>
            <a:ext cx="7164388" cy="5229225"/>
          </a:xfrm>
        </p:spPr>
        <p:txBody>
          <a:bodyPr rtlCol="0">
            <a:normAutofit fontScale="4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защиты семьи, материнства, отцовства и детства государством.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запрещения любых форм ограничения прав граждан при вступлении в брак и в семейных отношениях по признакам социальной, расовой, национальной, языковой или религиозной принадлежности.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равенства прав супругов в семье.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добровольности брачного союза мужчины и женщины.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признания брака, зарегистрированного в органах загса.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моногамии (единобрачия).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равенства правового положения детей, рожденных в браке, и детей, рожденных от родителей, не состоящих в браке между собой.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приоритета семейного воспитания детей, заботы об их благосостоянии и развитии.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800" b="1" dirty="0">
                <a:latin typeface="Cambria" pitchFamily="18" charset="0"/>
              </a:rPr>
              <a:t>Принцип приоритетной защиты прав и интересов несовершеннолетних и нетрудоспособных членов семьи.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98693">
            <a:off x="6821488" y="1376363"/>
            <a:ext cx="18986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389772">
            <a:off x="8008938" y="261938"/>
            <a:ext cx="908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506786">
            <a:off x="6829425" y="3233738"/>
            <a:ext cx="1531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02251">
            <a:off x="7412038" y="4741863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Cambria" pitchFamily="18" charset="0"/>
              </a:rPr>
              <a:t>Семейное законодательство</a:t>
            </a:r>
          </a:p>
        </p:txBody>
      </p:sp>
      <p:sp>
        <p:nvSpPr>
          <p:cNvPr id="9219" name="Объект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8496300" cy="14684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В соответствии с Конституцией РФ </a:t>
            </a:r>
            <a:r>
              <a:rPr lang="ru-RU" sz="2000" i="1" smtClean="0">
                <a:latin typeface="Cambria" pitchFamily="18" charset="0"/>
              </a:rPr>
              <a:t>семейное законодательство</a:t>
            </a:r>
            <a:r>
              <a:rPr lang="ru-RU" sz="2000" smtClean="0">
                <a:latin typeface="Cambria" pitchFamily="18" charset="0"/>
              </a:rPr>
              <a:t> находится в совместном ведении Российской Федерации и её субъектов. Это означает, что семейно-правовые акты могут приниматься не только на федеральном, но и на региональном уровне. </a:t>
            </a:r>
          </a:p>
        </p:txBody>
      </p:sp>
      <p:sp>
        <p:nvSpPr>
          <p:cNvPr id="9220" name="Объект 3"/>
          <p:cNvSpPr>
            <a:spLocks noGrp="1"/>
          </p:cNvSpPr>
          <p:nvPr>
            <p:ph sz="half" idx="2"/>
          </p:nvPr>
        </p:nvSpPr>
        <p:spPr>
          <a:xfrm>
            <a:off x="468313" y="5516563"/>
            <a:ext cx="8502650" cy="1038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Семейное законодательство состоит из Семейного кодекса и других федеральных законов, принимаемых в соответствии с ним, а также законов субъектов Российской Федерации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2397125"/>
            <a:ext cx="1847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Cambria" pitchFamily="18" charset="0"/>
              </a:rPr>
              <a:t>Брак. Порядок заключения и расторжения брака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8893175" cy="13684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Cambria" pitchFamily="18" charset="0"/>
              </a:rPr>
              <a:t>Брак представляет собой юридически оформленный, добровольный и равноправный союз мужчины и женщины, направленный на создание семьи и порождающий для них взаим­ные личные и имущественные права и обязанности.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>
          <a:xfrm>
            <a:off x="287338" y="4224338"/>
            <a:ext cx="8569325" cy="2517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Брачный возраст установлен как для мужчины, так и для женщины - 18 лет. В этом возрасте лица достигают определённой степени физической и психической зрелости и становятся полностью дееспособными. Однако при наличии уважительных причин органы местного самоуправления вправе разрешить регистрацию брака по достижении 16 лет. Только с момента государственной регистрации заключения брака у супругов возникают взаимные личные и имущественные права и обязанности.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2327275"/>
            <a:ext cx="44640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2103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Cambria</vt:lpstr>
      <vt:lpstr>Тема Office</vt:lpstr>
      <vt:lpstr>Тема 4. Семейное право в России: ХХI век </vt:lpstr>
      <vt:lpstr>Вопросы</vt:lpstr>
      <vt:lpstr> Семейные отношения как предмет правового регулирования </vt:lpstr>
      <vt:lpstr>В статье второй Семейного кодекса Российской Федерации предметом регулирования семейного законодательства являются три пункта. </vt:lpstr>
      <vt:lpstr>Слайд 5</vt:lpstr>
      <vt:lpstr>Семья и родство в юридической сфере </vt:lpstr>
      <vt:lpstr>Принципы семейного права </vt:lpstr>
      <vt:lpstr>Семейное законодательство</vt:lpstr>
      <vt:lpstr>Брак. Порядок заключения и расторжения брака </vt:lpstr>
      <vt:lpstr>Слайд 10</vt:lpstr>
      <vt:lpstr>Слайд 11</vt:lpstr>
      <vt:lpstr>Личные права и обязанности супругов. Законный режим имущества супругов.</vt:lpstr>
      <vt:lpstr>Слайд 13</vt:lpstr>
      <vt:lpstr>Брачный договор</vt:lpstr>
      <vt:lpstr>Установление происхождения детей</vt:lpstr>
      <vt:lpstr>Родительские права и обязанности. Лишение и ограничение родительских прав</vt:lpstr>
      <vt:lpstr>Слайд 17</vt:lpstr>
      <vt:lpstr>Усыновление (удочерение) детей</vt:lpstr>
      <vt:lpstr>Отмена усыновления</vt:lpstr>
      <vt:lpstr>Опека и попечительство над детьми.</vt:lpstr>
      <vt:lpstr>Слайд 21</vt:lpstr>
      <vt:lpstr>Вопросы к лекции:</vt:lpstr>
      <vt:lpstr> Задание для самоконтроля: </vt:lpstr>
      <vt:lpstr>Темы рефератов и эссе: </vt:lpstr>
      <vt:lpstr>Литература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Семейное право в России: ХХI век</dc:title>
  <dc:creator>Михаил</dc:creator>
  <cp:lastModifiedBy>re</cp:lastModifiedBy>
  <cp:revision>32</cp:revision>
  <dcterms:created xsi:type="dcterms:W3CDTF">2013-02-12T23:19:46Z</dcterms:created>
  <dcterms:modified xsi:type="dcterms:W3CDTF">2014-05-06T13:58:07Z</dcterms:modified>
</cp:coreProperties>
</file>