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56" r:id="rId2"/>
    <p:sldId id="278" r:id="rId3"/>
    <p:sldId id="260" r:id="rId4"/>
    <p:sldId id="261" r:id="rId5"/>
    <p:sldId id="275" r:id="rId6"/>
    <p:sldId id="264" r:id="rId7"/>
    <p:sldId id="265" r:id="rId8"/>
    <p:sldId id="267" r:id="rId9"/>
    <p:sldId id="266" r:id="rId10"/>
    <p:sldId id="283" r:id="rId11"/>
    <p:sldId id="268" r:id="rId12"/>
    <p:sldId id="277" r:id="rId13"/>
    <p:sldId id="279" r:id="rId14"/>
    <p:sldId id="280" r:id="rId15"/>
    <p:sldId id="272" r:id="rId16"/>
    <p:sldId id="269" r:id="rId17"/>
    <p:sldId id="274" r:id="rId18"/>
    <p:sldId id="257" r:id="rId19"/>
    <p:sldId id="276" r:id="rId20"/>
    <p:sldId id="270" r:id="rId21"/>
    <p:sldId id="27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C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A45F80-5D3F-438F-BAFF-0006C700B116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31FD69-8BF6-4E6B-887A-9B85ADB0D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C91C-F59A-4F42-B384-24E60566ADC9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0984-D541-4E97-A447-B3F11970E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C74E-FE66-495F-9967-91CB0CAD24CC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FD41-6100-4A73-BBD4-5CF770D10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F92-2CE4-48E8-99D8-95699CDFBA3C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D365-5A64-42A5-833E-ACA27EE18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D800D1-18D3-4B91-82EF-09728D652724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8F440A-80E1-4EB7-A7E4-079AA4C5F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4239-AB12-495F-B0B1-423BFB41C11F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B5E7-7F17-4BE5-B2E2-D883EF5C6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59CF-E8CB-439E-87C9-390177171ED6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2EB-2610-43E7-8A96-14C7B38D1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68A7-8769-4972-A2BB-E3F6393032E9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1E1E-D3D2-4E91-930B-705CF3AEA4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FDAB8B-2932-4B0E-AD59-2C7AFA6CA3CE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8E47A-C461-4164-A665-FEDBD2E4E0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C9CF-AAB0-46D7-B2E7-B901B4EA5C94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8B03-7FAA-4EBF-A3F8-133469D851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6FBFFF-4FB4-4D8B-B40E-3D3005A8128E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5A699B-9911-4411-A319-610F603E0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EA7519-851F-4F83-B4B1-75F8BA8E2210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DA586D-8874-4BF5-86AB-DBE0EF1FA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AA4688-D265-4447-8F9A-A3ED7C5BFA7D}" type="datetimeFigureOut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2E0ACC-550A-48D1-9E73-AE9A67BCB9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07" r:id="rId4"/>
    <p:sldLayoutId id="2147483908" r:id="rId5"/>
    <p:sldLayoutId id="2147483915" r:id="rId6"/>
    <p:sldLayoutId id="2147483909" r:id="rId7"/>
    <p:sldLayoutId id="2147483916" r:id="rId8"/>
    <p:sldLayoutId id="2147483917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72;&#1090;&#1077;&#1088;&#1080;&#1072;&#1083;%20&#1082;%20&#1092;&#1077;&#1089;&#1090;&#1080;&#1074;&#1072;&#1083;&#1102;\&#1087;&#1088;&#1086;&#1077;&#1082;&#1090;&#1099;%20&#1091;&#1095;&#1072;&#1097;&#1080;&#1093;&#1089;&#1103;\&#1060;&#1080;&#1083;&#1100;&#1084;%20&#1076;&#1083;&#1103;%20&#1096;&#1082;&#1086;&#1083;&#1099;%20+%20&#1086;&#1079;&#1074;&#1091;&#1095;&#1082;&#1072;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63" y="533400"/>
            <a:ext cx="5686425" cy="35385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Урок  по  литературе  в 8 классе</a:t>
            </a:r>
            <a:br>
              <a:rPr lang="ru-RU" sz="2800" dirty="0" smtClean="0"/>
            </a:br>
            <a:r>
              <a:rPr lang="ru-RU" sz="2800" dirty="0" smtClean="0"/>
              <a:t>«Путь  к  свету» </a:t>
            </a:r>
            <a:br>
              <a:rPr lang="ru-RU" sz="2800" dirty="0" smtClean="0"/>
            </a:br>
            <a:r>
              <a:rPr lang="ru-RU" sz="2800" dirty="0" smtClean="0"/>
              <a:t> по  произведениям  В.Г.Короленко </a:t>
            </a:r>
            <a:br>
              <a:rPr lang="ru-RU" sz="2800" dirty="0" smtClean="0"/>
            </a:br>
            <a:r>
              <a:rPr lang="ru-RU" sz="2800" dirty="0" smtClean="0"/>
              <a:t>«Парадокс  и  «Огоньки»</a:t>
            </a:r>
            <a:br>
              <a:rPr lang="ru-RU" sz="2800" dirty="0" smtClean="0"/>
            </a:br>
            <a:r>
              <a:rPr lang="ru-RU" sz="2800" dirty="0" smtClean="0"/>
              <a:t>( Проектная   мастерская)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71813" y="5000625"/>
            <a:ext cx="5114925" cy="11017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Дидыченко  Светлана  Валерьевна,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Учитель  литературы 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МОУ  «СОШ №2»  г.  Микунь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 для школы + озвучка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571500"/>
            <a:ext cx="6858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1500" y="142875"/>
            <a:ext cx="8072438" cy="63579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100" u="sng" dirty="0" smtClean="0"/>
              <a:t>Парадокс</a:t>
            </a:r>
            <a:r>
              <a:rPr lang="ru-RU" sz="4100" dirty="0" smtClean="0"/>
              <a:t> </a:t>
            </a:r>
            <a:r>
              <a:rPr lang="ru-RU" dirty="0" smtClean="0"/>
              <a:t>– мнение,  суждение,  резко  расходящееся  с  общепринятым,  противоречащее  здравому  смыслу;  неожиданное  явление,  не  соответствующее обычным  привычным  представлениям.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«…Для чего собственно создан человек, об этом мы с братом получили некоторое понятие довольно рано. …Вдобавок мы не имели тогда ни малейшего понятия о назначении жизни...»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«…Таковы были обстоятельства, предшествовавшие той минуте, когда нашему юному вниманию предложен был афоризм о назначении жизни и о том, для чего, в сущности, создан человек...»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«Человек  создан  для  счастья,  как  птица  для  полета»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5995987" cy="642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Очерк  «Парадокс»</a:t>
            </a:r>
            <a:endParaRPr lang="ru-RU" sz="4400" b="1" dirty="0"/>
          </a:p>
        </p:txBody>
      </p:sp>
      <p:sp>
        <p:nvSpPr>
          <p:cNvPr id="20483" name="Содержимое 3"/>
          <p:cNvSpPr>
            <a:spLocks noGrp="1"/>
          </p:cNvSpPr>
          <p:nvPr>
            <p:ph sz="quarter" idx="2"/>
          </p:nvPr>
        </p:nvSpPr>
        <p:spPr>
          <a:xfrm>
            <a:off x="4429125" y="785813"/>
            <a:ext cx="4373563" cy="5172075"/>
          </a:xfrm>
        </p:spPr>
        <p:txBody>
          <a:bodyPr/>
          <a:lstStyle/>
          <a:p>
            <a:r>
              <a:rPr lang="ru-RU" sz="1400" b="1" smtClean="0"/>
              <a:t>Острый взгляд феномена пробежал по всем лицам, останавливаясь то на одном, то на другом, точно гвоздь, который он собирался забить глубоко в того, на ком остановится его выбор. Я никогда не забуду этой немой сцены. Урод сидел в своей тележке, держа гусиное перо в приподнятой правой ноге, как человек, ожидающий вдохновения. Было что-то цинически карикатурное во всей его фигуре и позе, в саркастическом взгляде, как будто искавшем в толпе свою жертву. ... Маленькие и смущенные, мы остановились против тележки, под взглядом странного существа, смеявшимся нам навстречу. Мне казалось, что он сделает над нами что-то такое от чего нам будет после стыдно всю жизнь, стыдно в гораздо большей степени,…Глаза мои застилались слезами, и, точно сквозь туман, мне казалось, что лицо странного человека в тележке меняется, что он смотрит на меня умным, задумчивым и смягченным взглядом, который становится все мягче и все страннее. </a:t>
            </a:r>
          </a:p>
          <a:p>
            <a:endParaRPr lang="ru-RU" sz="1400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714375"/>
            <a:ext cx="4229100" cy="5357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758112" cy="15113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rgbClr val="1F2CA5"/>
                </a:solidFill>
              </a:rPr>
              <a:t>Человек  создан   для  счастья,  как  птица  для  полета</a:t>
            </a:r>
            <a:br>
              <a:rPr lang="ru-RU" sz="2400" b="1" i="1" dirty="0" smtClean="0">
                <a:solidFill>
                  <a:srgbClr val="1F2CA5"/>
                </a:solidFill>
              </a:rPr>
            </a:br>
            <a:r>
              <a:rPr lang="ru-RU" sz="2400" b="1" i="1" dirty="0" smtClean="0">
                <a:solidFill>
                  <a:srgbClr val="1F2CA5"/>
                </a:solidFill>
              </a:rPr>
              <a:t>                                                                В.Г. Короленко</a:t>
            </a:r>
            <a:endParaRPr lang="ru-RU" sz="2400" b="1" i="1" dirty="0">
              <a:solidFill>
                <a:srgbClr val="1F2CA5"/>
              </a:solidFill>
            </a:endParaRPr>
          </a:p>
        </p:txBody>
      </p:sp>
      <p:sp>
        <p:nvSpPr>
          <p:cNvPr id="20483" name="Содержимое 6"/>
          <p:cNvSpPr>
            <a:spLocks noGrp="1"/>
          </p:cNvSpPr>
          <p:nvPr>
            <p:ph sz="quarter" idx="1"/>
          </p:nvPr>
        </p:nvSpPr>
        <p:spPr>
          <a:xfrm>
            <a:off x="214313" y="1714500"/>
            <a:ext cx="7286625" cy="4900613"/>
          </a:xfrm>
          <a:solidFill>
            <a:srgbClr val="00B0F0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Птица – символ  свободы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Полет – проявление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свободы</a:t>
            </a: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Свобода – необходимое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главное  условие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СЧАСТЬЯ</a:t>
            </a:r>
          </a:p>
        </p:txBody>
      </p:sp>
      <p:pic>
        <p:nvPicPr>
          <p:cNvPr id="5" name="Picture 5" descr="voge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25"/>
            <a:ext cx="50006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74638"/>
            <a:ext cx="7715304" cy="8683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Для  чего  создан  человек?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07" name="Содержимое 4"/>
          <p:cNvSpPr>
            <a:spLocks noGrp="1"/>
          </p:cNvSpPr>
          <p:nvPr>
            <p:ph sz="quarter" idx="1"/>
          </p:nvPr>
        </p:nvSpPr>
        <p:spPr>
          <a:xfrm>
            <a:off x="500062" y="1500188"/>
            <a:ext cx="8429656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Наполни  смыслом  каждое  мгновенье,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Часов  и  дней   неумолимый  бег,-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Тогда  весь 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мир 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ты  примешь  как  владенье,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Тогда,  мой  сын,  ты  будешь  Человек!</a:t>
            </a:r>
          </a:p>
          <a:p>
            <a:pPr>
              <a:buFont typeface="Wingdings" pitchFamily="2" charset="2"/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Р.Киплинг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,  «Заповедь»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L:\Короленко\Копия Огоньки Короленко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715007" y="1000108"/>
            <a:ext cx="3069443" cy="3965389"/>
          </a:xfrm>
          <a:solidFill>
            <a:schemeClr val="accent3">
              <a:lumMod val="60000"/>
              <a:lumOff val="40000"/>
            </a:schemeClr>
          </a:solidFill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/>
              <a:t>Работа  с  миниатюрой  «Огоньки»: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2355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5614988" cy="4743450"/>
          </a:xfrm>
        </p:spPr>
        <p:txBody>
          <a:bodyPr/>
          <a:lstStyle/>
          <a:p>
            <a:pPr eaLnBrk="1" hangingPunct="1"/>
            <a:r>
              <a:rPr lang="ru-RU" b="1" smtClean="0"/>
              <a:t>Какой  рисует  автор  окружающую  обстановку?</a:t>
            </a:r>
          </a:p>
          <a:p>
            <a:pPr eaLnBrk="1" hangingPunct="1"/>
            <a:r>
              <a:rPr lang="ru-RU" b="1" smtClean="0"/>
              <a:t>Какими свойствами  наделяется  противостоящий  неприветливый    природе  огонек?</a:t>
            </a:r>
          </a:p>
          <a:p>
            <a:pPr eaLnBrk="1" hangingPunct="1"/>
            <a:r>
              <a:rPr lang="ru-RU" b="1" smtClean="0"/>
              <a:t>На  какие  части  можно  условно  разделить  рассказ?</a:t>
            </a:r>
          </a:p>
          <a:p>
            <a:pPr eaLnBrk="1" hangingPunct="1"/>
            <a:r>
              <a:rPr lang="ru-RU" b="1" smtClean="0"/>
              <a:t>Какова  основная  мысль  рассказа?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Символы  в  произведении «Огоньки»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4857750"/>
            <a:ext cx="7215187" cy="107156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«Приходиться  налегать  на  весла» –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значит,  жить,  несмотря  ни  на  что,  преодолевая  трудности,  идти  к  намеченной  цели.</a:t>
            </a:r>
            <a:endParaRPr lang="ru-RU" sz="2000" dirty="0"/>
          </a:p>
        </p:txBody>
      </p:sp>
      <p:sp>
        <p:nvSpPr>
          <p:cNvPr id="5" name="12-конечная звезда 4"/>
          <p:cNvSpPr/>
          <p:nvPr/>
        </p:nvSpPr>
        <p:spPr>
          <a:xfrm>
            <a:off x="5214938" y="1071563"/>
            <a:ext cx="2357437" cy="22717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огоньки</a:t>
            </a:r>
          </a:p>
        </p:txBody>
      </p:sp>
      <p:sp>
        <p:nvSpPr>
          <p:cNvPr id="6" name="Двойная волна 5"/>
          <p:cNvSpPr/>
          <p:nvPr/>
        </p:nvSpPr>
        <p:spPr>
          <a:xfrm>
            <a:off x="2071688" y="3143250"/>
            <a:ext cx="2786062" cy="914400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Путь  по  реке</a:t>
            </a:r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571500" y="1785938"/>
            <a:ext cx="2428875" cy="74295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Ущелья  и  скалы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1631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 Но жизнь течет все в тех же угрюмых берегах, а огни еще далеко. И опять приходится налегать на весла...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Но все-таки... все-таки впереди - огни!..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4579" name="Picture 2" descr="L:\Короленко\Огоньки Короленк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78232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25" y="214313"/>
            <a:ext cx="3429000" cy="17002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Владимир</a:t>
            </a:r>
            <a:br>
              <a:rPr lang="ru-RU" sz="2800" b="1" dirty="0" smtClean="0"/>
            </a:br>
            <a:r>
              <a:rPr lang="ru-RU" sz="2800" b="1" dirty="0" smtClean="0"/>
              <a:t>Галактионович </a:t>
            </a:r>
            <a:br>
              <a:rPr lang="ru-RU" sz="2800" b="1" dirty="0" smtClean="0"/>
            </a:br>
            <a:r>
              <a:rPr lang="ru-RU" sz="2800" b="1" dirty="0" smtClean="0"/>
              <a:t>Короленко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5603" name="Picture 2" descr="L:\Короленко  В.Г\Короленко Фото.bmp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6541" b="6541"/>
          <a:stretch>
            <a:fillRect/>
          </a:stretch>
        </p:blipFill>
        <p:spPr>
          <a:xfrm>
            <a:off x="214282" y="571480"/>
            <a:ext cx="4786313" cy="5500688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62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000625" y="2071688"/>
            <a:ext cx="3460750" cy="29289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Жизнь   состоит  в  постоянном  стремлении,  достижении  и  новом  стремлении… Если  при  этом  люди  научатся  все  больше  помогать  друг  другу  в  пути,  если  все  меньше  будет  от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талых,  если  на  пройденных  путях  будет  оставаться  все  больше  маяков,  светящих  вперед, - то это  значит,  что  счастья  будет  все  больше.  Потому  что  счастье  только  в  жизни,  а  жизнь  вся  -  стремление,  достижение,  новое  стремление.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descr="Розовая тисненая бумага"/>
          <p:cNvGraphicFramePr>
            <a:graphicFrameLocks noChangeAspect="1"/>
          </p:cNvGraphicFramePr>
          <p:nvPr/>
        </p:nvGraphicFramePr>
        <p:xfrm>
          <a:off x="357188" y="214313"/>
          <a:ext cx="8253412" cy="6192837"/>
        </p:xfrm>
        <a:graphic>
          <a:graphicData uri="http://schemas.openxmlformats.org/presentationml/2006/ole">
            <p:oleObj spid="_x0000_s1026" name="Слайд" r:id="rId3" imgW="3797923" imgH="2848422" progId="PowerPoint.Slide.12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7751762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88" y="214313"/>
            <a:ext cx="7115175" cy="1060450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/>
              <a:t>Путь  к  свету</a:t>
            </a:r>
            <a:endParaRPr lang="ru-RU" sz="5400" b="1" dirty="0"/>
          </a:p>
        </p:txBody>
      </p:sp>
      <p:sp>
        <p:nvSpPr>
          <p:cNvPr id="10244" name="Содержимое 3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7715250" cy="521493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L:\Короленко\Огоньки Короленко 001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928670"/>
            <a:ext cx="4502936" cy="281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467600" cy="703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«</a:t>
            </a:r>
            <a:r>
              <a:rPr lang="ru-RU" sz="3200" b="1" i="1" dirty="0" smtClean="0"/>
              <a:t>Все-таки  впереди – огни?...»</a:t>
            </a:r>
            <a:endParaRPr lang="ru-RU" sz="3200" b="1" i="1" dirty="0"/>
          </a:p>
        </p:txBody>
      </p:sp>
      <p:sp>
        <p:nvSpPr>
          <p:cNvPr id="26628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857250"/>
            <a:ext cx="8358187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«Жить – значит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действовать»  (А. Франц)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«Во  всяких  случаях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лучше  надеяться,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чем  отчаиваться» ( Гете)</a:t>
            </a:r>
          </a:p>
          <a:p>
            <a:pPr eaLnBrk="1" hangingPunct="1"/>
            <a:endParaRPr lang="ru-RU" sz="40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4000" b="1" smtClean="0"/>
              <a:t>«Общий  закон  жизни  есть  стремление  к  счастью» (В.Г.Короленко)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Урок  подошел  к  концу,  и  мы  хотим  сказать…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7186613" cy="3819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b="1" i="1" smtClean="0"/>
              <a:t>Нам  больше  всего  удалось….</a:t>
            </a:r>
            <a:endParaRPr lang="ru-RU" b="1" smtClean="0"/>
          </a:p>
          <a:p>
            <a:pPr eaLnBrk="1" hangingPunct="1"/>
            <a:r>
              <a:rPr lang="ru-RU" b="1" i="1" smtClean="0"/>
              <a:t>Урок  привлек  нас  тем…</a:t>
            </a:r>
            <a:endParaRPr lang="ru-RU" b="1" smtClean="0"/>
          </a:p>
          <a:p>
            <a:pPr eaLnBrk="1" hangingPunct="1"/>
            <a:r>
              <a:rPr lang="ru-RU" b="1" i="1" smtClean="0"/>
              <a:t>Урок  показался  интересным…</a:t>
            </a:r>
            <a:endParaRPr lang="ru-RU" b="1" smtClean="0"/>
          </a:p>
          <a:p>
            <a:pPr eaLnBrk="1" hangingPunct="1"/>
            <a:r>
              <a:rPr lang="ru-RU" b="1" i="1" smtClean="0"/>
              <a:t>Сегодня  на  уроке  было  трудным…</a:t>
            </a:r>
            <a:endParaRPr lang="ru-RU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75BDCAE1-D1A2-4058-BB22-3FE81422ED59}" type="slidenum">
              <a:rPr lang="ru-RU" sz="1200" b="0" smtClean="0">
                <a:solidFill>
                  <a:schemeClr val="tx2"/>
                </a:solidFill>
              </a:rPr>
              <a:pPr algn="l"/>
              <a:t>22</a:t>
            </a:fld>
            <a:endParaRPr lang="ru-RU" sz="1200" b="0" smtClean="0">
              <a:solidFill>
                <a:schemeClr val="tx2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9093" name="Picture 5" descr="mp6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63029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094" name="WordArt 6"/>
          <p:cNvSpPr>
            <a:spLocks noChangeArrowheads="1" noChangeShapeType="1" noTextEdit="1"/>
          </p:cNvSpPr>
          <p:nvPr/>
        </p:nvSpPr>
        <p:spPr bwMode="auto">
          <a:xfrm>
            <a:off x="1763713" y="908050"/>
            <a:ext cx="6769100" cy="17287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2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3399"/>
                </a:solidFill>
                <a:latin typeface="Impact"/>
              </a:rPr>
              <a:t>Спасибо за работу.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1258888" y="3644900"/>
            <a:ext cx="7129462" cy="14747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2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До свидания.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3543300" cy="606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Цель  урока </a:t>
            </a:r>
            <a:endParaRPr lang="ru-RU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научиться  видеть  позицию  автора  в  художественном  тексте;</a:t>
            </a:r>
          </a:p>
          <a:p>
            <a:pPr eaLnBrk="1" hangingPunct="1"/>
            <a:r>
              <a:rPr lang="ru-RU" b="1" smtClean="0"/>
              <a:t> раскрыть  содержание  логических  и  литературоведческих  понятий, </a:t>
            </a:r>
          </a:p>
          <a:p>
            <a:pPr eaLnBrk="1" hangingPunct="1"/>
            <a:r>
              <a:rPr lang="ru-RU" b="1" smtClean="0"/>
              <a:t> создать   учебный  проект с использованием  литературного  источника;</a:t>
            </a:r>
          </a:p>
          <a:p>
            <a:pPr eaLnBrk="1" hangingPunct="1"/>
            <a:r>
              <a:rPr lang="ru-RU" b="1" smtClean="0"/>
              <a:t>поразмышлять  о  «назначении  жизни», о  «человеческом  счастье»; </a:t>
            </a:r>
          </a:p>
          <a:p>
            <a:pPr eaLnBrk="1" hangingPunct="1"/>
            <a:r>
              <a:rPr lang="ru-RU" b="1" smtClean="0"/>
              <a:t>Определить:  Что  есть  счастье?  Для  чего  создан  человек?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714375"/>
            <a:ext cx="6929438" cy="46434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bg1"/>
                </a:solidFill>
              </a:rPr>
              <a:t>Запишите  слово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счастье</a:t>
            </a:r>
            <a:r>
              <a:rPr lang="ru-RU" sz="2800" i="1" dirty="0" smtClean="0"/>
              <a:t>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i="1" dirty="0" smtClean="0">
                <a:solidFill>
                  <a:srgbClr val="002060"/>
                </a:solidFill>
              </a:rPr>
              <a:t>и  подберите  ассоциативный  ряд  к  этому  слову,  используя  синонимы,  антонимы.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2060"/>
                </a:solidFill>
              </a:rPr>
              <a:t>Ответьте  на  следующие  вопросы: </a:t>
            </a:r>
            <a:r>
              <a:rPr lang="ru-RU" sz="2800" i="1" dirty="0" smtClean="0">
                <a:solidFill>
                  <a:srgbClr val="7030A0"/>
                </a:solidFill>
              </a:rPr>
              <a:t>Что  такое  счастье?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Что  необходимо  для  счастья?  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В  чем  заключается  счастье  для  вас?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1285875"/>
          <a:ext cx="7572428" cy="47149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6214"/>
                <a:gridCol w="3786214"/>
              </a:tblGrid>
              <a:tr h="47149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643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i="1" dirty="0" smtClean="0"/>
              <a:t>C </a:t>
            </a:r>
            <a:r>
              <a:rPr lang="ru-RU" sz="2000" b="1" i="1" dirty="0" smtClean="0"/>
              <a:t> ч  а  с  т  ь  е – чувство и состояние полного высшего </a:t>
            </a:r>
            <a:br>
              <a:rPr lang="ru-RU" sz="2000" b="1" i="1" dirty="0" smtClean="0"/>
            </a:br>
            <a:r>
              <a:rPr lang="ru-RU" sz="2000" b="1" i="1" dirty="0" smtClean="0"/>
              <a:t>удовлетворения. (С.Ожегов. Словарь русского языка)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1332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1357313"/>
            <a:ext cx="3657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/>
              <a:t>Сходные   понятия: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/>
              <a:t>Блаженство,  удача,  успех,  понимание,  достижение,  преодоление,  участие,  радость,  здоровье,  знание,  любовь,  доброта,  нежность,  забота,  благосостояние,  исполнение.</a:t>
            </a:r>
          </a:p>
        </p:txBody>
      </p:sp>
      <p:sp>
        <p:nvSpPr>
          <p:cNvPr id="13324" name="Содержимое 3"/>
          <p:cNvSpPr>
            <a:spLocks noGrp="1"/>
          </p:cNvSpPr>
          <p:nvPr>
            <p:ph sz="quarter" idx="2"/>
          </p:nvPr>
        </p:nvSpPr>
        <p:spPr>
          <a:xfrm>
            <a:off x="4357688" y="1357313"/>
            <a:ext cx="3657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/>
              <a:t>Противоположные  понятия: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/>
              <a:t>Несчастье,  беда,  горе,  болезнь,  потеря,  нищета,  бедность,  смерть,  ненависть,  равнодушие,  безразличие,  непонимание,  неудача.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23" grpId="0" build="p"/>
      <p:bldP spid="133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239000" cy="606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Принципы  счастливого  человека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eaLnBrk="1" hangingPunct="1"/>
            <a:r>
              <a:rPr lang="ru-RU" sz="2000" b="1" smtClean="0"/>
              <a:t>Счастье  в том,  чтобы  жить  для  людей  и  делать  их  счастливыми.</a:t>
            </a:r>
          </a:p>
          <a:p>
            <a:pPr eaLnBrk="1" hangingPunct="1"/>
            <a:r>
              <a:rPr lang="ru-RU" sz="2000" b="1" smtClean="0"/>
              <a:t>Счастье – это  найти  дело  по  душе  и  трудиться  творчески.</a:t>
            </a:r>
          </a:p>
          <a:p>
            <a:pPr eaLnBrk="1" hangingPunct="1"/>
            <a:r>
              <a:rPr lang="ru-RU" sz="2000" b="1" smtClean="0"/>
              <a:t>Счастье – в  преодолении  себя,  в  самосовершенствовании.</a:t>
            </a:r>
          </a:p>
          <a:p>
            <a:pPr eaLnBrk="1" hangingPunct="1"/>
            <a:r>
              <a:rPr lang="ru-RU" sz="2000" b="1" smtClean="0"/>
              <a:t>Счастье – в  общении с  друзьями  и  родными.</a:t>
            </a:r>
          </a:p>
          <a:p>
            <a:pPr eaLnBrk="1" hangingPunct="1"/>
            <a:r>
              <a:rPr lang="ru-RU" sz="2000" b="1" smtClean="0"/>
              <a:t>Счастье – иметь  все  необходимое  для  интересной  жизни.</a:t>
            </a:r>
          </a:p>
          <a:p>
            <a:pPr eaLnBrk="1" hangingPunct="1"/>
            <a:r>
              <a:rPr lang="ru-RU" sz="2000" b="1" smtClean="0"/>
              <a:t>Счастье – жить  сегодня,  не  задумываясь  о  завтрашнем  дне.</a:t>
            </a:r>
          </a:p>
          <a:p>
            <a:pPr eaLnBrk="1" hangingPunct="1"/>
            <a:r>
              <a:rPr lang="ru-RU" sz="2000" b="1" smtClean="0"/>
              <a:t>Счастье – быть  здоровым,  уметь  заботиться  о  здоровье  своем и окружающих.</a:t>
            </a:r>
          </a:p>
          <a:p>
            <a:pPr eaLnBrk="1" hangingPunct="1"/>
            <a:r>
              <a:rPr lang="ru-RU" sz="2000" b="1" smtClean="0"/>
              <a:t>Предложите  свои  принципы.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39000" cy="963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Высказывания  о  счастье  известных  людей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В  жизни  есть  только  несомненное  счастье – жить  для  другого. (Л.Толстой)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Современный педагог Б.Лихачев, считая счастье целью жизни человека, утверждает, что подлинное счастье достигается умением организовать свой внутренний мир – уметь ставить цель, строить планы и реализовывать их, иметь мечту и воплощать ее в жизнь.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Желание служить благу, должно непременно быть потребностью души, условием личного счастья…(А.П.Чехов)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Стараясь  о  счастье  других,  мы  находим  свое  собственное. (Платон)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Надо  верить  в  возможность  счастья,  чтобы  быть  счастливым (Л.Н.Толстой)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</a:t>
            </a: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Беседа  по  вопросам:</a:t>
            </a:r>
            <a:r>
              <a:rPr lang="en-US" b="1" dirty="0" smtClean="0"/>
              <a:t>                                                                               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Как вы понимаете счастье?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 Какое из высказываний вам наиболее близко?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Какого  человека,  по-вашему,  можно  считать  счастливым?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239000" cy="606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/>
              <a:t>  Афоризмы  о  счастье</a:t>
            </a:r>
            <a:endParaRPr lang="ru-RU" sz="2800" b="1" i="1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329613" cy="5599113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"/>
            </a:pPr>
            <a:r>
              <a:rPr lang="ru-RU" i="1" smtClean="0"/>
              <a:t>«</a:t>
            </a:r>
            <a:r>
              <a:rPr lang="ru-RU" b="1" i="1" smtClean="0"/>
              <a:t>Счастье  не  в  счастье,  а  лишь  в  его  достижении».(Ф.М.Достоевский)</a:t>
            </a:r>
            <a:endParaRPr lang="ru-RU" b="1" smtClean="0"/>
          </a:p>
          <a:p>
            <a:pPr eaLnBrk="1" hangingPunct="1">
              <a:buFont typeface="Wingdings 2" pitchFamily="18" charset="2"/>
              <a:buChar char=""/>
            </a:pPr>
            <a:r>
              <a:rPr lang="ru-RU" b="1" i="1" smtClean="0"/>
              <a:t>«За  дверью  счастливого  человека  должен  стоять  кто-нибудь  с  молоточком,  постоянно  стучать  и  напоминать,  что  есть  несчастные…». (А.П.Чехов)</a:t>
            </a:r>
            <a:endParaRPr lang="ru-RU" b="1" smtClean="0"/>
          </a:p>
          <a:p>
            <a:pPr eaLnBrk="1" hangingPunct="1">
              <a:buFont typeface="Wingdings 2" pitchFamily="18" charset="2"/>
              <a:buChar char=""/>
            </a:pPr>
            <a:r>
              <a:rPr lang="ru-RU" b="1" i="1" smtClean="0"/>
              <a:t>«Кто  за  счастье  борется,  к  тому  оно  и  клонится». ( Русская  народная  пословица)</a:t>
            </a:r>
            <a:endParaRPr lang="ru-RU" b="1" smtClean="0"/>
          </a:p>
          <a:p>
            <a:pPr eaLnBrk="1" hangingPunct="1">
              <a:buFont typeface="Wingdings 2" pitchFamily="18" charset="2"/>
              <a:buChar char=""/>
            </a:pPr>
            <a:r>
              <a:rPr lang="ru-RU" b="1" i="1" smtClean="0"/>
              <a:t>«Не  обязательно  жить,  но  обязательно  жить  счастливо». (Жюль  Ренан,  писатель.)</a:t>
            </a:r>
            <a:endParaRPr lang="ru-RU" b="1" smtClean="0"/>
          </a:p>
          <a:p>
            <a:pPr eaLnBrk="1" hangingPunct="1">
              <a:buFont typeface="Wingdings 2" pitchFamily="18" charset="2"/>
              <a:buChar char=""/>
            </a:pPr>
            <a:r>
              <a:rPr lang="ru-RU" b="1" i="1" smtClean="0"/>
              <a:t>«Где  нет  стремления  к  счастью,  та  нет  и  стремления  вообще».(Блез  Паскаль,  философ.)</a:t>
            </a:r>
            <a:endParaRPr lang="ru-RU" b="1" smtClean="0"/>
          </a:p>
        </p:txBody>
      </p:sp>
      <p:pic>
        <p:nvPicPr>
          <p:cNvPr id="16388" name="Picture 4" descr="SVECHK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8225" y="0"/>
            <a:ext cx="17557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463"/>
            <a:ext cx="3714750" cy="680561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5" y="1071563"/>
            <a:ext cx="3679825" cy="3829050"/>
          </a:xfr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/>
              <a:t>«Человек  создан  для  счастья,  как  птица  для  полета…»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483</TotalTime>
  <Words>1043</Words>
  <Application>Microsoft Office PowerPoint</Application>
  <PresentationFormat>Экран (4:3)</PresentationFormat>
  <Paragraphs>97</Paragraphs>
  <Slides>22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Слайд Microsoft Office PowerPoint</vt:lpstr>
      <vt:lpstr>Урок  по  литературе  в 8 классе «Путь  к  свету»   по  произведениям  В.Г.Короленко  «Парадокс  и  «Огоньки» ( Проектная   мастерская)</vt:lpstr>
      <vt:lpstr>Путь  к  свету</vt:lpstr>
      <vt:lpstr>Цель  урока </vt:lpstr>
      <vt:lpstr>Запишите  слово счастье  и  подберите  ассоциативный  ряд  к  этому  слову,  используя  синонимы,  антонимы.  Ответьте  на  следующие  вопросы: Что  такое  счастье?  Что  необходимо  для  счастья?   В  чем  заключается  счастье  для  вас?  </vt:lpstr>
      <vt:lpstr>   C  ч  а  с  т  ь  е – чувство и состояние полного высшего  удовлетворения. (С.Ожегов. Словарь русского языка) </vt:lpstr>
      <vt:lpstr>Принципы  счастливого  человека</vt:lpstr>
      <vt:lpstr>Высказывания  о  счастье  известных  людей</vt:lpstr>
      <vt:lpstr>  Афоризмы  о  счастье</vt:lpstr>
      <vt:lpstr>Слайд 9</vt:lpstr>
      <vt:lpstr>Слайд 10</vt:lpstr>
      <vt:lpstr>Слайд 11</vt:lpstr>
      <vt:lpstr>Очерк  «Парадокс»</vt:lpstr>
      <vt:lpstr>Человек  создан   для  счастья,  как  птица  для  полета                                                                 В.Г. Короленко</vt:lpstr>
      <vt:lpstr>Для  чего  создан  человек?</vt:lpstr>
      <vt:lpstr>Работа  с  миниатюрой  «Огоньки»: </vt:lpstr>
      <vt:lpstr>Символы  в  произведении «Огоньки»</vt:lpstr>
      <vt:lpstr> Но жизнь течет все в тех же угрюмых берегах, а огни еще далеко. И опять приходится налегать на весла... Но все-таки... все-таки впереди - огни!.. </vt:lpstr>
      <vt:lpstr>Владимир Галактионович  Короленко  </vt:lpstr>
      <vt:lpstr>Слайд 19</vt:lpstr>
      <vt:lpstr>«Все-таки  впереди – огни?...»</vt:lpstr>
      <vt:lpstr>Урок  подошел  к  концу,  и  мы  хотим  сказать… </vt:lpstr>
      <vt:lpstr>Слайд 22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по  литературе  в 8 классе «Путь  к  свету»   по  произведениям  В.Г.Короленко  «Парадокс  и  «огоньки» ( Проектная   мастерская)</dc:title>
  <dc:creator>Svetlana</dc:creator>
  <cp:lastModifiedBy>User</cp:lastModifiedBy>
  <cp:revision>64</cp:revision>
  <dcterms:created xsi:type="dcterms:W3CDTF">2009-03-24T13:58:44Z</dcterms:created>
  <dcterms:modified xsi:type="dcterms:W3CDTF">2012-01-22T08:55:40Z</dcterms:modified>
</cp:coreProperties>
</file>