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2" r:id="rId11"/>
    <p:sldId id="274" r:id="rId12"/>
    <p:sldId id="276" r:id="rId13"/>
    <p:sldId id="278" r:id="rId14"/>
    <p:sldId id="280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1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E25B79-232D-41B8-944E-C923B753C63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B91E96-6553-4590-9881-276667451D0F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200" b="1" dirty="0" smtClean="0">
              <a:solidFill>
                <a:srgbClr val="441AE0"/>
              </a:solidFill>
            </a:rPr>
            <a:t>группа людей, в которой главные  члены состоят в браке, являются друг другу родственниками по крови или по документам</a:t>
          </a:r>
        </a:p>
      </dgm:t>
    </dgm:pt>
    <dgm:pt modelId="{8182351A-3EC4-4CB9-A4AF-53425D3CE7A1}" type="parTrans" cxnId="{236D6EC0-1709-435D-94EB-427B03385832}">
      <dgm:prSet/>
      <dgm:spPr/>
      <dgm:t>
        <a:bodyPr/>
        <a:lstStyle/>
        <a:p>
          <a:endParaRPr lang="ru-RU"/>
        </a:p>
      </dgm:t>
    </dgm:pt>
    <dgm:pt modelId="{409958F9-0134-4704-A5E9-194195AFBC55}" type="sibTrans" cxnId="{236D6EC0-1709-435D-94EB-427B03385832}">
      <dgm:prSet/>
      <dgm:spPr>
        <a:solidFill>
          <a:srgbClr val="441AE0">
            <a:alpha val="90000"/>
          </a:srgbClr>
        </a:solidFill>
      </dgm:spPr>
      <dgm:t>
        <a:bodyPr/>
        <a:lstStyle/>
        <a:p>
          <a:endParaRPr lang="ru-RU"/>
        </a:p>
      </dgm:t>
    </dgm:pt>
    <dgm:pt modelId="{3D0D50DD-08DE-462C-B433-0E0092CF8EB3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200" b="1" dirty="0" smtClean="0">
              <a:solidFill>
                <a:srgbClr val="441AE0"/>
              </a:solidFill>
            </a:rPr>
            <a:t>члены семьи ведут общее хозяйство, делят между собой обязанности, вместе проводят свободное время, родители растят и воспитывают детей</a:t>
          </a:r>
        </a:p>
      </dgm:t>
    </dgm:pt>
    <dgm:pt modelId="{962DB761-117A-47B2-94F4-C89CEFB76146}" type="parTrans" cxnId="{0DC940C9-7671-4EC8-A512-1C8EADFC69F1}">
      <dgm:prSet/>
      <dgm:spPr/>
      <dgm:t>
        <a:bodyPr/>
        <a:lstStyle/>
        <a:p>
          <a:endParaRPr lang="ru-RU"/>
        </a:p>
      </dgm:t>
    </dgm:pt>
    <dgm:pt modelId="{5049F0D3-1DF0-44CE-B38E-3C1FD44C0D11}" type="sibTrans" cxnId="{0DC940C9-7671-4EC8-A512-1C8EADFC69F1}">
      <dgm:prSet/>
      <dgm:spPr>
        <a:solidFill>
          <a:srgbClr val="441AE0">
            <a:alpha val="90000"/>
          </a:srgbClr>
        </a:solidFill>
      </dgm:spPr>
      <dgm:t>
        <a:bodyPr/>
        <a:lstStyle/>
        <a:p>
          <a:endParaRPr lang="ru-RU"/>
        </a:p>
      </dgm:t>
    </dgm:pt>
    <dgm:pt modelId="{E620C448-73DC-4FA3-B72C-CF52A198F7E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200" b="1" dirty="0" smtClean="0">
              <a:solidFill>
                <a:srgbClr val="441AE0"/>
              </a:solidFill>
            </a:rPr>
            <a:t>члены семьи </a:t>
          </a:r>
          <a:r>
            <a:rPr lang="ru-RU" sz="2200" b="1" dirty="0" smtClean="0">
              <a:solidFill>
                <a:srgbClr val="441AE0"/>
              </a:solidFill>
            </a:rPr>
            <a:t>любят</a:t>
          </a:r>
        </a:p>
        <a:p>
          <a:pPr algn="ctr"/>
          <a:r>
            <a:rPr lang="ru-RU" sz="2200" b="1" dirty="0" smtClean="0">
              <a:solidFill>
                <a:srgbClr val="441AE0"/>
              </a:solidFill>
            </a:rPr>
            <a:t> </a:t>
          </a:r>
          <a:r>
            <a:rPr lang="ru-RU" sz="2200" b="1" dirty="0" smtClean="0">
              <a:solidFill>
                <a:srgbClr val="441AE0"/>
              </a:solidFill>
            </a:rPr>
            <a:t>и уважают друг друга</a:t>
          </a:r>
          <a:endParaRPr lang="ru-RU" sz="2200" b="1" dirty="0">
            <a:solidFill>
              <a:srgbClr val="441AE0"/>
            </a:solidFill>
          </a:endParaRPr>
        </a:p>
      </dgm:t>
    </dgm:pt>
    <dgm:pt modelId="{9BA3D915-9B91-4BD1-8539-71916B7ABA8D}" type="parTrans" cxnId="{6FA96030-E14B-461B-ADC7-8CB3666757C5}">
      <dgm:prSet/>
      <dgm:spPr/>
      <dgm:t>
        <a:bodyPr/>
        <a:lstStyle/>
        <a:p>
          <a:endParaRPr lang="ru-RU"/>
        </a:p>
      </dgm:t>
    </dgm:pt>
    <dgm:pt modelId="{47ECBE2C-5659-4345-A3C2-5F4DDA1C6918}" type="sibTrans" cxnId="{6FA96030-E14B-461B-ADC7-8CB3666757C5}">
      <dgm:prSet/>
      <dgm:spPr/>
      <dgm:t>
        <a:bodyPr/>
        <a:lstStyle/>
        <a:p>
          <a:endParaRPr lang="ru-RU"/>
        </a:p>
      </dgm:t>
    </dgm:pt>
    <dgm:pt modelId="{BAF325A3-C5FF-4063-BC9D-107778A8ACA9}" type="pres">
      <dgm:prSet presAssocID="{4CE25B79-232D-41B8-944E-C923B753C63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98674B-B028-4D51-BE59-ED65A81B7CC9}" type="pres">
      <dgm:prSet presAssocID="{4CE25B79-232D-41B8-944E-C923B753C634}" presName="dummyMaxCanvas" presStyleCnt="0">
        <dgm:presLayoutVars/>
      </dgm:prSet>
      <dgm:spPr/>
    </dgm:pt>
    <dgm:pt modelId="{DA329F59-BD4D-4C3C-8A25-DC331795F5A1}" type="pres">
      <dgm:prSet presAssocID="{4CE25B79-232D-41B8-944E-C923B753C634}" presName="ThreeNodes_1" presStyleLbl="node1" presStyleIdx="0" presStyleCnt="3" custScaleX="1053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7C133-CD63-4BA6-82FC-9AEFEF6EED11}" type="pres">
      <dgm:prSet presAssocID="{4CE25B79-232D-41B8-944E-C923B753C634}" presName="ThreeNodes_2" presStyleLbl="node1" presStyleIdx="1" presStyleCnt="3" custLinFactNeighborX="-920" custLinFactNeighborY="-14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07072-2D84-484B-80B2-B5F8D12A4C01}" type="pres">
      <dgm:prSet presAssocID="{4CE25B79-232D-41B8-944E-C923B753C634}" presName="ThreeNodes_3" presStyleLbl="node1" presStyleIdx="2" presStyleCnt="3" custLinFactNeighborX="3870" custLinFactNeighborY="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78D307-E98A-4949-A890-C53699C62AA0}" type="pres">
      <dgm:prSet presAssocID="{4CE25B79-232D-41B8-944E-C923B753C63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F8752-D2BD-4955-B5D5-B8BFEF86648F}" type="pres">
      <dgm:prSet presAssocID="{4CE25B79-232D-41B8-944E-C923B753C63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0E18B-4FD0-4952-AE92-F0BAA517B0AD}" type="pres">
      <dgm:prSet presAssocID="{4CE25B79-232D-41B8-944E-C923B753C63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6C2B6E-59F2-4C38-8C94-2CCB62FDE701}" type="pres">
      <dgm:prSet presAssocID="{4CE25B79-232D-41B8-944E-C923B753C63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6493B-8060-46E6-8D4D-F0F1A1869EC1}" type="pres">
      <dgm:prSet presAssocID="{4CE25B79-232D-41B8-944E-C923B753C63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C940C9-7671-4EC8-A512-1C8EADFC69F1}" srcId="{4CE25B79-232D-41B8-944E-C923B753C634}" destId="{3D0D50DD-08DE-462C-B433-0E0092CF8EB3}" srcOrd="1" destOrd="0" parTransId="{962DB761-117A-47B2-94F4-C89CEFB76146}" sibTransId="{5049F0D3-1DF0-44CE-B38E-3C1FD44C0D11}"/>
    <dgm:cxn modelId="{7CA15FD5-6BED-4C1F-8D68-70073D35A65E}" type="presOf" srcId="{4CE25B79-232D-41B8-944E-C923B753C634}" destId="{BAF325A3-C5FF-4063-BC9D-107778A8ACA9}" srcOrd="0" destOrd="0" presId="urn:microsoft.com/office/officeart/2005/8/layout/vProcess5"/>
    <dgm:cxn modelId="{6FA96030-E14B-461B-ADC7-8CB3666757C5}" srcId="{4CE25B79-232D-41B8-944E-C923B753C634}" destId="{E620C448-73DC-4FA3-B72C-CF52A198F7E1}" srcOrd="2" destOrd="0" parTransId="{9BA3D915-9B91-4BD1-8539-71916B7ABA8D}" sibTransId="{47ECBE2C-5659-4345-A3C2-5F4DDA1C6918}"/>
    <dgm:cxn modelId="{628676C0-D732-482B-B3BF-E8C684521678}" type="presOf" srcId="{E620C448-73DC-4FA3-B72C-CF52A198F7E1}" destId="{80D6493B-8060-46E6-8D4D-F0F1A1869EC1}" srcOrd="1" destOrd="0" presId="urn:microsoft.com/office/officeart/2005/8/layout/vProcess5"/>
    <dgm:cxn modelId="{E8E1C3EA-9B73-47A4-ACC7-21AAB14A62E6}" type="presOf" srcId="{3D0D50DD-08DE-462C-B433-0E0092CF8EB3}" destId="{4A6C2B6E-59F2-4C38-8C94-2CCB62FDE701}" srcOrd="1" destOrd="0" presId="urn:microsoft.com/office/officeart/2005/8/layout/vProcess5"/>
    <dgm:cxn modelId="{7EB1A91F-82F2-4BF7-8FC1-6D654494888C}" type="presOf" srcId="{409958F9-0134-4704-A5E9-194195AFBC55}" destId="{3F78D307-E98A-4949-A890-C53699C62AA0}" srcOrd="0" destOrd="0" presId="urn:microsoft.com/office/officeart/2005/8/layout/vProcess5"/>
    <dgm:cxn modelId="{C11D7DED-716C-4FD6-BD8F-B61DFBC66DFB}" type="presOf" srcId="{E620C448-73DC-4FA3-B72C-CF52A198F7E1}" destId="{53B07072-2D84-484B-80B2-B5F8D12A4C01}" srcOrd="0" destOrd="0" presId="urn:microsoft.com/office/officeart/2005/8/layout/vProcess5"/>
    <dgm:cxn modelId="{236D6EC0-1709-435D-94EB-427B03385832}" srcId="{4CE25B79-232D-41B8-944E-C923B753C634}" destId="{8EB91E96-6553-4590-9881-276667451D0F}" srcOrd="0" destOrd="0" parTransId="{8182351A-3EC4-4CB9-A4AF-53425D3CE7A1}" sibTransId="{409958F9-0134-4704-A5E9-194195AFBC55}"/>
    <dgm:cxn modelId="{F2B035F5-7A18-49DD-8C74-B0BEB03D8762}" type="presOf" srcId="{8EB91E96-6553-4590-9881-276667451D0F}" destId="{EFB0E18B-4FD0-4952-AE92-F0BAA517B0AD}" srcOrd="1" destOrd="0" presId="urn:microsoft.com/office/officeart/2005/8/layout/vProcess5"/>
    <dgm:cxn modelId="{9493D63B-CCA9-4F5D-A288-965387E092D7}" type="presOf" srcId="{8EB91E96-6553-4590-9881-276667451D0F}" destId="{DA329F59-BD4D-4C3C-8A25-DC331795F5A1}" srcOrd="0" destOrd="0" presId="urn:microsoft.com/office/officeart/2005/8/layout/vProcess5"/>
    <dgm:cxn modelId="{F0FFB0E7-5CF0-4E02-82C5-DCCC47783E17}" type="presOf" srcId="{5049F0D3-1DF0-44CE-B38E-3C1FD44C0D11}" destId="{829F8752-D2BD-4955-B5D5-B8BFEF86648F}" srcOrd="0" destOrd="0" presId="urn:microsoft.com/office/officeart/2005/8/layout/vProcess5"/>
    <dgm:cxn modelId="{8BF652ED-E20C-465A-83D4-8EF7E84200B1}" type="presOf" srcId="{3D0D50DD-08DE-462C-B433-0E0092CF8EB3}" destId="{34F7C133-CD63-4BA6-82FC-9AEFEF6EED11}" srcOrd="0" destOrd="0" presId="urn:microsoft.com/office/officeart/2005/8/layout/vProcess5"/>
    <dgm:cxn modelId="{B9745F88-AB60-4108-8F0B-4B37C3FFB4FF}" type="presParOf" srcId="{BAF325A3-C5FF-4063-BC9D-107778A8ACA9}" destId="{CA98674B-B028-4D51-BE59-ED65A81B7CC9}" srcOrd="0" destOrd="0" presId="urn:microsoft.com/office/officeart/2005/8/layout/vProcess5"/>
    <dgm:cxn modelId="{82C9F63D-C453-470E-A64E-2166F3ABCF58}" type="presParOf" srcId="{BAF325A3-C5FF-4063-BC9D-107778A8ACA9}" destId="{DA329F59-BD4D-4C3C-8A25-DC331795F5A1}" srcOrd="1" destOrd="0" presId="urn:microsoft.com/office/officeart/2005/8/layout/vProcess5"/>
    <dgm:cxn modelId="{AC357925-3497-4A1D-9CA6-D5DFDBAFF8A5}" type="presParOf" srcId="{BAF325A3-C5FF-4063-BC9D-107778A8ACA9}" destId="{34F7C133-CD63-4BA6-82FC-9AEFEF6EED11}" srcOrd="2" destOrd="0" presId="urn:microsoft.com/office/officeart/2005/8/layout/vProcess5"/>
    <dgm:cxn modelId="{EE5BFCB6-E7F9-4C9C-AF6F-4272EBE34543}" type="presParOf" srcId="{BAF325A3-C5FF-4063-BC9D-107778A8ACA9}" destId="{53B07072-2D84-484B-80B2-B5F8D12A4C01}" srcOrd="3" destOrd="0" presId="urn:microsoft.com/office/officeart/2005/8/layout/vProcess5"/>
    <dgm:cxn modelId="{871C372B-ECFF-4138-99CA-0746A628E4D8}" type="presParOf" srcId="{BAF325A3-C5FF-4063-BC9D-107778A8ACA9}" destId="{3F78D307-E98A-4949-A890-C53699C62AA0}" srcOrd="4" destOrd="0" presId="urn:microsoft.com/office/officeart/2005/8/layout/vProcess5"/>
    <dgm:cxn modelId="{82135A47-E7CA-4069-8DCD-72C1F1602FA1}" type="presParOf" srcId="{BAF325A3-C5FF-4063-BC9D-107778A8ACA9}" destId="{829F8752-D2BD-4955-B5D5-B8BFEF86648F}" srcOrd="5" destOrd="0" presId="urn:microsoft.com/office/officeart/2005/8/layout/vProcess5"/>
    <dgm:cxn modelId="{C705894F-0BB9-4B8D-A967-2EA79240F073}" type="presParOf" srcId="{BAF325A3-C5FF-4063-BC9D-107778A8ACA9}" destId="{EFB0E18B-4FD0-4952-AE92-F0BAA517B0AD}" srcOrd="6" destOrd="0" presId="urn:microsoft.com/office/officeart/2005/8/layout/vProcess5"/>
    <dgm:cxn modelId="{30279EA0-FD1D-4FE8-ADE0-5253C794F654}" type="presParOf" srcId="{BAF325A3-C5FF-4063-BC9D-107778A8ACA9}" destId="{4A6C2B6E-59F2-4C38-8C94-2CCB62FDE701}" srcOrd="7" destOrd="0" presId="urn:microsoft.com/office/officeart/2005/8/layout/vProcess5"/>
    <dgm:cxn modelId="{B52DAEBD-4DBE-4F20-A576-EF713CEB427A}" type="presParOf" srcId="{BAF325A3-C5FF-4063-BC9D-107778A8ACA9}" destId="{80D6493B-8060-46E6-8D4D-F0F1A1869E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29F59-BD4D-4C3C-8A25-DC331795F5A1}">
      <dsp:nvSpPr>
        <dsp:cNvPr id="0" name=""/>
        <dsp:cNvSpPr/>
      </dsp:nvSpPr>
      <dsp:spPr>
        <a:xfrm>
          <a:off x="-84738" y="0"/>
          <a:ext cx="6686414" cy="146208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441AE0"/>
              </a:solidFill>
            </a:rPr>
            <a:t>группа людей, в которой главные  члены состоят в браке, являются друг другу родственниками по крови или по документам</a:t>
          </a:r>
        </a:p>
      </dsp:txBody>
      <dsp:txXfrm>
        <a:off x="-41915" y="42823"/>
        <a:ext cx="5029032" cy="1376441"/>
      </dsp:txXfrm>
    </dsp:sp>
    <dsp:sp modelId="{34F7C133-CD63-4BA6-82FC-9AEFEF6EED11}">
      <dsp:nvSpPr>
        <dsp:cNvPr id="0" name=""/>
        <dsp:cNvSpPr/>
      </dsp:nvSpPr>
      <dsp:spPr>
        <a:xfrm>
          <a:off x="586411" y="1684787"/>
          <a:ext cx="6347460" cy="146208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441AE0"/>
              </a:solidFill>
            </a:rPr>
            <a:t>члены семьи ведут общее хозяйство, делят между собой обязанности, вместе проводят свободное время, родители растят и воспитывают детей</a:t>
          </a:r>
        </a:p>
      </dsp:txBody>
      <dsp:txXfrm>
        <a:off x="629234" y="1727610"/>
        <a:ext cx="4751387" cy="1376441"/>
      </dsp:txXfrm>
    </dsp:sp>
    <dsp:sp modelId="{53B07072-2D84-484B-80B2-B5F8D12A4C01}">
      <dsp:nvSpPr>
        <dsp:cNvPr id="0" name=""/>
        <dsp:cNvSpPr/>
      </dsp:nvSpPr>
      <dsp:spPr>
        <a:xfrm>
          <a:off x="1204878" y="3411537"/>
          <a:ext cx="6347460" cy="146208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441AE0"/>
              </a:solidFill>
            </a:rPr>
            <a:t>члены семьи </a:t>
          </a:r>
          <a:r>
            <a:rPr lang="ru-RU" sz="2200" b="1" kern="1200" dirty="0" smtClean="0">
              <a:solidFill>
                <a:srgbClr val="441AE0"/>
              </a:solidFill>
            </a:rPr>
            <a:t>любят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441AE0"/>
              </a:solidFill>
            </a:rPr>
            <a:t> </a:t>
          </a:r>
          <a:r>
            <a:rPr lang="ru-RU" sz="2200" b="1" kern="1200" dirty="0" smtClean="0">
              <a:solidFill>
                <a:srgbClr val="441AE0"/>
              </a:solidFill>
            </a:rPr>
            <a:t>и уважают друг друга</a:t>
          </a:r>
          <a:endParaRPr lang="ru-RU" sz="2200" b="1" kern="1200" dirty="0">
            <a:solidFill>
              <a:srgbClr val="441AE0"/>
            </a:solidFill>
          </a:endParaRPr>
        </a:p>
      </dsp:txBody>
      <dsp:txXfrm>
        <a:off x="1247701" y="3454360"/>
        <a:ext cx="4751387" cy="1376441"/>
      </dsp:txXfrm>
    </dsp:sp>
    <dsp:sp modelId="{3F78D307-E98A-4949-A890-C53699C62AA0}">
      <dsp:nvSpPr>
        <dsp:cNvPr id="0" name=""/>
        <dsp:cNvSpPr/>
      </dsp:nvSpPr>
      <dsp:spPr>
        <a:xfrm>
          <a:off x="5481841" y="1108749"/>
          <a:ext cx="950356" cy="950356"/>
        </a:xfrm>
        <a:prstGeom prst="downArrow">
          <a:avLst>
            <a:gd name="adj1" fmla="val 55000"/>
            <a:gd name="adj2" fmla="val 45000"/>
          </a:avLst>
        </a:prstGeom>
        <a:solidFill>
          <a:srgbClr val="441AE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695671" y="1108749"/>
        <a:ext cx="522696" cy="715143"/>
      </dsp:txXfrm>
    </dsp:sp>
    <dsp:sp modelId="{829F8752-D2BD-4955-B5D5-B8BFEF86648F}">
      <dsp:nvSpPr>
        <dsp:cNvPr id="0" name=""/>
        <dsp:cNvSpPr/>
      </dsp:nvSpPr>
      <dsp:spPr>
        <a:xfrm>
          <a:off x="6041911" y="2804771"/>
          <a:ext cx="950356" cy="950356"/>
        </a:xfrm>
        <a:prstGeom prst="downArrow">
          <a:avLst>
            <a:gd name="adj1" fmla="val 55000"/>
            <a:gd name="adj2" fmla="val 45000"/>
          </a:avLst>
        </a:prstGeom>
        <a:solidFill>
          <a:srgbClr val="441AE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255741" y="2804771"/>
        <a:ext cx="522696" cy="715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6905C-599C-4CC3-90CE-0F7FBFA3E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med">
    <p:split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2996952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Классный час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96560" y="1412776"/>
            <a:ext cx="66204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кругу семьи</a:t>
            </a:r>
            <a:endParaRPr lang="ru-RU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07296" y="5517232"/>
            <a:ext cx="6336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Подготовила:</a:t>
            </a:r>
            <a:r>
              <a:rPr lang="ru-RU" dirty="0" smtClean="0"/>
              <a:t> </a:t>
            </a:r>
            <a:r>
              <a:rPr lang="ru-RU" dirty="0" err="1" smtClean="0"/>
              <a:t>Чмыхало</a:t>
            </a:r>
            <a:r>
              <a:rPr lang="ru-RU" dirty="0" smtClean="0"/>
              <a:t> Светлана Михайловна, </a:t>
            </a:r>
          </a:p>
          <a:p>
            <a:pPr>
              <a:spcBef>
                <a:spcPct val="50000"/>
              </a:spcBef>
            </a:pPr>
            <a:r>
              <a:rPr lang="ru-RU" dirty="0" smtClean="0"/>
              <a:t>                            учитель начальных классов  </a:t>
            </a:r>
          </a:p>
          <a:p>
            <a:pPr>
              <a:spcBef>
                <a:spcPct val="50000"/>
              </a:spcBef>
            </a:pPr>
            <a:r>
              <a:rPr lang="ru-RU" dirty="0" smtClean="0"/>
              <a:t>                            МБОУ средней школы №10</a:t>
            </a:r>
            <a:endParaRPr lang="ru-RU" dirty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5400000">
            <a:off x="-2412206" y="2780506"/>
            <a:ext cx="6408738" cy="13684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4000" b="1" kern="10" dirty="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Задание</a:t>
            </a:r>
          </a:p>
        </p:txBody>
      </p:sp>
      <p:pic>
        <p:nvPicPr>
          <p:cNvPr id="16395" name="Picture 11" descr="J03368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4076700"/>
            <a:ext cx="3671888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1979613" y="260350"/>
            <a:ext cx="6624637" cy="3313113"/>
          </a:xfrm>
          <a:prstGeom prst="wedgeRectCallout">
            <a:avLst>
              <a:gd name="adj1" fmla="val 7944"/>
              <a:gd name="adj2" fmla="val 73000"/>
            </a:avLst>
          </a:prstGeom>
          <a:solidFill>
            <a:schemeClr val="bg1">
              <a:lumMod val="95000"/>
            </a:schemeClr>
          </a:solidFill>
          <a:ln w="34925" cap="rnd">
            <a:solidFill>
              <a:srgbClr val="000099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268538" y="692150"/>
            <a:ext cx="61928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FF0000"/>
                </a:solidFill>
              </a:rPr>
              <a:t>Расшифруйте название семейного праздника</a:t>
            </a:r>
            <a:endParaRPr lang="ru-RU" sz="2000" b="1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Для этого из каждой строки выпишите только те буквы, которые не повторяются в этой строке:</a:t>
            </a:r>
          </a:p>
          <a:p>
            <a:pPr>
              <a:spcBef>
                <a:spcPct val="50000"/>
              </a:spcBef>
            </a:pPr>
            <a:r>
              <a:rPr lang="ru-RU" sz="2000" b="1" i="1" dirty="0">
                <a:solidFill>
                  <a:srgbClr val="FF0000"/>
                </a:solidFill>
              </a:rPr>
              <a:t>Н    И    О    В    И    Ы    И    Й</a:t>
            </a:r>
          </a:p>
          <a:p>
            <a:pPr>
              <a:spcBef>
                <a:spcPct val="50000"/>
              </a:spcBef>
            </a:pPr>
            <a:r>
              <a:rPr lang="ru-RU" sz="2000" b="1" i="1" dirty="0">
                <a:solidFill>
                  <a:srgbClr val="FF0000"/>
                </a:solidFill>
              </a:rPr>
              <a:t>Т    А    А    Г    О    Т    Д    А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6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6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323850" y="115888"/>
            <a:ext cx="8280400" cy="1512887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kern="10" dirty="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Impact"/>
              </a:rPr>
              <a:t>Новый год</a:t>
            </a:r>
          </a:p>
        </p:txBody>
      </p:sp>
      <p:pic>
        <p:nvPicPr>
          <p:cNvPr id="18442" name="Picture 10" descr="j0229389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35696" y="1632479"/>
            <a:ext cx="6516687" cy="5164137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132138" y="2924175"/>
            <a:ext cx="5364162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Этот праздник  считается семейным, потому что его принято праздновать всей </a:t>
            </a:r>
            <a:r>
              <a:rPr lang="ru-RU" sz="2000" b="1" dirty="0" smtClean="0">
                <a:solidFill>
                  <a:srgbClr val="441AE0"/>
                </a:solidFill>
              </a:rPr>
              <a:t>семьей</a:t>
            </a:r>
            <a:endParaRPr lang="ru-RU" sz="2000" b="1" dirty="0">
              <a:solidFill>
                <a:srgbClr val="441AE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Родственники собираются за общим столом и встречают Новый год, дарят друг другу подарки, высказывают </a:t>
            </a:r>
            <a:r>
              <a:rPr lang="ru-RU" sz="2000" b="1" dirty="0" smtClean="0">
                <a:solidFill>
                  <a:srgbClr val="441AE0"/>
                </a:solidFill>
              </a:rPr>
              <a:t>пожелания</a:t>
            </a:r>
            <a:endParaRPr lang="ru-RU" sz="2000" b="1" dirty="0">
              <a:solidFill>
                <a:srgbClr val="441AE0"/>
              </a:solidFill>
            </a:endParaRPr>
          </a:p>
        </p:txBody>
      </p:sp>
      <p:pic>
        <p:nvPicPr>
          <p:cNvPr id="18436" name="Picture 4" descr="newy2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775"/>
            <a:ext cx="414020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11" descr="newy1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5370513"/>
            <a:ext cx="11525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WordArt 12"/>
          <p:cNvSpPr>
            <a:spLocks noChangeArrowheads="1" noChangeShapeType="1" noTextEdit="1"/>
          </p:cNvSpPr>
          <p:nvPr/>
        </p:nvSpPr>
        <p:spPr bwMode="auto">
          <a:xfrm>
            <a:off x="1907704" y="188640"/>
            <a:ext cx="3241675" cy="13684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Top"/>
              <a:lightRig rig="legacyFlat3" dir="l"/>
            </a:scene3d>
            <a:sp3d extrusionH="887400" prstMaterial="legacyMatte">
              <a:extrusionClr>
                <a:srgbClr val="9999FF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А какие </a:t>
            </a:r>
          </a:p>
        </p:txBody>
      </p:sp>
      <p:sp>
        <p:nvSpPr>
          <p:cNvPr id="19469" name="WordArt 13"/>
          <p:cNvSpPr>
            <a:spLocks noChangeArrowheads="1" noChangeShapeType="1" noTextEdit="1"/>
          </p:cNvSpPr>
          <p:nvPr/>
        </p:nvSpPr>
        <p:spPr bwMode="auto">
          <a:xfrm>
            <a:off x="611560" y="1412776"/>
            <a:ext cx="7416824" cy="19161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Top"/>
              <a:lightRig rig="legacyFlat3" dir="l"/>
            </a:scene3d>
            <a:sp3d extrusionH="887400" prstMaterial="legacyMatte">
              <a:extrusionClr>
                <a:srgbClr val="9999FF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семейные праздники</a:t>
            </a:r>
          </a:p>
        </p:txBody>
      </p:sp>
      <p:sp>
        <p:nvSpPr>
          <p:cNvPr id="19470" name="WordArt 14"/>
          <p:cNvSpPr>
            <a:spLocks noChangeArrowheads="1" noChangeShapeType="1" noTextEdit="1"/>
          </p:cNvSpPr>
          <p:nvPr/>
        </p:nvSpPr>
        <p:spPr bwMode="auto">
          <a:xfrm>
            <a:off x="611188" y="2997200"/>
            <a:ext cx="7561262" cy="13684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Top"/>
              <a:lightRig rig="legacyFlat2" dir="b"/>
            </a:scene3d>
            <a:sp3d extrusionH="887400" prstMaterial="legacyMatte">
              <a:extrusionClr>
                <a:srgbClr val="9999FF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существуют </a:t>
            </a:r>
          </a:p>
        </p:txBody>
      </p:sp>
      <p:sp>
        <p:nvSpPr>
          <p:cNvPr id="19471" name="WordArt 15"/>
          <p:cNvSpPr>
            <a:spLocks noChangeArrowheads="1" noChangeShapeType="1" noTextEdit="1"/>
          </p:cNvSpPr>
          <p:nvPr/>
        </p:nvSpPr>
        <p:spPr bwMode="auto">
          <a:xfrm>
            <a:off x="827088" y="4868863"/>
            <a:ext cx="6625232" cy="16446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TopLeft"/>
              <a:lightRig rig="legacyFlat3" dir="r"/>
            </a:scene3d>
            <a:sp3d extrusionH="887400" prstMaterial="legacyMatte">
              <a:extrusionClr>
                <a:srgbClr val="9999FF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в ваших семьях?</a:t>
            </a:r>
          </a:p>
        </p:txBody>
      </p:sp>
      <p:pic>
        <p:nvPicPr>
          <p:cNvPr id="19472" name="Picture 16" descr="мал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573016"/>
            <a:ext cx="2084388" cy="357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/>
      <p:bldP spid="19469" grpId="0"/>
      <p:bldP spid="19470" grpId="0"/>
      <p:bldP spid="1947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7" name="WordArt 21"/>
          <p:cNvSpPr>
            <a:spLocks noChangeArrowheads="1" noChangeShapeType="1" noTextEdit="1"/>
          </p:cNvSpPr>
          <p:nvPr/>
        </p:nvSpPr>
        <p:spPr bwMode="auto">
          <a:xfrm>
            <a:off x="250825" y="2565400"/>
            <a:ext cx="31686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dirty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Родословная</a:t>
            </a:r>
          </a:p>
        </p:txBody>
      </p:sp>
      <p:sp>
        <p:nvSpPr>
          <p:cNvPr id="24598" name="WordArt 22"/>
          <p:cNvSpPr>
            <a:spLocks noChangeArrowheads="1" noChangeShapeType="1" noTextEdit="1"/>
          </p:cNvSpPr>
          <p:nvPr/>
        </p:nvSpPr>
        <p:spPr bwMode="auto">
          <a:xfrm>
            <a:off x="250825" y="4941888"/>
            <a:ext cx="3240088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dirty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Реликвии</a:t>
            </a:r>
          </a:p>
        </p:txBody>
      </p:sp>
      <p:sp>
        <p:nvSpPr>
          <p:cNvPr id="24600" name="AutoShape 24"/>
          <p:cNvSpPr>
            <a:spLocks noChangeArrowheads="1"/>
          </p:cNvSpPr>
          <p:nvPr/>
        </p:nvSpPr>
        <p:spPr bwMode="auto">
          <a:xfrm>
            <a:off x="3924300" y="2133600"/>
            <a:ext cx="5040313" cy="1943100"/>
          </a:xfrm>
          <a:custGeom>
            <a:avLst/>
            <a:gdLst>
              <a:gd name="T0" fmla="*/ 0 w 56029"/>
              <a:gd name="T1" fmla="*/ 87399010 h 21600"/>
              <a:gd name="T2" fmla="*/ 113355374 w 56029"/>
              <a:gd name="T3" fmla="*/ 87399010 h 21600"/>
              <a:gd name="T4" fmla="*/ 588083251 w 56029"/>
              <a:gd name="T5" fmla="*/ 174798019 h 21600"/>
              <a:gd name="T6" fmla="*/ 588083251 w 56029"/>
              <a:gd name="T7" fmla="*/ 131098526 h 21600"/>
              <a:gd name="T8" fmla="*/ 1176145632 w 56029"/>
              <a:gd name="T9" fmla="*/ 87399010 h 21600"/>
              <a:gd name="T10" fmla="*/ 1062790123 w 56029"/>
              <a:gd name="T11" fmla="*/ 87399010 h 21600"/>
              <a:gd name="T12" fmla="*/ 588083251 w 56029"/>
              <a:gd name="T13" fmla="*/ 0 h 21600"/>
              <a:gd name="T14" fmla="*/ 588083251 w 56029"/>
              <a:gd name="T15" fmla="*/ 4369950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4007 w 56029"/>
              <a:gd name="T25" fmla="*/ 5400 h 21600"/>
              <a:gd name="T26" fmla="*/ 42022 w 56029"/>
              <a:gd name="T27" fmla="*/ 162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6029" h="21600">
                <a:moveTo>
                  <a:pt x="0" y="0"/>
                </a:moveTo>
                <a:lnTo>
                  <a:pt x="0" y="21600"/>
                </a:lnTo>
                <a:lnTo>
                  <a:pt x="56029" y="21600"/>
                </a:lnTo>
                <a:lnTo>
                  <a:pt x="56029" y="0"/>
                </a:lnTo>
                <a:close/>
                <a:moveTo>
                  <a:pt x="5400" y="5400"/>
                </a:moveTo>
                <a:lnTo>
                  <a:pt x="5400" y="16200"/>
                </a:lnTo>
                <a:lnTo>
                  <a:pt x="50629" y="16200"/>
                </a:lnTo>
                <a:lnTo>
                  <a:pt x="50629" y="540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Front"/>
            <a:lightRig rig="legacyFlat2" dir="t"/>
          </a:scene3d>
          <a:sp3d extrusionH="887400" prstMaterial="legacyMatte">
            <a:bevelT w="13500" h="13500" prst="angle"/>
            <a:bevelB w="13500" h="13500" prst="angle"/>
            <a:extrusionClr>
              <a:srgbClr val="D8ECB3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24601" name="AutoShape 25"/>
          <p:cNvSpPr>
            <a:spLocks noChangeArrowheads="1"/>
          </p:cNvSpPr>
          <p:nvPr/>
        </p:nvSpPr>
        <p:spPr bwMode="auto">
          <a:xfrm>
            <a:off x="3924300" y="4437063"/>
            <a:ext cx="5040313" cy="1943100"/>
          </a:xfrm>
          <a:custGeom>
            <a:avLst/>
            <a:gdLst>
              <a:gd name="T0" fmla="*/ 0 w 56029"/>
              <a:gd name="T1" fmla="*/ 87399010 h 21600"/>
              <a:gd name="T2" fmla="*/ 113355374 w 56029"/>
              <a:gd name="T3" fmla="*/ 87399010 h 21600"/>
              <a:gd name="T4" fmla="*/ 588083251 w 56029"/>
              <a:gd name="T5" fmla="*/ 174798019 h 21600"/>
              <a:gd name="T6" fmla="*/ 588083251 w 56029"/>
              <a:gd name="T7" fmla="*/ 131098526 h 21600"/>
              <a:gd name="T8" fmla="*/ 1176145632 w 56029"/>
              <a:gd name="T9" fmla="*/ 87399010 h 21600"/>
              <a:gd name="T10" fmla="*/ 1062790123 w 56029"/>
              <a:gd name="T11" fmla="*/ 87399010 h 21600"/>
              <a:gd name="T12" fmla="*/ 588083251 w 56029"/>
              <a:gd name="T13" fmla="*/ 0 h 21600"/>
              <a:gd name="T14" fmla="*/ 588083251 w 56029"/>
              <a:gd name="T15" fmla="*/ 4369950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4007 w 56029"/>
              <a:gd name="T25" fmla="*/ 5400 h 21600"/>
              <a:gd name="T26" fmla="*/ 42022 w 56029"/>
              <a:gd name="T27" fmla="*/ 162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6029" h="21600">
                <a:moveTo>
                  <a:pt x="0" y="0"/>
                </a:moveTo>
                <a:lnTo>
                  <a:pt x="0" y="21600"/>
                </a:lnTo>
                <a:lnTo>
                  <a:pt x="56029" y="21600"/>
                </a:lnTo>
                <a:lnTo>
                  <a:pt x="56029" y="0"/>
                </a:lnTo>
                <a:close/>
                <a:moveTo>
                  <a:pt x="5400" y="5400"/>
                </a:moveTo>
                <a:lnTo>
                  <a:pt x="5400" y="16200"/>
                </a:lnTo>
                <a:lnTo>
                  <a:pt x="50629" y="16200"/>
                </a:lnTo>
                <a:lnTo>
                  <a:pt x="50629" y="540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Front"/>
            <a:lightRig rig="legacyFlat2" dir="t"/>
          </a:scene3d>
          <a:sp3d extrusionH="887400" prstMaterial="legacyMatte">
            <a:bevelT w="13500" h="13500" prst="angle"/>
            <a:bevelB w="13500" h="13500" prst="angle"/>
            <a:extrusionClr>
              <a:srgbClr val="D8ECB3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24602" name="WordArt 26"/>
          <p:cNvSpPr>
            <a:spLocks noChangeArrowheads="1" noChangeShapeType="1" noTextEdit="1"/>
          </p:cNvSpPr>
          <p:nvPr/>
        </p:nvSpPr>
        <p:spPr bwMode="auto">
          <a:xfrm>
            <a:off x="250825" y="115888"/>
            <a:ext cx="8497639" cy="18732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 dirty="0">
                <a:ln w="25400" cap="rnd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71842" dir="18900000" algn="ctr" rotWithShape="0">
                    <a:srgbClr val="000099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Колесо истории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4572000" y="2770188"/>
            <a:ext cx="3671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</a:rPr>
              <a:t>Перечень поколений одного рода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4572000" y="4941888"/>
            <a:ext cx="37449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</a:rPr>
              <a:t>Вещи, которые хранятся и передаются из поколения в поколение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4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7" grpId="0"/>
      <p:bldP spid="24598" grpId="0"/>
      <p:bldP spid="24600" grpId="0" animBg="1"/>
      <p:bldP spid="24601" grpId="0" animBg="1"/>
      <p:bldP spid="2460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9" name="WordArt 19"/>
          <p:cNvSpPr>
            <a:spLocks noChangeArrowheads="1" noChangeShapeType="1" noTextEdit="1"/>
          </p:cNvSpPr>
          <p:nvPr/>
        </p:nvSpPr>
        <p:spPr bwMode="auto">
          <a:xfrm>
            <a:off x="323528" y="0"/>
            <a:ext cx="8352928" cy="256490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chemeClr val="accent1"/>
                </a:solidFill>
                <a:latin typeface="Arial"/>
                <a:cs typeface="Arial"/>
              </a:rPr>
              <a:t>Подумай и ответь</a:t>
            </a:r>
          </a:p>
        </p:txBody>
      </p:sp>
      <p:pic>
        <p:nvPicPr>
          <p:cNvPr id="20497" name="Picture 17" descr="vanyaкопир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875" y="3357563"/>
            <a:ext cx="4062413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771800" y="49036"/>
            <a:ext cx="5903912" cy="649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 b="1" dirty="0"/>
          </a:p>
          <a:p>
            <a:pPr>
              <a:spcBef>
                <a:spcPct val="50000"/>
              </a:spcBef>
            </a:pPr>
            <a:endParaRPr lang="ru-RU" sz="2000" b="1" dirty="0"/>
          </a:p>
          <a:p>
            <a:pPr>
              <a:spcBef>
                <a:spcPct val="50000"/>
              </a:spcBef>
            </a:pPr>
            <a:endParaRPr lang="ru-RU" sz="2000" b="1" dirty="0"/>
          </a:p>
          <a:p>
            <a:pPr>
              <a:spcBef>
                <a:spcPct val="50000"/>
              </a:spcBef>
            </a:pPr>
            <a:endParaRPr lang="ru-RU" sz="2000" b="1" dirty="0"/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</a:rPr>
              <a:t>Иногда в семье случаются экстремальные ситуации, из которых дружная семья всегда найдет выход. 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FF0000"/>
                </a:solidFill>
              </a:rPr>
              <a:t>Как бы вышла из данных ситуаций ваша семья?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00"/>
                </a:solidFill>
              </a:rPr>
              <a:t>За два часа до прихода гостей по случаю дня рождения одного из членов семьи в квартире отключили электричество.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00"/>
                </a:solidFill>
              </a:rPr>
              <a:t>Цветы, купленные маме по общей договоренности к 8 Марта, завяли, не дождавшись праздника. Денег на покупку другого букета нет.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00"/>
                </a:solidFill>
              </a:rPr>
              <a:t>Накануне Нового года сломался телевизор.</a:t>
            </a:r>
          </a:p>
        </p:txBody>
      </p:sp>
      <p:pic>
        <p:nvPicPr>
          <p:cNvPr id="20498" name="Picture 18" descr="word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3644900"/>
            <a:ext cx="960438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4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1619250" y="692150"/>
            <a:ext cx="5832475" cy="6048375"/>
          </a:xfrm>
          <a:prstGeom prst="verticalScroll">
            <a:avLst>
              <a:gd name="adj" fmla="val 12500"/>
            </a:avLst>
          </a:prstGeom>
          <a:solidFill>
            <a:schemeClr val="accent1">
              <a:lumMod val="40000"/>
              <a:lumOff val="60000"/>
            </a:schemeClr>
          </a:solidFill>
          <a:ln w="508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22539" name="Picture 11" descr="дев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975" y="3429000"/>
            <a:ext cx="2627313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14" descr="мал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068960"/>
            <a:ext cx="15811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2627313" y="1773238"/>
            <a:ext cx="4249737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Мы вам желаем от души,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Чтобы были дела хороши,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Чтобы в дом не стучалась беда,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Чтобы грусть не пришла никогда.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Желаем счастья и добра,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Желаем теплых, светлых дней,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441AE0"/>
                </a:solidFill>
              </a:rPr>
              <a:t>Здоровья, что всего важней.</a:t>
            </a:r>
          </a:p>
        </p:txBody>
      </p:sp>
      <p:pic>
        <p:nvPicPr>
          <p:cNvPr id="22549" name="Picture 21" descr="Рисунок19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5373688"/>
            <a:ext cx="13684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348038" y="692150"/>
            <a:ext cx="3529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chemeClr val="accent3"/>
                </a:solidFill>
              </a:rPr>
              <a:t>Пожелание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2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2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2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25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5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/>
                </a:solidFill>
              </a:rPr>
              <a:t>Цель:</a:t>
            </a:r>
            <a:endParaRPr lang="ru-RU" sz="4000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441AE0"/>
                </a:solidFill>
              </a:rPr>
              <a:t>расширить представления детей о семье, ее обязанностях, традициях, реликвиях; </a:t>
            </a:r>
          </a:p>
          <a:p>
            <a:r>
              <a:rPr lang="ru-RU" dirty="0" smtClean="0">
                <a:solidFill>
                  <a:srgbClr val="441AE0"/>
                </a:solidFill>
              </a:rPr>
              <a:t>развивать внимание, мышление, воображение, </a:t>
            </a:r>
            <a:r>
              <a:rPr lang="ru-RU" dirty="0" smtClean="0">
                <a:solidFill>
                  <a:srgbClr val="441AE0"/>
                </a:solidFill>
              </a:rPr>
              <a:t>речь;</a:t>
            </a:r>
          </a:p>
          <a:p>
            <a:r>
              <a:rPr lang="ru-RU" dirty="0">
                <a:solidFill>
                  <a:srgbClr val="441AE0"/>
                </a:solidFill>
              </a:rPr>
              <a:t>в</a:t>
            </a:r>
            <a:r>
              <a:rPr lang="ru-RU" dirty="0" smtClean="0">
                <a:solidFill>
                  <a:srgbClr val="441AE0"/>
                </a:solidFill>
              </a:rPr>
              <a:t>оспитывать уважительное отношение детей к своим родителям.</a:t>
            </a:r>
            <a:endParaRPr lang="ru-RU" dirty="0">
              <a:solidFill>
                <a:srgbClr val="441AE0"/>
              </a:solidFill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Мои документы\СВЕТА\ковалевы\семья Ковалёвых\DSC_0458 co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8640"/>
            <a:ext cx="4185372" cy="299005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0"/>
            <a:ext cx="2403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Семья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4104456" cy="568863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Когда-то о нем не слыхала земля…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Но Еве сказал перед свадьбой Адам: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Сейчас я тебе семь вопросов задам.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Кто деток родит мне, богиня моя?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И Ева тихонько ответила: «Я».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Кто их воспитает, царица моя?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И Ева покорно ответила: «Я»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Кто пищу сготовит, о радость моя?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И Ева все так же ответила: «Я»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Кто платье сошьет, постирает белье,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Меня приласкает, украсит жилье?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«Я, я, - тихо молвила Ева. – Я, я».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Сказала она знаменитых семь «Я».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sz="1600" b="1" dirty="0" smtClean="0">
                <a:solidFill>
                  <a:srgbClr val="441AE0"/>
                </a:solidFill>
                <a:latin typeface="+mj-lt"/>
              </a:rPr>
              <a:t>Вот так на Земле появилась семья.</a:t>
            </a:r>
          </a:p>
          <a:p>
            <a:pPr algn="just"/>
            <a:endParaRPr lang="ru-RU" sz="1800" dirty="0">
              <a:solidFill>
                <a:srgbClr val="441AE0"/>
              </a:solidFill>
              <a:latin typeface="+mj-lt"/>
            </a:endParaRPr>
          </a:p>
        </p:txBody>
      </p:sp>
      <p:pic>
        <p:nvPicPr>
          <p:cNvPr id="6" name="Picture 5" descr="img0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4104456" cy="300860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908773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0"/>
            <a:ext cx="60486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kern="10" spc="64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80322" dir="11906097" algn="ctr" rotWithShape="0">
                    <a:srgbClr val="000099">
                      <a:alpha val="50000"/>
                    </a:srgbClr>
                  </a:outerShdw>
                </a:effectLst>
                <a:cs typeface="Arial"/>
              </a:rPr>
              <a:t>Семья</a:t>
            </a:r>
            <a:endParaRPr lang="ru-RU" sz="880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924300" y="0"/>
            <a:ext cx="5040313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Какое чувство объединяет членов семьи?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Любимая игра всех дочек.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Какой болезнью болеет вся семья?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4703AB"/>
                </a:solidFill>
              </a:rPr>
              <a:t>Маленький</a:t>
            </a:r>
            <a:r>
              <a:rPr lang="ru-RU" sz="2000" b="1" dirty="0">
                <a:solidFill>
                  <a:srgbClr val="4703AB"/>
                </a:solidFill>
              </a:rPr>
              <a:t>, в доме живет, Кузькой зовут.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Семья носит одну…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Мамина мама, папина мама.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Мамин папа, папин папа.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Каким эффективным средством пользуются дети, чтобы добиться у родителей желаемого?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Мальчик, которого даже родители звали «дядей»?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>
                <a:solidFill>
                  <a:srgbClr val="4703AB"/>
                </a:solidFill>
              </a:rPr>
              <a:t>Назовите четвероногих членов семьи?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-1944687" y="2384425"/>
            <a:ext cx="6408738" cy="2160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ru-RU" sz="4000" b="1" kern="10" dirty="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cs typeface="Arial"/>
              </a:rPr>
              <a:t>Разминка</a:t>
            </a:r>
          </a:p>
        </p:txBody>
      </p:sp>
      <p:pic>
        <p:nvPicPr>
          <p:cNvPr id="11287" name="Picture 23" descr="human21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36912"/>
            <a:ext cx="2952874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351837" cy="1368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b="1" kern="10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Impact"/>
              </a:rPr>
              <a:t>Пословицы о семье</a:t>
            </a:r>
          </a:p>
        </p:txBody>
      </p:sp>
      <p:pic>
        <p:nvPicPr>
          <p:cNvPr id="13324" name="Picture 12" descr="j0229389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0825" y="1773238"/>
            <a:ext cx="8457948" cy="4752106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CC3399"/>
            </a:solidFill>
            <a:prstDash val="sysDot"/>
            <a:miter lim="800000"/>
            <a:headEnd/>
            <a:tailEnd/>
          </a:ln>
          <a:scene3d>
            <a:camera prst="orthographicFront"/>
            <a:lightRig rig="threePt" dir="t"/>
          </a:scene3d>
          <a:sp3d extrusionH="76200">
            <a:extrusionClr>
              <a:schemeClr val="accent1"/>
            </a:extrusionClr>
          </a:sp3d>
        </p:spPr>
      </p:pic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331913" y="2841625"/>
            <a:ext cx="65532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441AE0"/>
                </a:solidFill>
              </a:rPr>
              <a:t>На что и клад, если в семье лад.</a:t>
            </a:r>
          </a:p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441AE0"/>
                </a:solidFill>
              </a:rPr>
              <a:t>Вся семья вместе, так и душа на месте.</a:t>
            </a:r>
          </a:p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441AE0"/>
                </a:solidFill>
              </a:rPr>
              <a:t>Вместе тошно, а врозь скучно.</a:t>
            </a:r>
          </a:p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441AE0"/>
                </a:solidFill>
              </a:rPr>
              <a:t>Любовь да совет – так и горя нет.</a:t>
            </a:r>
          </a:p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441AE0"/>
                </a:solidFill>
              </a:rPr>
              <a:t>Семья – печка: как холодно, все к ней собираются.</a:t>
            </a:r>
          </a:p>
          <a:p>
            <a:pPr algn="ctr">
              <a:spcBef>
                <a:spcPct val="50000"/>
              </a:spcBef>
            </a:pPr>
            <a:endParaRPr lang="ru-RU" sz="24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107951" y="333375"/>
            <a:ext cx="8424490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chemeClr val="bg2"/>
                    </a:gs>
                  </a:gsLst>
                  <a:lin ang="5400000" scaled="1"/>
                </a:gradFill>
                <a:effectLst>
                  <a:outerShdw dist="89803" dir="18900000" algn="ctr" rotWithShape="0">
                    <a:srgbClr val="20021A">
                      <a:alpha val="50000"/>
                    </a:srgbClr>
                  </a:outerShdw>
                </a:effectLst>
                <a:latin typeface="Impact"/>
              </a:rPr>
              <a:t>15 мая - Международный день семьи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76825" y="3141663"/>
            <a:ext cx="3598863" cy="3529012"/>
            <a:chOff x="1782" y="1163"/>
            <a:chExt cx="2247" cy="1740"/>
          </a:xfrm>
        </p:grpSpPr>
        <p:pic>
          <p:nvPicPr>
            <p:cNvPr id="20485" name="Picture 9" descr="little_orange_guy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7" y="1344"/>
              <a:ext cx="1966" cy="1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6" name="Rectangle 10"/>
            <p:cNvSpPr>
              <a:spLocks noChangeArrowheads="1"/>
            </p:cNvSpPr>
            <p:nvPr/>
          </p:nvSpPr>
          <p:spPr bwMode="auto">
            <a:xfrm rot="2332943">
              <a:off x="1822" y="1163"/>
              <a:ext cx="374" cy="610"/>
            </a:xfrm>
            <a:prstGeom prst="rect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E7E9C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7" name="Rectangle 11"/>
            <p:cNvSpPr>
              <a:spLocks noChangeArrowheads="1"/>
            </p:cNvSpPr>
            <p:nvPr/>
          </p:nvSpPr>
          <p:spPr bwMode="auto">
            <a:xfrm rot="-2330186">
              <a:off x="3603" y="1167"/>
              <a:ext cx="368" cy="528"/>
            </a:xfrm>
            <a:prstGeom prst="rect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E7E9C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8" name="Rectangle 12"/>
            <p:cNvSpPr>
              <a:spLocks noChangeArrowheads="1"/>
            </p:cNvSpPr>
            <p:nvPr/>
          </p:nvSpPr>
          <p:spPr bwMode="auto">
            <a:xfrm rot="-1931221">
              <a:off x="1782" y="2173"/>
              <a:ext cx="429" cy="647"/>
            </a:xfrm>
            <a:prstGeom prst="rect">
              <a:avLst/>
            </a:prstGeom>
            <a:gradFill rotWithShape="0">
              <a:gsLst>
                <a:gs pos="0">
                  <a:srgbClr val="E8E6C6"/>
                </a:gs>
                <a:gs pos="100000">
                  <a:srgbClr val="D9D7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9" name="Rectangle 13"/>
            <p:cNvSpPr>
              <a:spLocks noChangeArrowheads="1"/>
            </p:cNvSpPr>
            <p:nvPr/>
          </p:nvSpPr>
          <p:spPr bwMode="auto">
            <a:xfrm rot="2582238">
              <a:off x="3600" y="2256"/>
              <a:ext cx="429" cy="647"/>
            </a:xfrm>
            <a:prstGeom prst="rect">
              <a:avLst/>
            </a:prstGeom>
            <a:gradFill rotWithShape="0">
              <a:gsLst>
                <a:gs pos="0">
                  <a:srgbClr val="E8E6C6"/>
                </a:gs>
                <a:gs pos="100000">
                  <a:srgbClr val="D9D7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0" name="AutoShape 14"/>
            <p:cNvSpPr>
              <a:spLocks noChangeArrowheads="1"/>
            </p:cNvSpPr>
            <p:nvPr/>
          </p:nvSpPr>
          <p:spPr bwMode="auto">
            <a:xfrm>
              <a:off x="1853" y="1220"/>
              <a:ext cx="2112" cy="1574"/>
            </a:xfrm>
            <a:custGeom>
              <a:avLst/>
              <a:gdLst>
                <a:gd name="T0" fmla="*/ 103 w 21600"/>
                <a:gd name="T1" fmla="*/ 0 h 21600"/>
                <a:gd name="T2" fmla="*/ 30 w 21600"/>
                <a:gd name="T3" fmla="*/ 17 h 21600"/>
                <a:gd name="T4" fmla="*/ 0 w 21600"/>
                <a:gd name="T5" fmla="*/ 57 h 21600"/>
                <a:gd name="T6" fmla="*/ 30 w 21600"/>
                <a:gd name="T7" fmla="*/ 98 h 21600"/>
                <a:gd name="T8" fmla="*/ 103 w 21600"/>
                <a:gd name="T9" fmla="*/ 115 h 21600"/>
                <a:gd name="T10" fmla="*/ 176 w 21600"/>
                <a:gd name="T11" fmla="*/ 98 h 21600"/>
                <a:gd name="T12" fmla="*/ 207 w 21600"/>
                <a:gd name="T13" fmla="*/ 57 h 21600"/>
                <a:gd name="T14" fmla="*/ 176 w 21600"/>
                <a:gd name="T15" fmla="*/ 1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0 w 21600"/>
                <a:gd name="T25" fmla="*/ 3156 h 21600"/>
                <a:gd name="T26" fmla="*/ 18440 w 21600"/>
                <a:gd name="T27" fmla="*/ 1844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46" y="10800"/>
                  </a:moveTo>
                  <a:cubicBezTo>
                    <a:pt x="1646" y="15856"/>
                    <a:pt x="5744" y="19954"/>
                    <a:pt x="10800" y="19954"/>
                  </a:cubicBezTo>
                  <a:cubicBezTo>
                    <a:pt x="15856" y="19954"/>
                    <a:pt x="19954" y="15856"/>
                    <a:pt x="19954" y="10800"/>
                  </a:cubicBezTo>
                  <a:cubicBezTo>
                    <a:pt x="19954" y="5744"/>
                    <a:pt x="15856" y="1646"/>
                    <a:pt x="10800" y="1646"/>
                  </a:cubicBezTo>
                  <a:cubicBezTo>
                    <a:pt x="5744" y="1646"/>
                    <a:pt x="1646" y="5744"/>
                    <a:pt x="1646" y="1080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hlink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468313" y="115888"/>
            <a:ext cx="8424862" cy="1727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ru-RU" sz="4000" b="1" kern="10">
                <a:ln w="34925">
                  <a:solidFill>
                    <a:srgbClr val="000099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chemeClr val="bg2"/>
                    </a:gs>
                    <a:gs pos="100000">
                      <a:srgbClr val="FF00FF"/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FF00FF">
                      <a:alpha val="50000"/>
                    </a:srgbClr>
                  </a:outerShdw>
                </a:effectLst>
                <a:latin typeface="Impact"/>
              </a:rPr>
              <a:t>             </a:t>
            </a:r>
          </a:p>
        </p:txBody>
      </p:sp>
      <p:pic>
        <p:nvPicPr>
          <p:cNvPr id="14342" name="Picture 6" descr="j02293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7597725" cy="5877272"/>
          </a:xfrm>
          <a:prstGeom prst="rect">
            <a:avLst/>
          </a:prstGeom>
          <a:solidFill>
            <a:schemeClr val="accent1"/>
          </a:solidFill>
          <a:ln w="76200">
            <a:pattFill prst="pct80">
              <a:fgClr>
                <a:srgbClr val="000099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115616" y="1484784"/>
            <a:ext cx="5976937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20021A"/>
                </a:solidFill>
              </a:rPr>
              <a:t>Родители контролируют школьные дела детей.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20021A"/>
                </a:solidFill>
              </a:rPr>
              <a:t>Каждый член семьи имеет свои обязанности.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20021A"/>
                </a:solidFill>
              </a:rPr>
              <a:t>При подготовке к семейным праздникам каждый член семьи вносит свое посильное участие.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20021A"/>
                </a:solidFill>
              </a:rPr>
              <a:t>Родители обязаны знать, чем занимаются дети в свободное от занятий время.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20021A"/>
                </a:solidFill>
              </a:rPr>
              <a:t>Старшие дети оказывают помощь младшим, в отсутствие родителей присматривают за ними.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569325" cy="16287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b="1" kern="10" dirty="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Знаете ли вы?</a:t>
            </a:r>
          </a:p>
        </p:txBody>
      </p:sp>
      <p:pic>
        <p:nvPicPr>
          <p:cNvPr id="15366" name="Picture 6" descr="Рисунок1"/>
          <p:cNvPicPr>
            <a:picLocks noChangeAspect="1" noChangeArrowheads="1"/>
          </p:cNvPicPr>
          <p:nvPr/>
        </p:nvPicPr>
        <p:blipFill>
          <a:blip r:embed="rId2" cstate="print"/>
          <a:srcRect l="17567" t="16693" r="21033" b="13307"/>
          <a:stretch>
            <a:fillRect/>
          </a:stretch>
        </p:blipFill>
        <p:spPr bwMode="auto">
          <a:xfrm>
            <a:off x="5508104" y="3212976"/>
            <a:ext cx="3240088" cy="345757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5368" name="Cloud"/>
          <p:cNvSpPr>
            <a:spLocks noChangeAspect="1" noEditPoints="1" noChangeArrowheads="1"/>
          </p:cNvSpPr>
          <p:nvPr/>
        </p:nvSpPr>
        <p:spPr bwMode="auto">
          <a:xfrm rot="1774670">
            <a:off x="293688" y="1736725"/>
            <a:ext cx="5640387" cy="49037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81038" y="3771900"/>
            <a:ext cx="554196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441AE0"/>
                </a:solidFill>
              </a:rPr>
              <a:t>Какой праздник в народе </a:t>
            </a:r>
          </a:p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441AE0"/>
                </a:solidFill>
              </a:rPr>
              <a:t>называют семейным?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5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</TotalTime>
  <Words>620</Words>
  <Application>Microsoft Office PowerPoint</Application>
  <PresentationFormat>Экран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Презентация PowerPoint</vt:lpstr>
      <vt:lpstr>Цель: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Эд</dc:creator>
  <cp:lastModifiedBy>Пользователь Windows</cp:lastModifiedBy>
  <cp:revision>18</cp:revision>
  <dcterms:created xsi:type="dcterms:W3CDTF">2012-01-27T18:26:40Z</dcterms:created>
  <dcterms:modified xsi:type="dcterms:W3CDTF">2012-01-28T17:36:11Z</dcterms:modified>
</cp:coreProperties>
</file>