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798" r:id="rId2"/>
    <p:sldMasterId id="2147483810" r:id="rId3"/>
    <p:sldMasterId id="2147483834" r:id="rId4"/>
    <p:sldMasterId id="2147483846" r:id="rId5"/>
  </p:sldMasterIdLst>
  <p:notesMasterIdLst>
    <p:notesMasterId r:id="rId32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77955-7C68-4A47-9BAE-C43C07B075C8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CCC4-7C19-46B4-92DF-4ECBFEE86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12451-5210-477C-9672-0D0CE1D60D8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Здравствуйте! Садитесь, пожалуйста. Сегодня у нас заключительный урок по теме «Сложение и вычитание десятичных дробей»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44688-BA15-4CD9-82EF-DBA7997F6185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Теперь проверим наши знания с помощью теста. Время  выполнения теста - 10 минут. Некоторые учащиеся получают каточки с индивидуальными заданиями. </a:t>
            </a:r>
          </a:p>
          <a:p>
            <a:pPr eaLnBrk="1" hangingPunct="1"/>
            <a:r>
              <a:rPr lang="ru-RU" smtClean="0"/>
              <a:t>Задания выполняете в тетради и так как тест с самопроверкой, не забывайте записывать в тетради ответы к заданиям. Если в процессе решения у вас появятся вопросы - поднимите руку, я к вам подойду.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20026-5B16-4D39-A30F-1776A972AE8F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Ребята 10 минут прошли, сдаем бланки. Самостоятельно проверяем работу. Рядом с каждым заданием в тетради ставим знак  «+» или « - ».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2EB96-861A-4335-BA1B-E932BA3ECC8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Оценим результат. Критерии оценки: «5» - 8 заданий;  «4» - 7 или 6 заданий;  «3» - 4 или 5 задания.</a:t>
            </a:r>
          </a:p>
          <a:p>
            <a:pPr eaLnBrk="1" hangingPunct="1"/>
            <a:r>
              <a:rPr lang="ru-RU" smtClean="0"/>
              <a:t>Покажите с помощью сигнальных карточек, какую оценку вы получили:  «5» - красный,  «4» - зеленый,  «3» - синий. Молодцы! Хорошо поработали  - можно отдохнуть.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Работаем самостоятельно по учебнику.  Выполняем № 1228 (а,в,г,д). После выполнения номера меняемся тетрадями с соседом и проверяем правильность выполнения, сверяя с ответами на слайде.</a:t>
            </a:r>
          </a:p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694DC-E9A3-49F7-9020-EED7FDB51A64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42447-1864-4F92-BB73-996AF1F05A52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CED9C-9687-456C-95F7-C58970339F10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Откройте дневники и запишите задание на дом. №1263 (а,б),  №1262– примеры и задача на сложение и вычитание десятичных добей,</a:t>
            </a:r>
          </a:p>
          <a:p>
            <a:pPr eaLnBrk="1" hangingPunct="1"/>
            <a:r>
              <a:rPr lang="ru-RU" smtClean="0"/>
              <a:t> № 1268 (в,г) – более сложные уравнения, для тех кто испытывает интерес к изучению математики.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0F60E-E81D-489E-8363-33ED4C2DE854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Обсуждение допущенных ошибок и того, что необходимо для их коррекции.</a:t>
            </a:r>
          </a:p>
          <a:p>
            <a:pPr eaLnBrk="1" hangingPunct="1"/>
            <a:r>
              <a:rPr lang="ru-RU" smtClean="0"/>
              <a:t>Объявление оценок.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Восстанавливаем запись, подводя итог полученных знаний.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B37FD-FDB3-4CD2-9CCD-D1587C815269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F67B9-7D1A-4AF2-831F-F89A8D66E8D2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Ребята, вы сегодня все хорошо потрудились на уроке.</a:t>
            </a:r>
          </a:p>
          <a:p>
            <a:pPr eaLnBrk="1" hangingPunct="1"/>
            <a:r>
              <a:rPr lang="ru-RU" smtClean="0"/>
              <a:t>Возьмите в руки сигнальные карточки и ответьте, пожалуйста, на следующие вопросы: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7BB4C-6AC1-4827-9564-12B2AE4C0FEB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Покажите ту, карточку, которая соответствует вашему настроению в конце урока.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A1C1D-BEB7-4F0F-9430-2798B68F00F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Цель нашего урока - закрепить и усовершенствовать навыки сложения и вычитания десятичных дробей и вырабатывать умение использовать приобретенные знания в повседневной жизни. </a:t>
            </a:r>
          </a:p>
          <a:p>
            <a:pPr eaLnBrk="1" hangingPunct="1"/>
            <a:r>
              <a:rPr lang="ru-RU" smtClean="0"/>
              <a:t>Ведь мы знаем, что математика - это универсальный язык науки и техники и знать её необходимо для изучения таких дисциплин как: физика, химия, экономика, а также  многих других наук, с которыми вы познакомитесь в старших классах.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8C4AC-A214-4D41-B00E-46768D898146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Мне было очень приятно работать с вами. Спасибо за урок!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62E58-7531-4DB9-8D53-B926D8B4F116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ru-RU" smtClean="0"/>
              <a:t>Начнем наш урок с повторения ранее изученного материала. Возьмите в руки сигнальные карточки, оценивайте с их помощью ответы своих одноклассников.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FCE15-1844-4961-9A98-A209BD9C858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Повторим правила сравнения дробей, так как задание на эту тему будет в тесте.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E08E2-F26C-4361-BC04-AAD7C931A6A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ru-RU" smtClean="0"/>
              <a:t>Продолжим наш урок  повторением ранее изученного материала. Возьмите в руки сигнальные карточки оценивайте с их помощью ответы своих одноклассников.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Откройте тетради, запишите: число, классная работа. Решаем задачу.</a:t>
            </a:r>
          </a:p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BACF1-7341-47C8-B12F-750E4AFB76E1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C5211-117A-40C7-B3DB-2325FD4A132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Пока я готовила презентацию к уроку, хитрый компьютер перепутал буквы. Помогите восстановить это слово. Для этого нужно решить уравнения и составить слово из перепутанных букв.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72D63-6DF4-47DE-8BD6-1D2AC7BC2DC1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Вы устали после ответственной работы. Давайте сбросим накопившееся напряжение с помощью физкультминутки. Встаньте рядом с партами, руки положите на бедра.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AF752-9F2F-401F-9D04-F1596C308D2B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arenR"/>
            </a:pPr>
            <a:r>
              <a:rPr lang="ru-RU" smtClean="0"/>
              <a:t>Чтобы прибавить к числу сумму двух чисел, можно сначала прибавить к этому числу первое слагаемое, а затем к полученной сумме прибавить второе слагаемое.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smtClean="0"/>
              <a:t>Слагаемые в сумме можно как угодно переставлять местами и объединять в группы.</a:t>
            </a:r>
          </a:p>
          <a:p>
            <a:pPr marL="228600" indent="-228600" eaLnBrk="1" hangingPunct="1"/>
            <a:r>
              <a:rPr lang="ru-RU" smtClean="0"/>
              <a:t>3)Для того чтобы из числа вычесть сумму можно сначала вычесть из этого числа первое слагаемое, а потом из полученной разности вычесть второе слагаемое.</a:t>
            </a:r>
          </a:p>
          <a:p>
            <a:pPr marL="228600" indent="-228600" eaLnBrk="1" hangingPunct="1"/>
            <a:r>
              <a:rPr lang="ru-RU" smtClean="0"/>
              <a:t>4)Чтобы из суммы вычесть число можно вычесть его из одного слагаемого, а к полученной разности прибавить второе слагаемое.</a:t>
            </a:r>
          </a:p>
          <a:p>
            <a:pPr marL="228600" indent="-228600"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0DC8-0273-4FF1-8264-B404BCC4E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AFF4-0B8B-4282-A338-F6472734B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42E5-A856-4F02-A1A4-409E0F00D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CC46-C127-4C59-B3B1-627FC9FF422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939-925F-4B70-8E39-7A5798203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lunex.on.ufanet.ru/Mobile/photos/view_40.html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36795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://lunex.on.ufanet.ru/Mobile/photos/view_40.html" TargetMode="Externa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45960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unex.on.ufanet.ru/Mobile/photos/view_40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8108950" cy="1773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smtClean="0"/>
              <a:t/>
            </a:r>
            <a:br>
              <a:rPr lang="ru-RU" sz="4400" i="1" smtClean="0"/>
            </a:br>
            <a:r>
              <a:rPr lang="ru-RU" sz="4800" i="1" smtClean="0">
                <a:solidFill>
                  <a:srgbClr val="009999"/>
                </a:solidFill>
              </a:rPr>
              <a:t/>
            </a:r>
            <a:br>
              <a:rPr lang="ru-RU" sz="4800" i="1" smtClean="0">
                <a:solidFill>
                  <a:srgbClr val="009999"/>
                </a:solidFill>
              </a:rPr>
            </a:br>
            <a:endParaRPr lang="ru-RU" sz="4800" i="1" u="sng" smtClean="0">
              <a:solidFill>
                <a:srgbClr val="009999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625" y="1484313"/>
            <a:ext cx="8210550" cy="21605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i="1" dirty="0" smtClean="0"/>
              <a:t>«Сложение и вычитание десятичных дробей»</a:t>
            </a:r>
          </a:p>
        </p:txBody>
      </p:sp>
      <p:pic>
        <p:nvPicPr>
          <p:cNvPr id="10244" name="Рисунок 4" descr="32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573463"/>
            <a:ext cx="374332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http://gloubiweb.free.fr/clipartsA10/pers26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860800"/>
            <a:ext cx="20383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36" name="Picture 8" descr="Увеличить изображение">
            <a:hlinkClick r:id="rId5" tooltip="Увеличить изображение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3933825"/>
            <a:ext cx="1944687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/>
      <p:bldP spid="40653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3"/>
          <p:cNvSpPr>
            <a:spLocks noChangeArrowheads="1"/>
          </p:cNvSpPr>
          <p:nvPr/>
        </p:nvSpPr>
        <p:spPr bwMode="auto">
          <a:xfrm>
            <a:off x="3203575" y="4365625"/>
            <a:ext cx="792163" cy="93662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3059113" y="2708275"/>
            <a:ext cx="792162" cy="936625"/>
          </a:xfrm>
          <a:prstGeom prst="ellipse">
            <a:avLst/>
          </a:prstGeom>
          <a:solidFill>
            <a:srgbClr val="F75135"/>
          </a:solidFill>
          <a:ln w="9525">
            <a:solidFill>
              <a:srgbClr val="FF822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3419475" y="3644900"/>
            <a:ext cx="73025" cy="720725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3779838" y="1268413"/>
            <a:ext cx="792162" cy="936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4" name="Oval 7"/>
          <p:cNvSpPr>
            <a:spLocks noChangeArrowheads="1"/>
          </p:cNvSpPr>
          <p:nvPr/>
        </p:nvSpPr>
        <p:spPr bwMode="auto">
          <a:xfrm>
            <a:off x="5292725" y="549275"/>
            <a:ext cx="792163" cy="936625"/>
          </a:xfrm>
          <a:prstGeom prst="ellipse">
            <a:avLst/>
          </a:prstGeom>
          <a:solidFill>
            <a:srgbClr val="99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7019925" y="1196975"/>
            <a:ext cx="792163" cy="936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>
            <a:off x="8001000" y="2895600"/>
            <a:ext cx="792163" cy="936625"/>
          </a:xfrm>
          <a:prstGeom prst="ellipse">
            <a:avLst/>
          </a:prstGeom>
          <a:solidFill>
            <a:srgbClr val="99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>
            <a:off x="7667625" y="4724400"/>
            <a:ext cx="792163" cy="936625"/>
          </a:xfrm>
          <a:prstGeom prst="ellipse">
            <a:avLst/>
          </a:prstGeom>
          <a:solidFill>
            <a:srgbClr val="F75135"/>
          </a:solidFill>
          <a:ln w="9525">
            <a:solidFill>
              <a:srgbClr val="FF822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8" name="Oval 11"/>
          <p:cNvSpPr>
            <a:spLocks noChangeArrowheads="1"/>
          </p:cNvSpPr>
          <p:nvPr/>
        </p:nvSpPr>
        <p:spPr bwMode="auto">
          <a:xfrm>
            <a:off x="6588125" y="5734050"/>
            <a:ext cx="792163" cy="93662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9" name="Oval 12"/>
          <p:cNvSpPr>
            <a:spLocks noChangeArrowheads="1"/>
          </p:cNvSpPr>
          <p:nvPr/>
        </p:nvSpPr>
        <p:spPr bwMode="auto">
          <a:xfrm>
            <a:off x="4572000" y="5921375"/>
            <a:ext cx="792163" cy="936625"/>
          </a:xfrm>
          <a:prstGeom prst="ellipse">
            <a:avLst/>
          </a:prstGeom>
          <a:solidFill>
            <a:srgbClr val="99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V="1">
            <a:off x="3563938" y="2060575"/>
            <a:ext cx="360362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4500563" y="1052513"/>
            <a:ext cx="792162" cy="3603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3200400" y="4495800"/>
            <a:ext cx="754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FF6600"/>
                </a:solidFill>
                <a:latin typeface="Arial" charset="0"/>
              </a:rPr>
              <a:t>6,2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635375" y="3789363"/>
            <a:ext cx="715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3399FF"/>
                </a:solidFill>
                <a:latin typeface="Arial" charset="0"/>
              </a:rPr>
              <a:t>-4,8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048000" y="2819400"/>
            <a:ext cx="752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FFFF00"/>
                </a:solidFill>
                <a:latin typeface="Arial" charset="0"/>
              </a:rPr>
              <a:t>1,4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779838" y="2349500"/>
            <a:ext cx="83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FF6600"/>
                </a:solidFill>
                <a:latin typeface="Arial" charset="0"/>
              </a:rPr>
              <a:t>+5,6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962400" y="1447800"/>
            <a:ext cx="40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009900"/>
                </a:solidFill>
                <a:latin typeface="Arial" charset="0"/>
              </a:rPr>
              <a:t>7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716463" y="1268413"/>
            <a:ext cx="715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009900"/>
                </a:solidFill>
                <a:latin typeface="Arial" charset="0"/>
              </a:rPr>
              <a:t>-2,4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335588" y="685800"/>
            <a:ext cx="754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0033CC"/>
                </a:solidFill>
                <a:latin typeface="Arial" charset="0"/>
              </a:rPr>
              <a:t>4,6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6084888" y="981075"/>
            <a:ext cx="1008062" cy="360363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6084888" y="62071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0099FF"/>
                </a:solidFill>
                <a:latin typeface="Arial" charset="0"/>
              </a:rPr>
              <a:t>+0,16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946900" y="1371600"/>
            <a:ext cx="885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0">
                <a:solidFill>
                  <a:srgbClr val="009900"/>
                </a:solidFill>
                <a:latin typeface="Arial" charset="0"/>
              </a:rPr>
              <a:t>4,76</a:t>
            </a: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7740650" y="1916113"/>
            <a:ext cx="576263" cy="10080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7894638" y="1989138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FF6600"/>
                </a:solidFill>
                <a:latin typeface="Arial" charset="0"/>
              </a:rPr>
              <a:t>+4,94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8031163" y="3068638"/>
            <a:ext cx="754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0000FF"/>
                </a:solidFill>
                <a:latin typeface="Arial" charset="0"/>
              </a:rPr>
              <a:t>9,7</a:t>
            </a: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H="1">
            <a:off x="8172450" y="3860800"/>
            <a:ext cx="144463" cy="863600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8172450" y="40767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009900"/>
                </a:solidFill>
                <a:latin typeface="Arial" charset="0"/>
              </a:rPr>
              <a:t>-3,49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7596188" y="486886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0">
                <a:solidFill>
                  <a:srgbClr val="FFFF00"/>
                </a:solidFill>
                <a:latin typeface="Arial" charset="0"/>
              </a:rPr>
              <a:t>6,21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7534275" y="5805488"/>
            <a:ext cx="963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FF3300"/>
                </a:solidFill>
                <a:latin typeface="Arial" charset="0"/>
              </a:rPr>
              <a:t>+0,07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6516688" y="5876925"/>
            <a:ext cx="957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0">
                <a:solidFill>
                  <a:srgbClr val="FF3300"/>
                </a:solidFill>
                <a:latin typeface="Arial" charset="0"/>
              </a:rPr>
              <a:t>6,28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7308850" y="5589588"/>
            <a:ext cx="576263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>
            <a:off x="5364163" y="6381750"/>
            <a:ext cx="1223962" cy="71438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5556250" y="5949950"/>
            <a:ext cx="887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0099FF"/>
                </a:solidFill>
                <a:latin typeface="Arial" charset="0"/>
              </a:rPr>
              <a:t>-1,28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643438" y="5949950"/>
            <a:ext cx="649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0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718884" name="Text Box 37"/>
          <p:cNvSpPr txBox="1">
            <a:spLocks noChangeArrowheads="1"/>
          </p:cNvSpPr>
          <p:nvPr/>
        </p:nvSpPr>
        <p:spPr bwMode="auto">
          <a:xfrm>
            <a:off x="285750" y="304800"/>
            <a:ext cx="4500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i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Устный счет:</a:t>
            </a:r>
          </a:p>
        </p:txBody>
      </p:sp>
      <p:pic>
        <p:nvPicPr>
          <p:cNvPr id="17445" name="Picture 37" descr="5181320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627313" y="5373688"/>
            <a:ext cx="15843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Users\Ирина Михайловна\Desktop\27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92375"/>
            <a:ext cx="2076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  <p:bldP spid="15378" grpId="0"/>
      <p:bldP spid="15379" grpId="0"/>
      <p:bldP spid="15380" grpId="0"/>
      <p:bldP spid="15383" grpId="0"/>
      <p:bldP spid="15386" grpId="0"/>
      <p:bldP spid="15387" grpId="0"/>
      <p:bldP spid="15389" grpId="0"/>
      <p:bldP spid="15390" grpId="0"/>
      <p:bldP spid="15391" grpId="0"/>
      <p:bldP spid="15392" grpId="0"/>
      <p:bldP spid="15395" grpId="0"/>
      <p:bldP spid="153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21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9750" y="476250"/>
            <a:ext cx="80645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i="1">
                <a:solidFill>
                  <a:srgbClr val="FFFF00"/>
                </a:solidFill>
              </a:rPr>
              <a:t>Задача от Винни-Пуха: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0">
                <a:solidFill>
                  <a:srgbClr val="FFFF00"/>
                </a:solidFill>
              </a:rPr>
              <a:t>Три неразлучных друга - Винни-Пух, Ослик Иа и Пятачок - решили узнать свой вес. Но шкала весов до 20 килограммов была повреждена, и показания по ней прочитать не представлялось возможным.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0">
                <a:solidFill>
                  <a:srgbClr val="FFFF00"/>
                </a:solidFill>
              </a:rPr>
              <a:t>Поэтому Винни-Пух взвесился сначала с Пятачком: получилось 22,4 кг;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0">
                <a:solidFill>
                  <a:srgbClr val="FFFF00"/>
                </a:solidFill>
              </a:rPr>
              <a:t>затем с Осликом, получилось 23,5 кг;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0">
                <a:solidFill>
                  <a:srgbClr val="FFFF00"/>
                </a:solidFill>
              </a:rPr>
              <a:t>а затем они взвесились все вместе и получили 26,7 кг.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0">
                <a:solidFill>
                  <a:srgbClr val="FFFF00"/>
                </a:solidFill>
              </a:rPr>
              <a:t>Какова масса каждого из них?</a:t>
            </a:r>
          </a:p>
        </p:txBody>
      </p:sp>
      <p:pic>
        <p:nvPicPr>
          <p:cNvPr id="18438" name="Picture 4" descr="2f80244945d3461089ee033c25e5cc5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188200" y="4652963"/>
            <a:ext cx="15605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553200" y="457200"/>
            <a:ext cx="160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22,4 кг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6629400" y="2514600"/>
            <a:ext cx="160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23,5 кг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051050" y="4868863"/>
            <a:ext cx="64928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+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4140200" y="4868863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+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6084888" y="5157788"/>
            <a:ext cx="7921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=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7086600" y="4572000"/>
            <a:ext cx="160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26,7 кг</a:t>
            </a:r>
          </a:p>
        </p:txBody>
      </p:sp>
      <p:pic>
        <p:nvPicPr>
          <p:cNvPr id="19464" name="Picture 9" descr="dis3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27088" y="2276475"/>
            <a:ext cx="16097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dis146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9750" y="4292600"/>
            <a:ext cx="15097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 descr="dis3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357188"/>
            <a:ext cx="1200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" descr="dis3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652963"/>
            <a:ext cx="1200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Рисунок 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2428875"/>
            <a:ext cx="12588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Рисунок 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652963"/>
            <a:ext cx="1200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WordArt 15"/>
          <p:cNvSpPr>
            <a:spLocks noChangeArrowheads="1" noChangeShapeType="1" noTextEdit="1"/>
          </p:cNvSpPr>
          <p:nvPr/>
        </p:nvSpPr>
        <p:spPr bwMode="auto">
          <a:xfrm>
            <a:off x="2700338" y="2924175"/>
            <a:ext cx="8636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+</a:t>
            </a:r>
          </a:p>
        </p:txBody>
      </p:sp>
      <p:sp>
        <p:nvSpPr>
          <p:cNvPr id="19471" name="WordArt 16"/>
          <p:cNvSpPr>
            <a:spLocks noChangeArrowheads="1" noChangeShapeType="1" noTextEdit="1"/>
          </p:cNvSpPr>
          <p:nvPr/>
        </p:nvSpPr>
        <p:spPr bwMode="auto">
          <a:xfrm>
            <a:off x="2700338" y="908050"/>
            <a:ext cx="7921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+</a:t>
            </a:r>
          </a:p>
        </p:txBody>
      </p:sp>
      <p:sp>
        <p:nvSpPr>
          <p:cNvPr id="19472" name="WordArt 17"/>
          <p:cNvSpPr>
            <a:spLocks noChangeArrowheads="1" noChangeShapeType="1" noTextEdit="1"/>
          </p:cNvSpPr>
          <p:nvPr/>
        </p:nvSpPr>
        <p:spPr bwMode="auto">
          <a:xfrm>
            <a:off x="5435600" y="3141663"/>
            <a:ext cx="7921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=</a:t>
            </a:r>
          </a:p>
        </p:txBody>
      </p:sp>
      <p:sp>
        <p:nvSpPr>
          <p:cNvPr id="19473" name="WordArt 18"/>
          <p:cNvSpPr>
            <a:spLocks noChangeArrowheads="1" noChangeShapeType="1" noTextEdit="1"/>
          </p:cNvSpPr>
          <p:nvPr/>
        </p:nvSpPr>
        <p:spPr bwMode="auto">
          <a:xfrm>
            <a:off x="5364163" y="1052513"/>
            <a:ext cx="7921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Impact"/>
              </a:rPr>
              <a:t>=</a:t>
            </a:r>
          </a:p>
        </p:txBody>
      </p:sp>
      <p:pic>
        <p:nvPicPr>
          <p:cNvPr id="19474" name="Picture 19" descr="dis2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260350"/>
            <a:ext cx="1503362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9999"/>
                </a:solidFill>
              </a:rPr>
              <a:t>   «Составьте слово»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00200"/>
            <a:ext cx="8497887" cy="2405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009999"/>
                </a:solidFill>
              </a:rPr>
              <a:t>Решите уравнения и составьте слово:</a:t>
            </a:r>
            <a:r>
              <a:rPr lang="ru-RU" sz="2000" b="1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b="1" smtClean="0"/>
              <a:t>х + 3,8 = 8                   </a:t>
            </a:r>
          </a:p>
          <a:p>
            <a:pPr eaLnBrk="1" hangingPunct="1">
              <a:buFontTx/>
              <a:buNone/>
            </a:pPr>
            <a:r>
              <a:rPr lang="ru-RU" b="1" smtClean="0"/>
              <a:t>   х – 6,5 = 12           9,71 – у = 3,31  </a:t>
            </a:r>
          </a:p>
          <a:p>
            <a:pPr eaLnBrk="1" hangingPunct="1">
              <a:buFontTx/>
              <a:buNone/>
            </a:pPr>
            <a:r>
              <a:rPr lang="ru-RU" b="1" smtClean="0"/>
              <a:t>5х + 1,2 = 11,2    10,96 – 3у = 1,96</a:t>
            </a:r>
          </a:p>
          <a:p>
            <a:pPr eaLnBrk="1" hangingPunct="1">
              <a:buFontTx/>
              <a:buNone/>
            </a:pPr>
            <a:endParaRPr lang="ru-RU" sz="2400" smtClean="0"/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54138" y="4437063"/>
          <a:ext cx="601662" cy="936625"/>
        </p:xfrm>
        <a:graphic>
          <a:graphicData uri="http://schemas.openxmlformats.org/presentationml/2006/ole">
            <p:oleObj spid="_x0000_s3074" name="Equation" r:id="rId4" imgW="114120" imgH="177480" progId="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55875" y="4502150"/>
          <a:ext cx="1008063" cy="806450"/>
        </p:xfrm>
        <a:graphic>
          <a:graphicData uri="http://schemas.openxmlformats.org/presentationml/2006/ole">
            <p:oleObj spid="_x0000_s3075" name="Equation" r:id="rId5" imgW="253800" imgH="203040" progId="">
              <p:embed/>
            </p:oleObj>
          </a:graphicData>
        </a:graphic>
      </p:graphicFrame>
      <p:graphicFrame>
        <p:nvGraphicFramePr>
          <p:cNvPr id="3076" name="Object 10"/>
          <p:cNvGraphicFramePr>
            <a:graphicFrameLocks noChangeAspect="1"/>
          </p:cNvGraphicFramePr>
          <p:nvPr/>
        </p:nvGraphicFramePr>
        <p:xfrm>
          <a:off x="4067175" y="4437063"/>
          <a:ext cx="1009650" cy="936625"/>
        </p:xfrm>
        <a:graphic>
          <a:graphicData uri="http://schemas.openxmlformats.org/presentationml/2006/ole">
            <p:oleObj spid="_x0000_s3076" name="Equation" r:id="rId6" imgW="253800" imgH="203040" progId="">
              <p:embed/>
            </p:oleObj>
          </a:graphicData>
        </a:graphic>
      </p:graphicFrame>
      <p:graphicFrame>
        <p:nvGraphicFramePr>
          <p:cNvPr id="3077" name="Object 11"/>
          <p:cNvGraphicFramePr>
            <a:graphicFrameLocks noChangeAspect="1"/>
          </p:cNvGraphicFramePr>
          <p:nvPr/>
        </p:nvGraphicFramePr>
        <p:xfrm>
          <a:off x="5508625" y="4437063"/>
          <a:ext cx="935038" cy="936625"/>
        </p:xfrm>
        <a:graphic>
          <a:graphicData uri="http://schemas.openxmlformats.org/presentationml/2006/ole">
            <p:oleObj spid="_x0000_s3077" name="Equation" r:id="rId7" imgW="126720" imgH="164880" progId="">
              <p:embed/>
            </p:oleObj>
          </a:graphicData>
        </a:graphic>
      </p:graphicFrame>
      <p:graphicFrame>
        <p:nvGraphicFramePr>
          <p:cNvPr id="3078" name="Object 12"/>
          <p:cNvGraphicFramePr>
            <a:graphicFrameLocks noChangeAspect="1"/>
          </p:cNvGraphicFramePr>
          <p:nvPr/>
        </p:nvGraphicFramePr>
        <p:xfrm>
          <a:off x="6877050" y="4433888"/>
          <a:ext cx="1008063" cy="941387"/>
        </p:xfrm>
        <a:graphic>
          <a:graphicData uri="http://schemas.openxmlformats.org/presentationml/2006/ole">
            <p:oleObj spid="_x0000_s3078" name="Equation" r:id="rId8" imgW="304560" imgH="203040" progId="">
              <p:embed/>
            </p:oleObj>
          </a:graphicData>
        </a:graphic>
      </p:graphicFrame>
      <p:sp>
        <p:nvSpPr>
          <p:cNvPr id="706574" name="Text Box 14"/>
          <p:cNvSpPr txBox="1">
            <a:spLocks noChangeArrowheads="1"/>
          </p:cNvSpPr>
          <p:nvPr/>
        </p:nvSpPr>
        <p:spPr bwMode="auto">
          <a:xfrm>
            <a:off x="3995738" y="5734050"/>
            <a:ext cx="100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33CC33"/>
                </a:solidFill>
                <a:latin typeface="Times New Roman" pitchFamily="18" charset="0"/>
              </a:rPr>
              <a:t>д</a:t>
            </a:r>
          </a:p>
        </p:txBody>
      </p:sp>
      <p:sp>
        <p:nvSpPr>
          <p:cNvPr id="706575" name="Text Box 15"/>
          <p:cNvSpPr txBox="1">
            <a:spLocks noChangeArrowheads="1"/>
          </p:cNvSpPr>
          <p:nvPr/>
        </p:nvSpPr>
        <p:spPr bwMode="auto">
          <a:xfrm>
            <a:off x="2555875" y="5734050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0033CC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3083" name="Text Box 16"/>
          <p:cNvSpPr txBox="1">
            <a:spLocks noChangeArrowheads="1"/>
          </p:cNvSpPr>
          <p:nvPr/>
        </p:nvSpPr>
        <p:spPr bwMode="auto">
          <a:xfrm>
            <a:off x="5508625" y="5734050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800080"/>
                </a:solidFill>
                <a:latin typeface="Times New Roman" pitchFamily="18" charset="0"/>
              </a:rPr>
              <a:t>б</a:t>
            </a:r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1187450" y="5734050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006699"/>
                </a:solidFill>
                <a:latin typeface="Times New Roman" pitchFamily="18" charset="0"/>
              </a:rPr>
              <a:t>ь</a:t>
            </a:r>
          </a:p>
        </p:txBody>
      </p:sp>
      <p:sp>
        <p:nvSpPr>
          <p:cNvPr id="706578" name="Text Box 18"/>
          <p:cNvSpPr txBox="1">
            <a:spLocks noChangeArrowheads="1"/>
          </p:cNvSpPr>
          <p:nvPr/>
        </p:nvSpPr>
        <p:spPr bwMode="auto">
          <a:xfrm>
            <a:off x="6877050" y="5734050"/>
            <a:ext cx="790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0000"/>
                </a:solidFill>
                <a:latin typeface="Times New Roman" pitchFamily="18" charset="0"/>
              </a:rPr>
              <a:t>р</a:t>
            </a:r>
          </a:p>
        </p:txBody>
      </p:sp>
      <p:pic>
        <p:nvPicPr>
          <p:cNvPr id="3086" name="Picture 25" descr="Увеличенное изображени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842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71 -0.00903 C 0.15017 -0.01482 0.16927 -0.00903 0.12344 -0.01181 C 0.1191 -0.01204 0.11406 -0.01505 0.10972 -0.01574 C 0.10191 -0.0169 0.09392 -0.01759 0.08646 -0.01921 C 0.06215 -0.01852 0.03767 -0.01829 0.01337 -0.0169 C 0.00868 -0.01667 0.00451 -0.0132 8.33333E-7 -0.0132 " pathEditMode="relative" rAng="0" ptsTypes="fffffA">
                                      <p:cBhvr>
                                        <p:cTn id="31" dur="2000" spd="-100000" fill="hold"/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439 C -0.01146 0.0051 -0.03177 -0.00532 -0.05121 -0.00856 C -0.1 -0.03935 -0.20295 -0.02129 -0.21892 -0.02199 C -0.24896 -0.03078 -0.30121 -0.06967 -0.31493 -0.01319 " pathEditMode="relative" rAng="0" ptsTypes="fffA">
                                      <p:cBhvr>
                                        <p:cTn id="33" dur="2000" fill="hold"/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2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10539 -0.00301 0.3783 0.0199 0.51927 -0.04815 C 0.60973 -0.03102 0.57952 -0.05718 0.62223 3.33333E-6 " pathEditMode="relative" rAng="0" ptsTypes="ffA">
                                      <p:cBhvr>
                                        <p:cTn id="35" dur="2000" fill="hold"/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132 C -0.06181 -0.06968 -0.11198 -0.0551 -0.17344 -0.06181 C -0.25816 -0.0551 -0.30816 -0.05741 -0.38073 -0.02639 C -0.39914 0.00763 -0.39167 -0.00255 -0.42743 -0.00255 C -0.44098 -0.00255 -0.46476 -0.0132 -0.46476 -0.01181 " pathEditMode="relative" rAng="0" ptsTypes="ffffA">
                                      <p:cBhvr>
                                        <p:cTn id="37" dur="2000" fill="hold"/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2" grpId="0"/>
      <p:bldP spid="706563" grpId="0" build="p"/>
      <p:bldP spid="706574" grpId="0"/>
      <p:bldP spid="706575" grpId="0"/>
      <p:bldP spid="706577" grpId="0"/>
      <p:bldP spid="706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964487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mtClean="0">
                <a:solidFill>
                  <a:srgbClr val="009999"/>
                </a:solidFill>
              </a:rPr>
              <a:t>Физкультминутка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1125538"/>
            <a:ext cx="5029200" cy="381635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На уроке мы писали,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Все что знали, отвечали.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 теперь мы отдохнем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И опять писать начнем!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/>
              <a:t>   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857625"/>
            <a:ext cx="38163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1428750"/>
            <a:ext cx="12969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857625"/>
            <a:ext cx="36036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0" grpId="0"/>
      <p:bldP spid="6727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362950" cy="6264275"/>
          </a:xfrm>
        </p:spPr>
        <p:txBody>
          <a:bodyPr>
            <a:normAutofit/>
          </a:bodyPr>
          <a:lstStyle/>
          <a:p>
            <a:pPr marL="609600" indent="-6096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Вычислите удобным способом: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1. 0,63 + (2,78+5,37)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3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2. 21,49+3,67+13,51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5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3. 37,42 - (26,42+7,8)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6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4. (8,64+13,88) - 2,64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372225" y="1557338"/>
            <a:ext cx="18002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/>
          <a:p>
            <a:r>
              <a:rPr lang="ru-RU" sz="2000"/>
              <a:t>  </a:t>
            </a:r>
            <a:r>
              <a:rPr lang="ru-RU" sz="3200" b="0"/>
              <a:t>38,67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372225" y="2708275"/>
            <a:ext cx="18002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/>
          <a:p>
            <a:r>
              <a:rPr lang="ru-RU" sz="3200" b="0"/>
              <a:t>    3,2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372225" y="3860800"/>
            <a:ext cx="18002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/>
          <a:p>
            <a:r>
              <a:rPr lang="ru-RU" sz="3200" b="0"/>
              <a:t>   8,78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372225" y="5084763"/>
            <a:ext cx="18002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/>
          <a:p>
            <a:r>
              <a:rPr lang="ru-RU" sz="2000"/>
              <a:t>   </a:t>
            </a:r>
            <a:r>
              <a:rPr lang="ru-RU" sz="3200" b="0"/>
              <a:t>19,88</a:t>
            </a:r>
          </a:p>
        </p:txBody>
      </p:sp>
      <p:sp>
        <p:nvSpPr>
          <p:cNvPr id="741383" name="Line 7"/>
          <p:cNvSpPr>
            <a:spLocks noChangeShapeType="1"/>
          </p:cNvSpPr>
          <p:nvPr/>
        </p:nvSpPr>
        <p:spPr bwMode="auto">
          <a:xfrm>
            <a:off x="5148263" y="2060575"/>
            <a:ext cx="1152525" cy="2232025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84" name="Line 8"/>
          <p:cNvSpPr>
            <a:spLocks noChangeShapeType="1"/>
          </p:cNvSpPr>
          <p:nvPr/>
        </p:nvSpPr>
        <p:spPr bwMode="auto">
          <a:xfrm flipV="1">
            <a:off x="5076825" y="1916113"/>
            <a:ext cx="1223963" cy="122555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85" name="Line 9"/>
          <p:cNvSpPr>
            <a:spLocks noChangeShapeType="1"/>
          </p:cNvSpPr>
          <p:nvPr/>
        </p:nvSpPr>
        <p:spPr bwMode="auto">
          <a:xfrm flipV="1">
            <a:off x="5292725" y="3141663"/>
            <a:ext cx="1008063" cy="1223962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86" name="Line 10"/>
          <p:cNvSpPr>
            <a:spLocks noChangeShapeType="1"/>
          </p:cNvSpPr>
          <p:nvPr/>
        </p:nvSpPr>
        <p:spPr bwMode="auto">
          <a:xfrm flipV="1">
            <a:off x="5364163" y="5516563"/>
            <a:ext cx="936625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5" name="Picture 11" descr="Увеличен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826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4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41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4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41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4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41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4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4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596900"/>
            <a:ext cx="8437563" cy="28321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99"/>
                </a:solidFill>
              </a:rPr>
              <a:t>Тест по теме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600" dirty="0" smtClean="0">
                <a:solidFill>
                  <a:schemeClr val="tx1"/>
                </a:solidFill>
              </a:rPr>
              <a:t>«Сложение и вычитание десятичных дробей»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smtClean="0"/>
              <a:t>    </a:t>
            </a:r>
            <a:endParaRPr lang="ru-RU" sz="4400" smtClean="0"/>
          </a:p>
        </p:txBody>
      </p:sp>
      <p:pic>
        <p:nvPicPr>
          <p:cNvPr id="22532" name="Picture 4" descr="MCj044042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763" y="4221163"/>
            <a:ext cx="250348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MCj042811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149725"/>
            <a:ext cx="2508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6" grpId="0"/>
      <p:bldP spid="646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34938"/>
            <a:ext cx="8243887" cy="900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9999"/>
                </a:solidFill>
              </a:rPr>
              <a:t>Ответы к тесту: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1196975"/>
            <a:ext cx="3884612" cy="4822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Вариант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А1. 3</a:t>
            </a:r>
            <a:endParaRPr lang="ru-RU" sz="32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А2.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А3.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А4. 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А5.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В1. 12,16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В2. 2,7 </a:t>
            </a:r>
            <a:r>
              <a:rPr lang="ru-RU" b="1" smtClean="0"/>
              <a:t>км/ч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С.   6</a:t>
            </a:r>
          </a:p>
        </p:txBody>
      </p:sp>
      <p:sp>
        <p:nvSpPr>
          <p:cNvPr id="65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1196975"/>
            <a:ext cx="3970337" cy="4822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Вариант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А1.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А2. 1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А3. 3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А4. 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А5.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В1. 12,14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В2. 2,6 </a:t>
            </a:r>
            <a:r>
              <a:rPr lang="ru-RU" b="1" smtClean="0"/>
              <a:t>км/ч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smtClean="0"/>
              <a:t>С.  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200" b="1" smtClean="0"/>
          </a:p>
        </p:txBody>
      </p:sp>
      <p:pic>
        <p:nvPicPr>
          <p:cNvPr id="23557" name="Picture 5" descr="SUPER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6488" y="2708275"/>
            <a:ext cx="1687512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2" grpId="0"/>
      <p:bldP spid="650243" grpId="0" build="p"/>
      <p:bldP spid="65024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     </a:t>
            </a:r>
            <a:r>
              <a:rPr lang="ru-RU" sz="4000" b="1" smtClean="0">
                <a:solidFill>
                  <a:srgbClr val="009999"/>
                </a:solidFill>
              </a:rPr>
              <a:t>Критерии оценивания :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640763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FF3300"/>
                </a:solidFill>
              </a:rPr>
              <a:t>         «5» - 8 заданий</a:t>
            </a:r>
            <a:r>
              <a:rPr lang="ru-RU" sz="4000" b="1" smtClean="0"/>
              <a:t> </a:t>
            </a:r>
          </a:p>
          <a:p>
            <a:pPr eaLnBrk="1" hangingPunct="1">
              <a:buFontTx/>
              <a:buNone/>
            </a:pPr>
            <a:r>
              <a:rPr lang="ru-RU" sz="4000" b="1" smtClean="0">
                <a:solidFill>
                  <a:srgbClr val="009900"/>
                </a:solidFill>
              </a:rPr>
              <a:t>         «4» - 7 или 6 заданий</a:t>
            </a:r>
          </a:p>
          <a:p>
            <a:pPr eaLnBrk="1" hangingPunct="1">
              <a:buFontTx/>
              <a:buNone/>
            </a:pPr>
            <a:r>
              <a:rPr lang="ru-RU" sz="4000" b="1" smtClean="0"/>
              <a:t>         «3» - 5 или 4  задания</a:t>
            </a:r>
          </a:p>
        </p:txBody>
      </p:sp>
      <p:pic>
        <p:nvPicPr>
          <p:cNvPr id="24580" name="Picture 4" descr="Детские картинки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922713"/>
            <a:ext cx="3995738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4" grpId="0"/>
      <p:bldP spid="648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9999"/>
                </a:solidFill>
              </a:rPr>
              <a:t>Работа в тетрадях: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4D4D4D"/>
                </a:solidFill>
              </a:rPr>
              <a:t>№ 1228 (а, в, г, д)</a:t>
            </a:r>
          </a:p>
        </p:txBody>
      </p:sp>
      <p:pic>
        <p:nvPicPr>
          <p:cNvPr id="25604" name="Picture 4" descr="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276475"/>
            <a:ext cx="3662362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па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068638"/>
            <a:ext cx="30956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0" grpId="0"/>
      <p:bldP spid="65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9036050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   Задача, конечно, не очень простая:</a:t>
            </a:r>
          </a:p>
          <a:p>
            <a:pPr eaLnBrk="1" hangingPunct="1">
              <a:buFontTx/>
              <a:buNone/>
            </a:pP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/>
              <a:t>   Играя учить и учиться играя,</a:t>
            </a:r>
            <a:br>
              <a:rPr lang="ru-RU" b="1" smtClean="0"/>
            </a:br>
            <a:endParaRPr lang="ru-RU" b="1" smtClean="0"/>
          </a:p>
          <a:p>
            <a:pPr eaLnBrk="1" hangingPunct="1">
              <a:buFontTx/>
              <a:buNone/>
            </a:pPr>
            <a:r>
              <a:rPr lang="ru-RU" b="1" smtClean="0"/>
              <a:t>   Но если с учёбой сложить развлеченье,</a:t>
            </a:r>
          </a:p>
          <a:p>
            <a:pPr eaLnBrk="1" hangingPunct="1">
              <a:buFontTx/>
              <a:buNone/>
            </a:pP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То праздником станет любое ученье!</a:t>
            </a:r>
          </a:p>
        </p:txBody>
      </p:sp>
      <p:pic>
        <p:nvPicPr>
          <p:cNvPr id="527364" name="Picture 4" descr="Увеличен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81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7365" name="Picture 5" descr="Увеличенно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986338"/>
            <a:ext cx="24114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362950" cy="6264275"/>
          </a:xfrm>
        </p:spPr>
        <p:txBody>
          <a:bodyPr>
            <a:normAutofit/>
          </a:bodyPr>
          <a:lstStyle/>
          <a:p>
            <a:pPr marL="609600" indent="-6096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Вычислите удобным способом: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 </a:t>
            </a:r>
            <a:endParaRPr lang="ru-RU" dirty="0"/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а</a:t>
            </a:r>
            <a:r>
              <a:rPr lang="ru-RU" dirty="0" smtClean="0"/>
              <a:t>) 2,31</a:t>
            </a:r>
            <a:r>
              <a:rPr lang="ru-RU" dirty="0"/>
              <a:t>+ (7,65 + 8,69)</a:t>
            </a:r>
            <a:endParaRPr lang="ru-RU" sz="3200" dirty="0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3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</a:t>
            </a:r>
            <a:r>
              <a:rPr lang="ru-RU" dirty="0" smtClean="0"/>
              <a:t>) </a:t>
            </a:r>
            <a:r>
              <a:rPr lang="ru-RU" dirty="0"/>
              <a:t>(7,891 + 3,9) + (6,1 + 2,109) </a:t>
            </a:r>
            <a:endParaRPr lang="ru-RU" sz="3200" dirty="0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5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г</a:t>
            </a:r>
            <a:r>
              <a:rPr lang="ru-RU" dirty="0" smtClean="0"/>
              <a:t>) </a:t>
            </a:r>
            <a:r>
              <a:rPr lang="ru-RU" dirty="0"/>
              <a:t>14,537 – (2,237 + 5,9) </a:t>
            </a:r>
            <a:endParaRPr lang="ru-RU" sz="3200" dirty="0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6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/>
              <a:t>д</a:t>
            </a:r>
            <a:r>
              <a:rPr lang="ru-RU" dirty="0" smtClean="0"/>
              <a:t>) </a:t>
            </a:r>
            <a:r>
              <a:rPr lang="ru-RU" dirty="0"/>
              <a:t>(24,302 + 17,879) – 1,302 </a:t>
            </a:r>
            <a:endParaRPr lang="ru-RU" sz="3200" dirty="0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372225" y="1557338"/>
            <a:ext cx="18002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ru-RU" sz="2000"/>
              <a:t>  </a:t>
            </a:r>
            <a:r>
              <a:rPr lang="ru-RU" sz="3200" b="0"/>
              <a:t>20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372225" y="2708275"/>
            <a:ext cx="18002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/>
          <a:p>
            <a:r>
              <a:rPr lang="ru-RU" sz="3200" b="0"/>
              <a:t>   18,65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372225" y="3860800"/>
            <a:ext cx="18002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/>
          <a:p>
            <a:r>
              <a:rPr lang="ru-RU" sz="3200" b="0"/>
              <a:t>  40,879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372225" y="5084763"/>
            <a:ext cx="18002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ru-RU" sz="2000"/>
              <a:t>   </a:t>
            </a:r>
            <a:r>
              <a:rPr lang="ru-RU" sz="3200" b="0"/>
              <a:t>6,4</a:t>
            </a:r>
          </a:p>
        </p:txBody>
      </p:sp>
      <p:sp>
        <p:nvSpPr>
          <p:cNvPr id="741383" name="Line 7"/>
          <p:cNvSpPr>
            <a:spLocks noChangeShapeType="1"/>
          </p:cNvSpPr>
          <p:nvPr/>
        </p:nvSpPr>
        <p:spPr bwMode="auto">
          <a:xfrm>
            <a:off x="5000625" y="2357438"/>
            <a:ext cx="1357313" cy="785812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84" name="Line 8"/>
          <p:cNvSpPr>
            <a:spLocks noChangeShapeType="1"/>
          </p:cNvSpPr>
          <p:nvPr/>
        </p:nvSpPr>
        <p:spPr bwMode="auto">
          <a:xfrm flipV="1">
            <a:off x="6143625" y="2000250"/>
            <a:ext cx="214313" cy="1285875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85" name="Line 9"/>
          <p:cNvSpPr>
            <a:spLocks noChangeShapeType="1"/>
          </p:cNvSpPr>
          <p:nvPr/>
        </p:nvSpPr>
        <p:spPr bwMode="auto">
          <a:xfrm>
            <a:off x="5292725" y="4365625"/>
            <a:ext cx="1065213" cy="1135063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86" name="Line 10"/>
          <p:cNvSpPr>
            <a:spLocks noChangeShapeType="1"/>
          </p:cNvSpPr>
          <p:nvPr/>
        </p:nvSpPr>
        <p:spPr bwMode="auto">
          <a:xfrm flipV="1">
            <a:off x="6072188" y="4286250"/>
            <a:ext cx="214312" cy="1285875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5" name="Picture 11" descr="Увеличен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826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1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1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4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41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4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41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4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41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4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41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9999"/>
                </a:solidFill>
              </a:rPr>
              <a:t>Домашнее задание: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31913" y="1628775"/>
            <a:ext cx="7434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4D4D4D"/>
                </a:solidFill>
              </a:rPr>
              <a:t>№ </a:t>
            </a:r>
            <a:r>
              <a:rPr lang="ru-RU" sz="3200" b="1" dirty="0" smtClean="0">
                <a:solidFill>
                  <a:srgbClr val="4D4D4D"/>
                </a:solidFill>
              </a:rPr>
              <a:t>1263 </a:t>
            </a:r>
            <a:r>
              <a:rPr lang="ru-RU" sz="3200" b="1" dirty="0">
                <a:solidFill>
                  <a:srgbClr val="4D4D4D"/>
                </a:solidFill>
              </a:rPr>
              <a:t>(</a:t>
            </a:r>
            <a:r>
              <a:rPr lang="ru-RU" sz="3200" b="1" dirty="0" err="1">
                <a:solidFill>
                  <a:srgbClr val="4D4D4D"/>
                </a:solidFill>
              </a:rPr>
              <a:t>а,б</a:t>
            </a:r>
            <a:r>
              <a:rPr lang="ru-RU" sz="3200" b="1" dirty="0">
                <a:solidFill>
                  <a:srgbClr val="4D4D4D"/>
                </a:solidFill>
              </a:rPr>
              <a:t>)</a:t>
            </a:r>
          </a:p>
          <a:p>
            <a:r>
              <a:rPr lang="ru-RU" sz="3200" b="1" dirty="0">
                <a:solidFill>
                  <a:srgbClr val="4D4D4D"/>
                </a:solidFill>
              </a:rPr>
              <a:t>№ 1262</a:t>
            </a:r>
          </a:p>
          <a:p>
            <a:r>
              <a:rPr lang="ru-RU" sz="3200" b="1" dirty="0">
                <a:solidFill>
                  <a:srgbClr val="4D4D4D"/>
                </a:solidFill>
              </a:rPr>
              <a:t>№ 1268(</a:t>
            </a:r>
            <a:r>
              <a:rPr lang="ru-RU" sz="3200" b="1" dirty="0" err="1">
                <a:solidFill>
                  <a:srgbClr val="4D4D4D"/>
                </a:solidFill>
              </a:rPr>
              <a:t>в,г</a:t>
            </a:r>
            <a:r>
              <a:rPr lang="ru-RU" sz="3200" b="1" dirty="0">
                <a:solidFill>
                  <a:srgbClr val="4D4D4D"/>
                </a:solidFill>
              </a:rPr>
              <a:t>) (по желанию)</a:t>
            </a:r>
          </a:p>
        </p:txBody>
      </p:sp>
      <p:pic>
        <p:nvPicPr>
          <p:cNvPr id="27652" name="Picture 4" descr="ec0b7a2d097d486247392b8434ed2d7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776663"/>
            <a:ext cx="36353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Содержимое 6" descr="ogjets2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163" y="0"/>
            <a:ext cx="13668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    </a:t>
            </a:r>
            <a:r>
              <a:rPr lang="ru-RU" b="1" smtClean="0">
                <a:solidFill>
                  <a:srgbClr val="009999"/>
                </a:solidFill>
              </a:rPr>
              <a:t>Итог урока: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              Урок сегодня завершён,</a:t>
            </a:r>
            <a:br>
              <a:rPr lang="ru-RU" smtClean="0"/>
            </a:br>
            <a:r>
              <a:rPr lang="ru-RU" smtClean="0"/>
              <a:t>                И каждый должен знать:</a:t>
            </a:r>
            <a:br>
              <a:rPr lang="ru-RU" smtClean="0"/>
            </a:br>
            <a:r>
              <a:rPr lang="ru-RU" smtClean="0"/>
              <a:t>            Кто поработал хорошо</a:t>
            </a:r>
            <a:br>
              <a:rPr lang="ru-RU" smtClean="0"/>
            </a:br>
            <a:r>
              <a:rPr lang="ru-RU" smtClean="0"/>
              <a:t>              Получит точно «</a:t>
            </a:r>
            <a:r>
              <a:rPr lang="ru-RU" b="1" smtClean="0">
                <a:solidFill>
                  <a:srgbClr val="FF3300"/>
                </a:solidFill>
              </a:rPr>
              <a:t>ПЯТЬ</a:t>
            </a:r>
            <a:r>
              <a:rPr lang="ru-RU" smtClean="0"/>
              <a:t>».</a:t>
            </a:r>
          </a:p>
        </p:txBody>
      </p:sp>
      <p:pic>
        <p:nvPicPr>
          <p:cNvPr id="28676" name="Picture 10" descr="http://gloubiweb.free.fr/clipartsA10/pers26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41663"/>
            <a:ext cx="25463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" descr="http://gloubiweb.free.fr/clipartsA9/objet1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349500"/>
            <a:ext cx="30257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086" name="Picture 6" descr="Рисуно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284538"/>
            <a:ext cx="201612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087" name="Picture 7" descr="Увеличить изображение">
            <a:hlinkClick r:id="rId6" tooltip="Увеличить изображение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3716338"/>
            <a:ext cx="21240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2" grpId="0"/>
      <p:bldP spid="686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5" name="Rectangle 9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43888" cy="1027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Восстановите запись:</a:t>
            </a:r>
          </a:p>
        </p:txBody>
      </p:sp>
      <p:sp>
        <p:nvSpPr>
          <p:cNvPr id="690178" name="Rectangle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8529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800080"/>
              </a:buClr>
              <a:buFontTx/>
              <a:buNone/>
            </a:pPr>
            <a:r>
              <a:rPr lang="ru-RU" smtClean="0"/>
              <a:t>           1)  **,5                    2)</a:t>
            </a:r>
            <a:r>
              <a:rPr lang="ru-RU" smtClean="0">
                <a:solidFill>
                  <a:srgbClr val="800080"/>
                </a:solidFill>
              </a:rPr>
              <a:t> </a:t>
            </a:r>
            <a:r>
              <a:rPr lang="ru-RU" smtClean="0"/>
              <a:t> *6,*7*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</a:t>
            </a:r>
            <a:r>
              <a:rPr lang="ru-RU" baseline="80000" smtClean="0"/>
              <a:t>+</a:t>
            </a:r>
            <a:r>
              <a:rPr lang="ru-RU" smtClean="0"/>
              <a:t>  0,***                    </a:t>
            </a:r>
            <a:r>
              <a:rPr lang="ru-RU" baseline="80000" smtClean="0"/>
              <a:t>-</a:t>
            </a:r>
            <a:r>
              <a:rPr lang="ru-RU" smtClean="0"/>
              <a:t>   *,0*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18,548                      26,865                                  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690179" name="Line 3"/>
          <p:cNvSpPr>
            <a:spLocks noChangeShapeType="1"/>
          </p:cNvSpPr>
          <p:nvPr/>
        </p:nvSpPr>
        <p:spPr bwMode="auto">
          <a:xfrm>
            <a:off x="2143125" y="25003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0180" name="Line 4"/>
          <p:cNvSpPr>
            <a:spLocks noChangeShapeType="1"/>
          </p:cNvSpPr>
          <p:nvPr/>
        </p:nvSpPr>
        <p:spPr bwMode="auto">
          <a:xfrm>
            <a:off x="6215063" y="250031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0181" name="Line 5"/>
          <p:cNvSpPr>
            <a:spLocks noChangeShapeType="1"/>
          </p:cNvSpPr>
          <p:nvPr/>
        </p:nvSpPr>
        <p:spPr bwMode="auto">
          <a:xfrm>
            <a:off x="1908175" y="5445125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0182" name="Line 6"/>
          <p:cNvSpPr>
            <a:spLocks noChangeShapeType="1"/>
          </p:cNvSpPr>
          <p:nvPr/>
        </p:nvSpPr>
        <p:spPr bwMode="auto">
          <a:xfrm>
            <a:off x="6877050" y="55165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0183" name="AutoShape 7"/>
          <p:cNvSpPr>
            <a:spLocks noChangeArrowheads="1"/>
          </p:cNvSpPr>
          <p:nvPr/>
        </p:nvSpPr>
        <p:spPr bwMode="auto">
          <a:xfrm>
            <a:off x="2411413" y="3429000"/>
            <a:ext cx="649287" cy="720725"/>
          </a:xfrm>
          <a:prstGeom prst="downArrow">
            <a:avLst>
              <a:gd name="adj1" fmla="val 50000"/>
              <a:gd name="adj2" fmla="val 277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0184" name="AutoShape 8"/>
          <p:cNvSpPr>
            <a:spLocks noChangeArrowheads="1"/>
          </p:cNvSpPr>
          <p:nvPr/>
        </p:nvSpPr>
        <p:spPr bwMode="auto">
          <a:xfrm>
            <a:off x="7380288" y="3500438"/>
            <a:ext cx="649287" cy="720725"/>
          </a:xfrm>
          <a:prstGeom prst="downArrow">
            <a:avLst>
              <a:gd name="adj1" fmla="val 50000"/>
              <a:gd name="adj2" fmla="val 277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6443663" y="4221163"/>
            <a:ext cx="22320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0"/>
              <a:t>  </a:t>
            </a:r>
            <a:r>
              <a:rPr lang="ru-RU" sz="3200" b="0">
                <a:solidFill>
                  <a:srgbClr val="FF0000"/>
                </a:solidFill>
              </a:rPr>
              <a:t>2</a:t>
            </a:r>
            <a:r>
              <a:rPr lang="ru-RU" sz="3200" b="0"/>
              <a:t>6,</a:t>
            </a:r>
            <a:r>
              <a:rPr lang="ru-RU" sz="3200" b="0">
                <a:solidFill>
                  <a:srgbClr val="FF0000"/>
                </a:solidFill>
              </a:rPr>
              <a:t>8</a:t>
            </a:r>
            <a:r>
              <a:rPr lang="ru-RU" sz="3200" b="0"/>
              <a:t>7</a:t>
            </a:r>
            <a:r>
              <a:rPr lang="ru-RU" sz="3200" b="0">
                <a:solidFill>
                  <a:srgbClr val="FF0000"/>
                </a:solidFill>
              </a:rPr>
              <a:t>5</a:t>
            </a:r>
            <a:r>
              <a:rPr lang="ru-RU" sz="3200" b="0"/>
              <a:t> </a:t>
            </a:r>
            <a:endParaRPr lang="ru-RU" sz="3200" b="0">
              <a:solidFill>
                <a:srgbClr val="FF0000"/>
              </a:solidFill>
            </a:endParaRPr>
          </a:p>
          <a:p>
            <a:pPr algn="ctr"/>
            <a:r>
              <a:rPr lang="ru-RU" sz="3200" b="0" baseline="70000"/>
              <a:t>-</a:t>
            </a:r>
            <a:r>
              <a:rPr lang="ru-RU" sz="3200" b="0"/>
              <a:t>  </a:t>
            </a:r>
            <a:r>
              <a:rPr lang="ru-RU" sz="3200" b="0">
                <a:solidFill>
                  <a:srgbClr val="FF0000"/>
                </a:solidFill>
              </a:rPr>
              <a:t>0</a:t>
            </a:r>
            <a:r>
              <a:rPr lang="ru-RU" sz="3200" b="0"/>
              <a:t>,0</a:t>
            </a:r>
            <a:r>
              <a:rPr lang="ru-RU" sz="3200" b="0">
                <a:solidFill>
                  <a:srgbClr val="FF0000"/>
                </a:solidFill>
              </a:rPr>
              <a:t>10</a:t>
            </a:r>
            <a:endParaRPr lang="ru-RU" sz="3200" b="0"/>
          </a:p>
          <a:p>
            <a:pPr algn="ctr"/>
            <a:r>
              <a:rPr lang="ru-RU" sz="3200" b="0"/>
              <a:t>   26,865 </a:t>
            </a:r>
          </a:p>
        </p:txBody>
      </p:sp>
      <p:sp>
        <p:nvSpPr>
          <p:cNvPr id="690187" name="Rectangle 11"/>
          <p:cNvSpPr>
            <a:spLocks noChangeArrowheads="1"/>
          </p:cNvSpPr>
          <p:nvPr/>
        </p:nvSpPr>
        <p:spPr bwMode="auto">
          <a:xfrm>
            <a:off x="1187450" y="4005263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0">
                <a:solidFill>
                  <a:srgbClr val="FF0000"/>
                </a:solidFill>
              </a:rPr>
              <a:t>  </a:t>
            </a:r>
            <a:r>
              <a:rPr lang="ru-RU" sz="3200" b="0">
                <a:solidFill>
                  <a:srgbClr val="FF0000"/>
                </a:solidFill>
              </a:rPr>
              <a:t>18</a:t>
            </a:r>
            <a:r>
              <a:rPr lang="ru-RU" sz="3200" b="0"/>
              <a:t>,5</a:t>
            </a:r>
            <a:r>
              <a:rPr lang="ru-RU" sz="3200" b="0">
                <a:solidFill>
                  <a:srgbClr val="FF0000"/>
                </a:solidFill>
              </a:rPr>
              <a:t>00</a:t>
            </a:r>
            <a:r>
              <a:rPr lang="ru-RU" sz="3200" b="0"/>
              <a:t> </a:t>
            </a:r>
            <a:endParaRPr lang="ru-RU" sz="3200" b="0">
              <a:solidFill>
                <a:srgbClr val="FF0000"/>
              </a:solidFill>
            </a:endParaRPr>
          </a:p>
          <a:p>
            <a:pPr algn="ctr"/>
            <a:r>
              <a:rPr lang="ru-RU" sz="3200" b="0" baseline="70000"/>
              <a:t>+ </a:t>
            </a:r>
            <a:r>
              <a:rPr lang="ru-RU" sz="3200" b="0"/>
              <a:t> 0,</a:t>
            </a:r>
            <a:r>
              <a:rPr lang="ru-RU" sz="3200" b="0">
                <a:solidFill>
                  <a:srgbClr val="FF0000"/>
                </a:solidFill>
              </a:rPr>
              <a:t>048</a:t>
            </a:r>
            <a:endParaRPr lang="ru-RU" sz="3200" b="0"/>
          </a:p>
          <a:p>
            <a:pPr algn="ctr"/>
            <a:r>
              <a:rPr lang="ru-RU" sz="3200" b="0"/>
              <a:t>  18,548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9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9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9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5" grpId="0"/>
      <p:bldP spid="690178" grpId="0" uiExpand="1" build="p"/>
      <p:bldP spid="690183" grpId="0" animBg="1"/>
      <p:bldP spid="690184" grpId="0" animBg="1"/>
      <p:bldP spid="690186" grpId="0"/>
      <p:bldP spid="6901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134938"/>
            <a:ext cx="797401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9999"/>
                </a:solidFill>
              </a:rPr>
              <a:t>Ответьте на вопросы: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578850" cy="4678362"/>
          </a:xfrm>
        </p:spPr>
        <p:txBody>
          <a:bodyPr/>
          <a:lstStyle/>
          <a:p>
            <a:pPr eaLnBrk="1" hangingPunct="1"/>
            <a:r>
              <a:rPr lang="ru-RU" smtClean="0"/>
              <a:t>Ты был активен на уроке?</a:t>
            </a:r>
          </a:p>
          <a:p>
            <a:pPr eaLnBrk="1" hangingPunct="1"/>
            <a:r>
              <a:rPr lang="ru-RU" smtClean="0"/>
              <a:t>Сумел ли ты закрепить свои знания?</a:t>
            </a:r>
          </a:p>
          <a:p>
            <a:pPr eaLnBrk="1" hangingPunct="1"/>
            <a:r>
              <a:rPr lang="ru-RU" smtClean="0"/>
              <a:t>Было ли тебе интересно?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30724" name="Picture 4" descr="MCj042382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4292600"/>
            <a:ext cx="19653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MCj042809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141663"/>
            <a:ext cx="2627312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MCj043440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221163"/>
            <a:ext cx="18732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35"/>
          <p:cNvSpPr>
            <a:spLocks noChangeArrowheads="1"/>
          </p:cNvSpPr>
          <p:nvPr/>
        </p:nvSpPr>
        <p:spPr bwMode="auto">
          <a:xfrm rot="331414">
            <a:off x="3902075" y="188913"/>
            <a:ext cx="4900613" cy="2014537"/>
          </a:xfrm>
          <a:prstGeom prst="cloudCallout">
            <a:avLst>
              <a:gd name="adj1" fmla="val -30431"/>
              <a:gd name="adj2" fmla="val 17485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i="1">
                <a:solidFill>
                  <a:srgbClr val="FF3300"/>
                </a:solidFill>
                <a:latin typeface="Georgia" pitchFamily="18" charset="0"/>
              </a:rPr>
              <a:t>Я – молодец!</a:t>
            </a:r>
          </a:p>
          <a:p>
            <a:pPr algn="ctr"/>
            <a:r>
              <a:rPr lang="ru-RU" sz="3200" i="1">
                <a:solidFill>
                  <a:srgbClr val="FF3300"/>
                </a:solidFill>
                <a:latin typeface="Georgia" pitchFamily="18" charset="0"/>
              </a:rPr>
              <a:t>У меня всё получилось!</a:t>
            </a:r>
          </a:p>
          <a:p>
            <a:pPr algn="ctr"/>
            <a:endParaRPr lang="ru-RU" sz="3200" i="1">
              <a:solidFill>
                <a:srgbClr val="FF3300"/>
              </a:solidFill>
              <a:latin typeface="Georgia" pitchFamily="18" charset="0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 rot="-430685">
            <a:off x="25400" y="1614488"/>
            <a:ext cx="4824413" cy="1957387"/>
          </a:xfrm>
          <a:prstGeom prst="cloudCallout">
            <a:avLst>
              <a:gd name="adj1" fmla="val -24968"/>
              <a:gd name="adj2" fmla="val 15444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i="1">
                <a:solidFill>
                  <a:srgbClr val="00CC00"/>
                </a:solidFill>
                <a:latin typeface="Georgia" pitchFamily="18" charset="0"/>
              </a:rPr>
              <a:t>Надо решить ещё несколько примеров.</a:t>
            </a: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>
            <a:off x="4716463" y="2276475"/>
            <a:ext cx="4410075" cy="1584325"/>
          </a:xfrm>
          <a:prstGeom prst="cloudCallout">
            <a:avLst>
              <a:gd name="adj1" fmla="val 15153"/>
              <a:gd name="adj2" fmla="val 16913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i="1">
                <a:solidFill>
                  <a:srgbClr val="0033CC"/>
                </a:solidFill>
                <a:latin typeface="Georgia" pitchFamily="18" charset="0"/>
              </a:rPr>
              <a:t>Ну кто придумал эту математику ?!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0" grpId="0"/>
      <p:bldP spid="688131" grpId="0" build="p"/>
      <p:bldP spid="13" grpId="0" animBg="1"/>
      <p:bldP spid="14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611188" y="0"/>
            <a:ext cx="8137525" cy="6858000"/>
            <a:chOff x="990600" y="0"/>
            <a:chExt cx="8153400" cy="6858000"/>
          </a:xfrm>
        </p:grpSpPr>
        <p:grpSp>
          <p:nvGrpSpPr>
            <p:cNvPr id="3" name="Группа 21"/>
            <p:cNvGrpSpPr>
              <a:grpSpLocks/>
            </p:cNvGrpSpPr>
            <p:nvPr/>
          </p:nvGrpSpPr>
          <p:grpSpPr bwMode="auto">
            <a:xfrm>
              <a:off x="990600" y="0"/>
              <a:ext cx="8153400" cy="6858000"/>
              <a:chOff x="990600" y="0"/>
              <a:chExt cx="8153400" cy="6858000"/>
            </a:xfrm>
          </p:grpSpPr>
          <p:pic>
            <p:nvPicPr>
              <p:cNvPr id="31749" name="Рисунок 18" descr="C:\Documents and Settings\Admin\Local Settings\Temporary Internet Files\Content.IE5\ODO74N87\MCj03971100000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90600" y="0"/>
                <a:ext cx="81534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Группа 20"/>
              <p:cNvGrpSpPr>
                <a:grpSpLocks/>
              </p:cNvGrpSpPr>
              <p:nvPr/>
            </p:nvGrpSpPr>
            <p:grpSpPr bwMode="auto">
              <a:xfrm>
                <a:off x="1524000" y="457200"/>
                <a:ext cx="7086600" cy="6108282"/>
                <a:chOff x="1219200" y="228599"/>
                <a:chExt cx="7772400" cy="6575469"/>
              </a:xfrm>
            </p:grpSpPr>
            <p:pic>
              <p:nvPicPr>
                <p:cNvPr id="31751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19200" y="228599"/>
                  <a:ext cx="7772400" cy="6437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Выноска-облако 9"/>
                <p:cNvSpPr/>
                <p:nvPr/>
              </p:nvSpPr>
              <p:spPr>
                <a:xfrm rot="1340807">
                  <a:off x="2062947" y="4950342"/>
                  <a:ext cx="2196358" cy="1797782"/>
                </a:xfrm>
                <a:prstGeom prst="cloudCallout">
                  <a:avLst>
                    <a:gd name="adj1" fmla="val 83803"/>
                    <a:gd name="adj2" fmla="val -3565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/>
                </a:p>
              </p:txBody>
            </p:sp>
            <p:sp>
              <p:nvSpPr>
                <p:cNvPr id="11" name="Выноска-облако 10"/>
                <p:cNvSpPr>
                  <a:spLocks noChangeArrowheads="1"/>
                </p:cNvSpPr>
                <p:nvPr/>
              </p:nvSpPr>
              <p:spPr bwMode="auto">
                <a:xfrm rot="1378235">
                  <a:off x="6091058" y="2359621"/>
                  <a:ext cx="2402211" cy="1790947"/>
                </a:xfrm>
                <a:prstGeom prst="cloudCallout">
                  <a:avLst>
                    <a:gd name="adj1" fmla="val -75296"/>
                    <a:gd name="adj2" fmla="val 41310"/>
                  </a:avLst>
                </a:prstGeom>
                <a:solidFill>
                  <a:srgbClr val="FF3300"/>
                </a:solidFill>
                <a:ln w="25400" algn="ctr">
                  <a:solidFill>
                    <a:srgbClr val="26697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2" name="Выноска-облако 11"/>
                <p:cNvSpPr>
                  <a:spLocks noChangeArrowheads="1"/>
                </p:cNvSpPr>
                <p:nvPr/>
              </p:nvSpPr>
              <p:spPr bwMode="auto">
                <a:xfrm rot="230593">
                  <a:off x="5785765" y="5047750"/>
                  <a:ext cx="2503395" cy="1756768"/>
                </a:xfrm>
                <a:prstGeom prst="cloudCallout">
                  <a:avLst>
                    <a:gd name="adj1" fmla="val 38681"/>
                    <a:gd name="adj2" fmla="val -72214"/>
                  </a:avLst>
                </a:prstGeom>
                <a:solidFill>
                  <a:srgbClr val="99FF33"/>
                </a:solidFill>
                <a:ln w="25400" algn="ctr">
                  <a:solidFill>
                    <a:srgbClr val="26697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3" name="Выноска-облако 12"/>
                <p:cNvSpPr>
                  <a:spLocks noChangeArrowheads="1"/>
                </p:cNvSpPr>
                <p:nvPr/>
              </p:nvSpPr>
              <p:spPr bwMode="auto">
                <a:xfrm>
                  <a:off x="2239145" y="2427978"/>
                  <a:ext cx="2180657" cy="1611510"/>
                </a:xfrm>
                <a:prstGeom prst="cloudCallout">
                  <a:avLst>
                    <a:gd name="adj1" fmla="val 5815"/>
                    <a:gd name="adj2" fmla="val 95738"/>
                  </a:avLst>
                </a:prstGeom>
                <a:solidFill>
                  <a:srgbClr val="FF3300"/>
                </a:solidFill>
                <a:ln w="25400" algn="ctr">
                  <a:solidFill>
                    <a:srgbClr val="26697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 dirty="0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6164335" y="2590799"/>
                  <a:ext cx="2355126" cy="115960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понравилось.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Много  нового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и  интересного.</a:t>
                  </a: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2222090" y="2667000"/>
                  <a:ext cx="2197509" cy="115960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понравилось.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У  меня  всё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получалось.</a:t>
                  </a: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5410200" y="5181600"/>
                  <a:ext cx="3109261" cy="142466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  Мне  не  всё  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    удалось.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Кое – где  я ещё  испытываю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 затруднения.</a:t>
                  </a:r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>
                  <a:off x="3652211" y="3350794"/>
                  <a:ext cx="2904635" cy="207633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b="0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1925108" y="5105401"/>
                  <a:ext cx="2433630" cy="115960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не  понравилось.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было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трудно.</a:t>
                  </a:r>
                </a:p>
              </p:txBody>
            </p:sp>
          </p:grpSp>
        </p:grpSp>
        <p:sp>
          <p:nvSpPr>
            <p:cNvPr id="23" name="Прямоугольник 22"/>
            <p:cNvSpPr/>
            <p:nvPr/>
          </p:nvSpPr>
          <p:spPr>
            <a:xfrm>
              <a:off x="3962400" y="3714752"/>
              <a:ext cx="2428286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Определи  своё  настроение  в  конце  урока.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 Поделись  своими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 впечатлениями.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42350" cy="20875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2667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Спасибо за урок !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971550" y="4005263"/>
            <a:ext cx="7345363" cy="2663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i="1" kern="1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"/>
              </a:rPr>
              <a:t>Молодцы!</a:t>
            </a:r>
          </a:p>
        </p:txBody>
      </p:sp>
      <p:pic>
        <p:nvPicPr>
          <p:cNvPr id="32772" name="Picture 4" descr="a3830f330bd7aabfa365b39b903ced1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060575"/>
            <a:ext cx="30972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701087" cy="1022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</a:t>
            </a:r>
            <a:r>
              <a:rPr lang="ru-RU" i="1" smtClean="0">
                <a:solidFill>
                  <a:srgbClr val="009999"/>
                </a:solidFill>
              </a:rPr>
              <a:t>Вопрос для повторения:</a:t>
            </a:r>
          </a:p>
        </p:txBody>
      </p:sp>
      <p:graphicFrame>
        <p:nvGraphicFramePr>
          <p:cNvPr id="1026" name="Rectangle 3"/>
          <p:cNvGraphicFramePr>
            <a:graphicFrameLocks/>
          </p:cNvGraphicFramePr>
          <p:nvPr>
            <p:ph sz="quarter" idx="1"/>
          </p:nvPr>
        </p:nvGraphicFramePr>
        <p:xfrm>
          <a:off x="2476500" y="2676525"/>
          <a:ext cx="0" cy="0"/>
        </p:xfrm>
        <a:graphic>
          <a:graphicData uri="http://schemas.openxmlformats.org/presentationml/2006/ole">
            <p:oleObj spid="_x0000_s1026" name="Equation" r:id="rId4" imgW="0" imgH="0" progId="">
              <p:embed/>
            </p:oleObj>
          </a:graphicData>
        </a:graphic>
      </p:graphicFrame>
      <p:sp>
        <p:nvSpPr>
          <p:cNvPr id="66048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600200"/>
            <a:ext cx="8713788" cy="23336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smtClean="0"/>
              <a:t>  </a:t>
            </a:r>
          </a:p>
          <a:p>
            <a:pPr marL="265176" indent="-265176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44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9" name="Picture 2" descr="http://gloubiweb.free.fr/clipartsA9/objet16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5876925"/>
            <a:ext cx="58102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Увеличенно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620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611188" y="1916113"/>
            <a:ext cx="83534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</a:p>
          <a:p>
            <a:pPr algn="ctr"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</a:p>
          <a:p>
            <a:pPr algn="ctr"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Как сравнить две </a:t>
            </a:r>
          </a:p>
          <a:p>
            <a:pPr algn="ctr"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десятичные дроби?</a:t>
            </a:r>
          </a:p>
        </p:txBody>
      </p:sp>
      <p:pic>
        <p:nvPicPr>
          <p:cNvPr id="1032" name="Picture 8" descr="img1"/>
          <p:cNvPicPr>
            <a:picLocks noChangeAspect="1" noChangeArrowheads="1"/>
          </p:cNvPicPr>
          <p:nvPr/>
        </p:nvPicPr>
        <p:blipFill>
          <a:blip r:embed="rId7"/>
          <a:srcRect b="3543"/>
          <a:stretch>
            <a:fillRect/>
          </a:stretch>
        </p:blipFill>
        <p:spPr bwMode="auto">
          <a:xfrm>
            <a:off x="0" y="3357563"/>
            <a:ext cx="24098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0490" name="AutoShape 10"/>
          <p:cNvSpPr>
            <a:spLocks noChangeArrowheads="1"/>
          </p:cNvSpPr>
          <p:nvPr/>
        </p:nvSpPr>
        <p:spPr bwMode="auto">
          <a:xfrm>
            <a:off x="900113" y="1412875"/>
            <a:ext cx="3095625" cy="1798638"/>
          </a:xfrm>
          <a:prstGeom prst="cloudCallout">
            <a:avLst>
              <a:gd name="adj1" fmla="val -19435"/>
              <a:gd name="adj2" fmla="val 72685"/>
            </a:avLst>
          </a:prstGeom>
          <a:gradFill rotWithShape="1">
            <a:gsLst>
              <a:gs pos="0">
                <a:srgbClr val="88C9D8"/>
              </a:gs>
              <a:gs pos="50000">
                <a:schemeClr val="bg1"/>
              </a:gs>
              <a:gs pos="100000">
                <a:srgbClr val="88C9D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ru-RU" sz="2000" b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34" name="Picture 11" descr="slovar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8175" y="177323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2" grpId="0"/>
      <p:bldP spid="66048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Grp="1" noChangeArrowheads="1"/>
          </p:cNvSpPr>
          <p:nvPr>
            <p:ph/>
          </p:nvPr>
        </p:nvSpPr>
        <p:spPr>
          <a:xfrm>
            <a:off x="0" y="692150"/>
            <a:ext cx="9144000" cy="5364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/>
              <a:t>Десятичные дроби сравнивают поразрядно, начиная со старшего разряда.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541463" y="3644900"/>
            <a:ext cx="6702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5400" b="0"/>
              <a:t>1,1872      1,188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211638" y="3573463"/>
            <a:ext cx="86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0">
                <a:latin typeface="Arial" charset="0"/>
              </a:rPr>
              <a:t> </a:t>
            </a:r>
            <a:r>
              <a:rPr lang="en-US" sz="6000" b="0">
                <a:solidFill>
                  <a:srgbClr val="FF3300"/>
                </a:solidFill>
                <a:latin typeface="Arial" charset="0"/>
              </a:rPr>
              <a:t>&lt;</a:t>
            </a:r>
            <a:endParaRPr lang="ru-RU" sz="6000" b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664585" name="Picture 9" descr="Увеличить изображение">
            <a:hlinkClick r:id="rId3" tooltip="Увеличить изображение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0263" y="4149725"/>
            <a:ext cx="19637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1110.bmp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auto">
          <a:xfrm>
            <a:off x="179388" y="4868863"/>
            <a:ext cx="8810625" cy="18002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1000" b="0">
                <a:latin typeface="Arial Black" pitchFamily="34" charset="0"/>
              </a:rPr>
              <a:t>7,2</a:t>
            </a:r>
            <a:r>
              <a:rPr lang="en-US" sz="11000" b="0">
                <a:latin typeface="Arial Black" pitchFamily="34" charset="0"/>
              </a:rPr>
              <a:t> </a:t>
            </a:r>
            <a:r>
              <a:rPr lang="ru-RU" sz="11000" b="0">
                <a:latin typeface="Arial Black" pitchFamily="34" charset="0"/>
              </a:rPr>
              <a:t>*</a:t>
            </a:r>
            <a:r>
              <a:rPr lang="en-US" sz="11000" b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11000" b="0">
                <a:latin typeface="Arial Black" pitchFamily="34" charset="0"/>
              </a:rPr>
              <a:t>5,99</a:t>
            </a:r>
          </a:p>
        </p:txBody>
      </p:sp>
      <p:sp>
        <p:nvSpPr>
          <p:cNvPr id="640003" name="Rectangle 3"/>
          <p:cNvSpPr>
            <a:spLocks noChangeArrowheads="1"/>
          </p:cNvSpPr>
          <p:nvPr/>
        </p:nvSpPr>
        <p:spPr bwMode="auto">
          <a:xfrm>
            <a:off x="3379788" y="4860925"/>
            <a:ext cx="144145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5000" b="0">
                <a:latin typeface="Arial Black" pitchFamily="34" charset="0"/>
              </a:rPr>
              <a:t>&gt;</a:t>
            </a:r>
            <a:endParaRPr lang="ru-RU" sz="15000" b="0">
              <a:latin typeface="Arial Black" pitchFamily="34" charset="0"/>
            </a:endParaRPr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15827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0" b="0">
                <a:latin typeface="Arial Black" pitchFamily="34" charset="0"/>
              </a:rPr>
              <a:t>18</a:t>
            </a:r>
            <a:r>
              <a:rPr lang="ru-RU" sz="10000" b="0">
                <a:latin typeface="Arial Black" pitchFamily="34" charset="0"/>
              </a:rPr>
              <a:t>,</a:t>
            </a:r>
            <a:r>
              <a:rPr lang="en-US" sz="10000" b="0">
                <a:latin typeface="Arial Black" pitchFamily="34" charset="0"/>
              </a:rPr>
              <a:t>04</a:t>
            </a:r>
            <a:r>
              <a:rPr lang="en-US" sz="2000" b="0">
                <a:latin typeface="Arial Black" pitchFamily="34" charset="0"/>
              </a:rPr>
              <a:t> </a:t>
            </a:r>
            <a:r>
              <a:rPr lang="ru-RU" sz="12000" b="0">
                <a:latin typeface="Arial Black" pitchFamily="34" charset="0"/>
              </a:rPr>
              <a:t>*</a:t>
            </a:r>
            <a:r>
              <a:rPr lang="en-US" sz="2000" b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2000" b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sz="10000" b="0">
                <a:latin typeface="Arial Black" pitchFamily="34" charset="0"/>
              </a:rPr>
              <a:t>18</a:t>
            </a:r>
            <a:r>
              <a:rPr lang="ru-RU" sz="10000" b="0">
                <a:latin typeface="Arial Black" pitchFamily="34" charset="0"/>
              </a:rPr>
              <a:t>,</a:t>
            </a:r>
            <a:r>
              <a:rPr lang="en-US" sz="10000" b="0">
                <a:latin typeface="Arial Black" pitchFamily="34" charset="0"/>
              </a:rPr>
              <a:t>4</a:t>
            </a:r>
            <a:endParaRPr lang="ru-RU" sz="12000" b="0">
              <a:latin typeface="Arial Black" pitchFamily="34" charset="0"/>
            </a:endParaRPr>
          </a:p>
        </p:txBody>
      </p:sp>
      <p:sp>
        <p:nvSpPr>
          <p:cNvPr id="640005" name="Rectangle 5"/>
          <p:cNvSpPr>
            <a:spLocks noChangeArrowheads="1"/>
          </p:cNvSpPr>
          <p:nvPr/>
        </p:nvSpPr>
        <p:spPr bwMode="auto">
          <a:xfrm>
            <a:off x="4014788" y="2205038"/>
            <a:ext cx="1190625" cy="143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0" b="0">
                <a:latin typeface="Arial Black" pitchFamily="34" charset="0"/>
              </a:rPr>
              <a:t>&lt;</a:t>
            </a:r>
            <a:endParaRPr lang="ru-RU" sz="12000" b="0">
              <a:latin typeface="Arial Black" pitchFamily="34" charset="0"/>
            </a:endParaRPr>
          </a:p>
        </p:txBody>
      </p:sp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141288" y="3860800"/>
            <a:ext cx="8880475" cy="194468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0" b="0">
                <a:latin typeface="Arial Black" pitchFamily="34" charset="0"/>
              </a:rPr>
              <a:t>0</a:t>
            </a:r>
            <a:r>
              <a:rPr lang="ru-RU" sz="11000" b="0">
                <a:latin typeface="Arial Black" pitchFamily="34" charset="0"/>
              </a:rPr>
              <a:t>,</a:t>
            </a:r>
            <a:r>
              <a:rPr lang="en-US" sz="11000" b="0">
                <a:latin typeface="Arial Black" pitchFamily="34" charset="0"/>
              </a:rPr>
              <a:t>3 </a:t>
            </a:r>
            <a:r>
              <a:rPr lang="ru-RU" sz="11000" b="0">
                <a:latin typeface="Arial Black" pitchFamily="34" charset="0"/>
              </a:rPr>
              <a:t>*</a:t>
            </a:r>
            <a:r>
              <a:rPr lang="en-US" sz="11000" b="0">
                <a:latin typeface="Arial Black" pitchFamily="34" charset="0"/>
              </a:rPr>
              <a:t>0</a:t>
            </a:r>
            <a:r>
              <a:rPr lang="ru-RU" sz="11000" b="0">
                <a:latin typeface="Arial Black" pitchFamily="34" charset="0"/>
              </a:rPr>
              <a:t>,</a:t>
            </a:r>
            <a:r>
              <a:rPr lang="en-US" sz="11000" b="0">
                <a:latin typeface="Arial Black" pitchFamily="34" charset="0"/>
              </a:rPr>
              <a:t>30</a:t>
            </a:r>
            <a:endParaRPr lang="ru-RU" sz="11000" b="0">
              <a:latin typeface="Arial Black" pitchFamily="34" charset="0"/>
            </a:endParaRPr>
          </a:p>
        </p:txBody>
      </p:sp>
      <p:sp>
        <p:nvSpPr>
          <p:cNvPr id="640007" name="Rectangle 7"/>
          <p:cNvSpPr>
            <a:spLocks noChangeArrowheads="1"/>
          </p:cNvSpPr>
          <p:nvPr/>
        </p:nvSpPr>
        <p:spPr bwMode="auto">
          <a:xfrm>
            <a:off x="3492500" y="4149725"/>
            <a:ext cx="1296988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1000" b="0">
                <a:latin typeface="Arial Black" pitchFamily="34" charset="0"/>
              </a:rPr>
              <a:t>=</a:t>
            </a:r>
            <a:endParaRPr lang="ru-RU" sz="11000" b="0">
              <a:latin typeface="Arial Black" pitchFamily="34" charset="0"/>
            </a:endParaRPr>
          </a:p>
        </p:txBody>
      </p:sp>
      <p:sp>
        <p:nvSpPr>
          <p:cNvPr id="640008" name="Rectangle 8"/>
          <p:cNvSpPr>
            <a:spLocks noChangeArrowheads="1"/>
          </p:cNvSpPr>
          <p:nvPr/>
        </p:nvSpPr>
        <p:spPr bwMode="auto">
          <a:xfrm>
            <a:off x="0" y="1196975"/>
            <a:ext cx="9144000" cy="14398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1000" b="0">
                <a:latin typeface="Arial Black" pitchFamily="34" charset="0"/>
              </a:rPr>
              <a:t>4</a:t>
            </a:r>
            <a:r>
              <a:rPr lang="ru-RU" sz="11000" b="0">
                <a:latin typeface="Arial Black" pitchFamily="34" charset="0"/>
              </a:rPr>
              <a:t>,</a:t>
            </a:r>
            <a:r>
              <a:rPr lang="en-US" sz="11000" b="0">
                <a:latin typeface="Arial Black" pitchFamily="34" charset="0"/>
              </a:rPr>
              <a:t>806</a:t>
            </a:r>
            <a:r>
              <a:rPr lang="en-US" sz="5000" b="0">
                <a:latin typeface="Arial Black" pitchFamily="34" charset="0"/>
              </a:rPr>
              <a:t> </a:t>
            </a:r>
            <a:r>
              <a:rPr lang="ru-RU" sz="11000" b="0">
                <a:latin typeface="Arial Black" pitchFamily="34" charset="0"/>
              </a:rPr>
              <a:t>*</a:t>
            </a:r>
            <a:r>
              <a:rPr lang="en-US" sz="5000" b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11000" b="0">
                <a:latin typeface="Arial Black" pitchFamily="34" charset="0"/>
              </a:rPr>
              <a:t>4,</a:t>
            </a:r>
            <a:r>
              <a:rPr lang="en-US" sz="11000" b="0">
                <a:latin typeface="Arial Black" pitchFamily="34" charset="0"/>
              </a:rPr>
              <a:t>93</a:t>
            </a:r>
            <a:endParaRPr lang="ru-RU" sz="15000" b="0">
              <a:latin typeface="Arial Black" pitchFamily="34" charset="0"/>
            </a:endParaRPr>
          </a:p>
        </p:txBody>
      </p:sp>
      <p:sp>
        <p:nvSpPr>
          <p:cNvPr id="640009" name="Rectangle 9"/>
          <p:cNvSpPr>
            <a:spLocks noChangeArrowheads="1"/>
          </p:cNvSpPr>
          <p:nvPr/>
        </p:nvSpPr>
        <p:spPr bwMode="auto">
          <a:xfrm flipH="1">
            <a:off x="4284663" y="1268413"/>
            <a:ext cx="1150937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0" b="0">
                <a:latin typeface="Arial Black" pitchFamily="34" charset="0"/>
              </a:rPr>
              <a:t>&lt;</a:t>
            </a:r>
            <a:endParaRPr lang="ru-RU" sz="12000" b="0">
              <a:latin typeface="Arial Black" pitchFamily="34" charset="0"/>
            </a:endParaRPr>
          </a:p>
        </p:txBody>
      </p:sp>
      <p:sp>
        <p:nvSpPr>
          <p:cNvPr id="640010" name="Rectangle 10"/>
          <p:cNvSpPr>
            <a:spLocks noChangeArrowheads="1"/>
          </p:cNvSpPr>
          <p:nvPr/>
        </p:nvSpPr>
        <p:spPr bwMode="auto">
          <a:xfrm>
            <a:off x="0" y="0"/>
            <a:ext cx="9144000" cy="19891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500" b="0">
                <a:latin typeface="Arial Black" pitchFamily="34" charset="0"/>
              </a:rPr>
              <a:t>9</a:t>
            </a:r>
            <a:r>
              <a:rPr lang="ru-RU" sz="10500" b="0">
                <a:latin typeface="Arial Black" pitchFamily="34" charset="0"/>
              </a:rPr>
              <a:t>,</a:t>
            </a:r>
            <a:r>
              <a:rPr lang="en-US" sz="10500" b="0">
                <a:latin typeface="Arial Black" pitchFamily="34" charset="0"/>
              </a:rPr>
              <a:t>4</a:t>
            </a:r>
            <a:r>
              <a:rPr lang="ru-RU" sz="10500" b="0">
                <a:latin typeface="Arial Black" pitchFamily="34" charset="0"/>
              </a:rPr>
              <a:t>0</a:t>
            </a:r>
            <a:r>
              <a:rPr lang="en-US" sz="10500" b="0">
                <a:latin typeface="Arial Black" pitchFamily="34" charset="0"/>
              </a:rPr>
              <a:t>4</a:t>
            </a:r>
            <a:r>
              <a:rPr lang="en-US" sz="5000" b="0">
                <a:latin typeface="Arial Black" pitchFamily="34" charset="0"/>
              </a:rPr>
              <a:t> </a:t>
            </a:r>
            <a:r>
              <a:rPr lang="ru-RU" sz="10500" b="0">
                <a:latin typeface="Arial Black" pitchFamily="34" charset="0"/>
              </a:rPr>
              <a:t>*</a:t>
            </a:r>
            <a:r>
              <a:rPr lang="en-US" sz="5000" b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sz="10500" b="0">
                <a:latin typeface="Arial Black" pitchFamily="34" charset="0"/>
              </a:rPr>
              <a:t>9</a:t>
            </a:r>
            <a:r>
              <a:rPr lang="ru-RU" sz="10500" b="0">
                <a:latin typeface="Arial Black" pitchFamily="34" charset="0"/>
              </a:rPr>
              <a:t>,</a:t>
            </a:r>
            <a:r>
              <a:rPr lang="en-US" sz="10500" b="0">
                <a:latin typeface="Arial Black" pitchFamily="34" charset="0"/>
              </a:rPr>
              <a:t>44</a:t>
            </a:r>
            <a:endParaRPr lang="ru-RU" sz="15000" b="0">
              <a:latin typeface="Arial Black" pitchFamily="34" charset="0"/>
            </a:endParaRPr>
          </a:p>
        </p:txBody>
      </p:sp>
      <p:sp>
        <p:nvSpPr>
          <p:cNvPr id="640011" name="Rectangle 11"/>
          <p:cNvSpPr>
            <a:spLocks noChangeArrowheads="1"/>
          </p:cNvSpPr>
          <p:nvPr/>
        </p:nvSpPr>
        <p:spPr bwMode="auto">
          <a:xfrm flipH="1">
            <a:off x="4140200" y="404813"/>
            <a:ext cx="11525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0" b="0">
                <a:latin typeface="Arial Black" pitchFamily="34" charset="0"/>
              </a:rPr>
              <a:t>&lt;</a:t>
            </a:r>
            <a:endParaRPr lang="ru-RU" sz="12000" b="0">
              <a:latin typeface="Arial Black" pitchFamily="34" charset="0"/>
            </a:endParaRPr>
          </a:p>
        </p:txBody>
      </p:sp>
      <p:sp>
        <p:nvSpPr>
          <p:cNvPr id="640012" name="Rectangle 12"/>
          <p:cNvSpPr>
            <a:spLocks noChangeArrowheads="1"/>
          </p:cNvSpPr>
          <p:nvPr/>
        </p:nvSpPr>
        <p:spPr bwMode="auto">
          <a:xfrm>
            <a:off x="0" y="3357563"/>
            <a:ext cx="8675688" cy="13668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1000" b="0">
                <a:latin typeface="Arial Black" pitchFamily="34" charset="0"/>
              </a:rPr>
              <a:t>7,0</a:t>
            </a:r>
            <a:r>
              <a:rPr lang="en-US" sz="11000" b="0">
                <a:latin typeface="Arial Black" pitchFamily="34" charset="0"/>
              </a:rPr>
              <a:t>40</a:t>
            </a:r>
            <a:r>
              <a:rPr lang="en-US" sz="5000" b="0">
                <a:latin typeface="Arial Black" pitchFamily="34" charset="0"/>
              </a:rPr>
              <a:t> </a:t>
            </a:r>
            <a:r>
              <a:rPr lang="ru-RU" sz="12000" b="0">
                <a:latin typeface="Arial Black" pitchFamily="34" charset="0"/>
              </a:rPr>
              <a:t>*</a:t>
            </a:r>
            <a:r>
              <a:rPr lang="en-US" sz="5000" b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11000" b="0">
                <a:latin typeface="Arial Black" pitchFamily="34" charset="0"/>
              </a:rPr>
              <a:t>7,0</a:t>
            </a:r>
            <a:r>
              <a:rPr lang="en-US" sz="11000" b="0">
                <a:latin typeface="Arial Black" pitchFamily="34" charset="0"/>
              </a:rPr>
              <a:t>4</a:t>
            </a:r>
            <a:endParaRPr lang="ru-RU" sz="15000" b="0">
              <a:latin typeface="Arial Black" pitchFamily="34" charset="0"/>
            </a:endParaRPr>
          </a:p>
        </p:txBody>
      </p:sp>
      <p:sp>
        <p:nvSpPr>
          <p:cNvPr id="640013" name="Rectangle 13"/>
          <p:cNvSpPr>
            <a:spLocks noChangeArrowheads="1"/>
          </p:cNvSpPr>
          <p:nvPr/>
        </p:nvSpPr>
        <p:spPr bwMode="auto">
          <a:xfrm>
            <a:off x="4356100" y="3429000"/>
            <a:ext cx="11906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0" b="0">
                <a:latin typeface="Arial Black" pitchFamily="34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2" grpId="0" animBg="1"/>
      <p:bldP spid="640002" grpId="1" animBg="1"/>
      <p:bldP spid="640003" grpId="0" animBg="1"/>
      <p:bldP spid="640003" grpId="1" animBg="1"/>
      <p:bldP spid="640004" grpId="0" animBg="1"/>
      <p:bldP spid="640004" grpId="1" animBg="1"/>
      <p:bldP spid="640005" grpId="0" animBg="1"/>
      <p:bldP spid="640005" grpId="1" animBg="1"/>
      <p:bldP spid="640006" grpId="0" animBg="1"/>
      <p:bldP spid="640006" grpId="1" animBg="1"/>
      <p:bldP spid="640007" grpId="0" animBg="1"/>
      <p:bldP spid="640007" grpId="1" animBg="1"/>
      <p:bldP spid="640008" grpId="0" animBg="1"/>
      <p:bldP spid="640008" grpId="1" animBg="1"/>
      <p:bldP spid="640009" grpId="0" animBg="1"/>
      <p:bldP spid="640009" grpId="1" animBg="1"/>
      <p:bldP spid="640010" grpId="0" animBg="1"/>
      <p:bldP spid="640010" grpId="1" animBg="1"/>
      <p:bldP spid="640011" grpId="0" animBg="1"/>
      <p:bldP spid="640011" grpId="1" animBg="1"/>
      <p:bldP spid="640012" grpId="0" animBg="1"/>
      <p:bldP spid="640012" grpId="1" animBg="1"/>
      <p:bldP spid="640013" grpId="0" animBg="1"/>
      <p:bldP spid="6400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701087" cy="1022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</a:t>
            </a:r>
            <a:r>
              <a:rPr lang="ru-RU" i="1" smtClean="0">
                <a:solidFill>
                  <a:srgbClr val="009999"/>
                </a:solidFill>
              </a:rPr>
              <a:t>Вопрос для повторения:</a:t>
            </a:r>
          </a:p>
        </p:txBody>
      </p:sp>
      <p:graphicFrame>
        <p:nvGraphicFramePr>
          <p:cNvPr id="2050" name="Rectangle 3"/>
          <p:cNvGraphicFramePr>
            <a:graphicFrameLocks/>
          </p:cNvGraphicFramePr>
          <p:nvPr>
            <p:ph sz="quarter" idx="1"/>
          </p:nvPr>
        </p:nvGraphicFramePr>
        <p:xfrm>
          <a:off x="2476500" y="2676525"/>
          <a:ext cx="0" cy="0"/>
        </p:xfrm>
        <a:graphic>
          <a:graphicData uri="http://schemas.openxmlformats.org/presentationml/2006/ole">
            <p:oleObj spid="_x0000_s2050" name="Equation" r:id="rId4" imgW="0" imgH="0" progId="">
              <p:embed/>
            </p:oleObj>
          </a:graphicData>
        </a:graphic>
      </p:graphicFrame>
      <p:sp>
        <p:nvSpPr>
          <p:cNvPr id="65229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600200"/>
            <a:ext cx="8713788" cy="23336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/>
              <a:t>  </a:t>
            </a:r>
          </a:p>
          <a:p>
            <a:pPr marL="265176" indent="-265176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</a:t>
            </a:r>
            <a:r>
              <a:rPr lang="ru-RU" sz="3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складывают </a:t>
            </a:r>
          </a:p>
          <a:p>
            <a:pPr marL="265176" indent="-265176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и вычитают </a:t>
            </a:r>
          </a:p>
          <a:p>
            <a:pPr marL="265176" indent="-265176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десятичные дроби?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36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3" name="Picture 2" descr="http://gloubiweb.free.fr/clipartsA9/objet16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5876925"/>
            <a:ext cx="58102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Увеличенно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620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MCj0232133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65625"/>
            <a:ext cx="24288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Выноска-облако 22"/>
          <p:cNvSpPr>
            <a:spLocks noChangeArrowheads="1"/>
          </p:cNvSpPr>
          <p:nvPr/>
        </p:nvSpPr>
        <p:spPr bwMode="auto">
          <a:xfrm>
            <a:off x="611188" y="1989138"/>
            <a:ext cx="2808287" cy="1655762"/>
          </a:xfrm>
          <a:prstGeom prst="cloudCallout">
            <a:avLst>
              <a:gd name="adj1" fmla="val -33097"/>
              <a:gd name="adj2" fmla="val 100815"/>
            </a:avLst>
          </a:prstGeom>
          <a:solidFill>
            <a:srgbClr val="FDEADA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latin typeface="Calibri" pitchFamily="34" charset="0"/>
              </a:rPr>
              <a:t> </a:t>
            </a:r>
            <a:r>
              <a:rPr lang="ru-RU" sz="800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0" grpId="0"/>
      <p:bldP spid="652292" grpId="0" build="p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4341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9999"/>
                </a:solidFill>
              </a:rPr>
              <a:t>Чтобы сложить (вычесть) десятичные дроби, нужно: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9036050" cy="4456113"/>
          </a:xfrm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ru-RU" sz="3000" u="sng" dirty="0" smtClean="0">
                <a:solidFill>
                  <a:srgbClr val="0033CC"/>
                </a:solidFill>
              </a:rPr>
              <a:t>уравнять</a:t>
            </a:r>
            <a:r>
              <a:rPr lang="ru-RU" sz="3000" dirty="0" smtClean="0"/>
              <a:t> в этих дробях количество знаков после запятой;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3000" u="sng" dirty="0" smtClean="0">
                <a:solidFill>
                  <a:srgbClr val="0033CC"/>
                </a:solidFill>
              </a:rPr>
              <a:t>записать</a:t>
            </a:r>
            <a:r>
              <a:rPr lang="ru-RU" sz="3000" dirty="0" smtClean="0"/>
              <a:t> их в столбик так, чтобы запятая была записана под запятой;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3000" u="sng" dirty="0" smtClean="0">
                <a:solidFill>
                  <a:srgbClr val="0033CC"/>
                </a:solidFill>
              </a:rPr>
              <a:t>выполнить</a:t>
            </a:r>
            <a:r>
              <a:rPr lang="ru-RU" sz="3000" dirty="0" smtClean="0"/>
              <a:t> сложение (вычитание),       не обращая внимания на запятую;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3000" u="sng" dirty="0" smtClean="0">
                <a:solidFill>
                  <a:srgbClr val="0033CC"/>
                </a:solidFill>
              </a:rPr>
              <a:t>поставить</a:t>
            </a:r>
            <a:r>
              <a:rPr lang="ru-RU" sz="3000" dirty="0" smtClean="0"/>
              <a:t> в ответе запятую под запятой.</a:t>
            </a:r>
          </a:p>
          <a:p>
            <a:pPr marL="609600" indent="-609600" eaLnBrk="1" hangingPunct="1">
              <a:buFontTx/>
              <a:buNone/>
            </a:pPr>
            <a:endParaRPr lang="ru-RU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8715375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100" dirty="0" smtClean="0">
                <a:latin typeface="Arial Black" pitchFamily="34" charset="0"/>
              </a:rPr>
              <a:t>  </a:t>
            </a:r>
            <a:r>
              <a:rPr lang="ru-RU" sz="4400" i="1" dirty="0" smtClean="0">
                <a:solidFill>
                  <a:srgbClr val="009999"/>
                </a:solidFill>
              </a:rPr>
              <a:t>Восстановите запятые:</a:t>
            </a:r>
          </a:p>
        </p:txBody>
      </p:sp>
      <p:sp>
        <p:nvSpPr>
          <p:cNvPr id="719875" name="Rectangle 3"/>
          <p:cNvSpPr>
            <a:spLocks noChangeArrowheads="1"/>
          </p:cNvSpPr>
          <p:nvPr/>
        </p:nvSpPr>
        <p:spPr bwMode="auto">
          <a:xfrm>
            <a:off x="501650" y="2357438"/>
            <a:ext cx="8302625" cy="37496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0">
                <a:latin typeface="Arial Black" pitchFamily="34" charset="0"/>
              </a:rPr>
              <a:t>7,39</a:t>
            </a: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+</a:t>
            </a:r>
            <a:r>
              <a:rPr lang="ru-RU" sz="12000" b="0">
                <a:latin typeface="Arial Black" pitchFamily="34" charset="0"/>
              </a:rPr>
              <a:t>4,48</a:t>
            </a:r>
          </a:p>
          <a:p>
            <a:pPr algn="ctr"/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= </a:t>
            </a:r>
            <a:r>
              <a:rPr lang="ru-RU" sz="12000" b="0">
                <a:latin typeface="Arial Black" pitchFamily="34" charset="0"/>
              </a:rPr>
              <a:t>1187</a:t>
            </a:r>
            <a:endParaRPr lang="ru-RU" sz="13000" b="0">
              <a:latin typeface="Arial Black" pitchFamily="34" charset="0"/>
            </a:endParaRPr>
          </a:p>
        </p:txBody>
      </p:sp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4959350" y="4292600"/>
            <a:ext cx="6429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0" b="0">
                <a:solidFill>
                  <a:schemeClr val="hlink"/>
                </a:solidFill>
                <a:latin typeface="Arial Black" pitchFamily="34" charset="0"/>
              </a:rPr>
              <a:t>,</a:t>
            </a:r>
          </a:p>
        </p:txBody>
      </p:sp>
      <p:sp>
        <p:nvSpPr>
          <p:cNvPr id="719877" name="Rectangle 5"/>
          <p:cNvSpPr>
            <a:spLocks noChangeArrowheads="1"/>
          </p:cNvSpPr>
          <p:nvPr/>
        </p:nvSpPr>
        <p:spPr bwMode="auto">
          <a:xfrm>
            <a:off x="468313" y="2205038"/>
            <a:ext cx="8302625" cy="39020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0">
                <a:latin typeface="Arial Black" pitchFamily="34" charset="0"/>
              </a:rPr>
              <a:t>4,2 </a:t>
            </a: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+ </a:t>
            </a:r>
            <a:r>
              <a:rPr lang="ru-RU" sz="12000" b="0">
                <a:latin typeface="Arial Black" pitchFamily="34" charset="0"/>
              </a:rPr>
              <a:t>2,06</a:t>
            </a:r>
            <a:br>
              <a:rPr lang="ru-RU" sz="12000" b="0">
                <a:latin typeface="Arial Black" pitchFamily="34" charset="0"/>
              </a:rPr>
            </a:b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= </a:t>
            </a:r>
            <a:r>
              <a:rPr lang="ru-RU" sz="12000" b="0">
                <a:latin typeface="Arial Black" pitchFamily="34" charset="0"/>
              </a:rPr>
              <a:t>626</a:t>
            </a:r>
            <a:r>
              <a:rPr lang="ru-RU" sz="13000" b="0">
                <a:latin typeface="Arial Black" pitchFamily="34" charset="0"/>
              </a:rPr>
              <a:t>  </a:t>
            </a:r>
          </a:p>
        </p:txBody>
      </p:sp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3962400" y="4378325"/>
            <a:ext cx="6429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,</a:t>
            </a:r>
          </a:p>
        </p:txBody>
      </p:sp>
      <p:sp>
        <p:nvSpPr>
          <p:cNvPr id="719879" name="Rectangle 7"/>
          <p:cNvSpPr>
            <a:spLocks noChangeArrowheads="1"/>
          </p:cNvSpPr>
          <p:nvPr/>
        </p:nvSpPr>
        <p:spPr bwMode="auto">
          <a:xfrm>
            <a:off x="611188" y="2349500"/>
            <a:ext cx="7804150" cy="37496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0">
                <a:latin typeface="Arial Black" pitchFamily="34" charset="0"/>
              </a:rPr>
              <a:t>18,01</a:t>
            </a: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-</a:t>
            </a:r>
            <a:r>
              <a:rPr lang="ru-RU" sz="12000" b="0">
                <a:latin typeface="Arial Black" pitchFamily="34" charset="0"/>
              </a:rPr>
              <a:t>2,9</a:t>
            </a:r>
            <a:br>
              <a:rPr lang="ru-RU" sz="12000" b="0">
                <a:latin typeface="Arial Black" pitchFamily="34" charset="0"/>
              </a:rPr>
            </a:b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= </a:t>
            </a:r>
            <a:r>
              <a:rPr lang="ru-RU" sz="12000" b="0">
                <a:latin typeface="Arial Black" pitchFamily="34" charset="0"/>
              </a:rPr>
              <a:t>1511  </a:t>
            </a:r>
          </a:p>
        </p:txBody>
      </p:sp>
      <p:sp>
        <p:nvSpPr>
          <p:cNvPr id="719880" name="Text Box 8"/>
          <p:cNvSpPr txBox="1">
            <a:spLocks noChangeArrowheads="1"/>
          </p:cNvSpPr>
          <p:nvPr/>
        </p:nvSpPr>
        <p:spPr bwMode="auto">
          <a:xfrm>
            <a:off x="4540250" y="4500563"/>
            <a:ext cx="6429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0" b="0">
                <a:solidFill>
                  <a:schemeClr val="hlink"/>
                </a:solidFill>
                <a:latin typeface="Arial Black" pitchFamily="34" charset="0"/>
              </a:rPr>
              <a:t>,</a:t>
            </a:r>
          </a:p>
        </p:txBody>
      </p:sp>
      <p:sp>
        <p:nvSpPr>
          <p:cNvPr id="719881" name="Rectangle 9"/>
          <p:cNvSpPr>
            <a:spLocks noChangeArrowheads="1"/>
          </p:cNvSpPr>
          <p:nvPr/>
        </p:nvSpPr>
        <p:spPr bwMode="auto">
          <a:xfrm>
            <a:off x="1476375" y="2133600"/>
            <a:ext cx="6280150" cy="39020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0">
                <a:latin typeface="Arial Black" pitchFamily="34" charset="0"/>
              </a:rPr>
              <a:t>5 </a:t>
            </a: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- </a:t>
            </a:r>
            <a:r>
              <a:rPr lang="ru-RU" sz="12000" b="0">
                <a:latin typeface="Arial Black" pitchFamily="34" charset="0"/>
              </a:rPr>
              <a:t>0,61</a:t>
            </a:r>
            <a:br>
              <a:rPr lang="ru-RU" sz="12000" b="0">
                <a:latin typeface="Arial Black" pitchFamily="34" charset="0"/>
              </a:rPr>
            </a:b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= </a:t>
            </a:r>
            <a:r>
              <a:rPr lang="ru-RU" sz="12000" b="0">
                <a:latin typeface="Arial Black" pitchFamily="34" charset="0"/>
              </a:rPr>
              <a:t>439</a:t>
            </a:r>
            <a:r>
              <a:rPr lang="ru-RU" sz="13000" b="0">
                <a:latin typeface="Arial Black" pitchFamily="34" charset="0"/>
              </a:rPr>
              <a:t>  </a:t>
            </a:r>
          </a:p>
        </p:txBody>
      </p:sp>
      <p:sp>
        <p:nvSpPr>
          <p:cNvPr id="719882" name="Text Box 10"/>
          <p:cNvSpPr txBox="1">
            <a:spLocks noChangeArrowheads="1"/>
          </p:cNvSpPr>
          <p:nvPr/>
        </p:nvSpPr>
        <p:spPr bwMode="auto">
          <a:xfrm>
            <a:off x="3959225" y="4306888"/>
            <a:ext cx="6429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0" b="0">
                <a:solidFill>
                  <a:schemeClr val="hlink"/>
                </a:solidFill>
                <a:latin typeface="Arial Black" pitchFamily="34" charset="0"/>
              </a:rPr>
              <a:t>,</a:t>
            </a:r>
          </a:p>
        </p:txBody>
      </p:sp>
      <p:pic>
        <p:nvPicPr>
          <p:cNvPr id="16395" name="Picture 11" descr="Увеличен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6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/>
      <p:bldP spid="719875" grpId="0" animBg="1"/>
      <p:bldP spid="719875" grpId="1" animBg="1"/>
      <p:bldP spid="719876" grpId="0"/>
      <p:bldP spid="719876" grpId="1"/>
      <p:bldP spid="719877" grpId="0" animBg="1"/>
      <p:bldP spid="719877" grpId="1" animBg="1"/>
      <p:bldP spid="719878" grpId="0"/>
      <p:bldP spid="719878" grpId="1"/>
      <p:bldP spid="719879" grpId="0" animBg="1"/>
      <p:bldP spid="719879" grpId="1" animBg="1"/>
      <p:bldP spid="719880" grpId="0"/>
      <p:bldP spid="719880" grpId="1"/>
      <p:bldP spid="719881" grpId="0" animBg="1"/>
      <p:bldP spid="719881" grpId="1" animBg="1"/>
      <p:bldP spid="719882" grpId="0"/>
      <p:bldP spid="71988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</TotalTime>
  <Words>1348</Words>
  <Application>Microsoft Office PowerPoint</Application>
  <PresentationFormat>Экран (4:3)</PresentationFormat>
  <Paragraphs>251</Paragraphs>
  <Slides>26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Аспект</vt:lpstr>
      <vt:lpstr>Тема Office</vt:lpstr>
      <vt:lpstr>1_Тема Office</vt:lpstr>
      <vt:lpstr>Солнцестояние</vt:lpstr>
      <vt:lpstr>2_Тема Office</vt:lpstr>
      <vt:lpstr>Equation</vt:lpstr>
      <vt:lpstr>  </vt:lpstr>
      <vt:lpstr>Слайд 2</vt:lpstr>
      <vt:lpstr>   Вопрос для повторения:</vt:lpstr>
      <vt:lpstr>Слайд 4</vt:lpstr>
      <vt:lpstr>Слайд 5</vt:lpstr>
      <vt:lpstr>Слайд 6</vt:lpstr>
      <vt:lpstr>   Вопрос для повторения:</vt:lpstr>
      <vt:lpstr>Чтобы сложить (вычесть) десятичные дроби, нужно:</vt:lpstr>
      <vt:lpstr>  Восстановите запятые:</vt:lpstr>
      <vt:lpstr>Слайд 10</vt:lpstr>
      <vt:lpstr>Слайд 11</vt:lpstr>
      <vt:lpstr>Слайд 12</vt:lpstr>
      <vt:lpstr>   «Составьте слово»</vt:lpstr>
      <vt:lpstr>Физкультминутка</vt:lpstr>
      <vt:lpstr>Слайд 15</vt:lpstr>
      <vt:lpstr>Тест по теме   «Сложение и вычитание десятичных дробей»</vt:lpstr>
      <vt:lpstr>Ответы к тесту:</vt:lpstr>
      <vt:lpstr>      Критерии оценивания :</vt:lpstr>
      <vt:lpstr>Работа в тетрадях:</vt:lpstr>
      <vt:lpstr>Слайд 20</vt:lpstr>
      <vt:lpstr>Домашнее задание:</vt:lpstr>
      <vt:lpstr>     Итог урока:</vt:lpstr>
      <vt:lpstr>Восстановите запись:</vt:lpstr>
      <vt:lpstr>Ответьте на вопросы:</vt:lpstr>
      <vt:lpstr>Слайд 25</vt:lpstr>
      <vt:lpstr>Слайд 26</vt:lpstr>
    </vt:vector>
  </TitlesOfParts>
  <Company>Карагайлинская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Семенцова Ольга Васильевна</dc:creator>
  <cp:lastModifiedBy>Семенцова Ольга Васильевна</cp:lastModifiedBy>
  <cp:revision>4</cp:revision>
  <dcterms:created xsi:type="dcterms:W3CDTF">2011-01-27T02:55:01Z</dcterms:created>
  <dcterms:modified xsi:type="dcterms:W3CDTF">2011-01-27T03:24:28Z</dcterms:modified>
</cp:coreProperties>
</file>