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1" r:id="rId4"/>
    <p:sldId id="278" r:id="rId5"/>
    <p:sldId id="282" r:id="rId6"/>
    <p:sldId id="279" r:id="rId7"/>
    <p:sldId id="280" r:id="rId8"/>
    <p:sldId id="283" r:id="rId9"/>
    <p:sldId id="275" r:id="rId10"/>
    <p:sldId id="284" r:id="rId11"/>
    <p:sldId id="288" r:id="rId12"/>
    <p:sldId id="289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3%D0%BD%D0%B0%D0%BB_%D0%B1%D0%B5%D0%B4%D1%81%D1%82%D0%B2%D0%B8%D1%8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711" y="1052736"/>
            <a:ext cx="84582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Мои  копинг-стратегии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сложных жизненных ситуациях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ице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176">
            <a:off x="552815" y="2681433"/>
            <a:ext cx="3669692" cy="34482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458112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Антипова И.В.,</a:t>
            </a:r>
          </a:p>
          <a:p>
            <a:pPr algn="ctr"/>
            <a:r>
              <a:rPr lang="ru-RU" dirty="0" smtClean="0"/>
              <a:t>педагог-психолог </a:t>
            </a:r>
          </a:p>
          <a:p>
            <a:pPr algn="ctr"/>
            <a:r>
              <a:rPr lang="ru-RU" dirty="0" smtClean="0"/>
              <a:t>МБОУ СОШ «Аннинский Лицей»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3679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спасательный круг. Кто  может мне помочь в сложной жизненной ситуации?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858" y="1662488"/>
            <a:ext cx="5554960" cy="4513688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вызывает у меня кредит доверия?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и сестры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психолог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полиции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«Телефон доверия»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школьной медиации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МЧС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Лицей\Desktop\s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4853">
            <a:off x="5081589" y="2285702"/>
            <a:ext cx="3371477" cy="17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5085184"/>
            <a:ext cx="399650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сигнал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игнал бедствия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радиотелеграфной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Расшифровка  </a:t>
            </a:r>
            <a:r>
              <a:rPr lang="ru-RU" dirty="0"/>
              <a:t>«</a:t>
            </a:r>
            <a:r>
              <a:rPr lang="ru-RU" dirty="0" err="1"/>
              <a:t>Save</a:t>
            </a:r>
            <a:r>
              <a:rPr lang="ru-RU" dirty="0"/>
              <a:t> 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Souls</a:t>
            </a:r>
            <a:r>
              <a:rPr lang="ru-RU" dirty="0"/>
              <a:t>» (Спасите наши души</a:t>
            </a:r>
            <a:r>
              <a:rPr lang="ru-RU" dirty="0" smtClean="0"/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9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94020"/>
            <a:ext cx="8229600" cy="7200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«Телефон доверия»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https://school3.edusite.ru/images/p86_telefondoveriyanasay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36" y="1484784"/>
            <a:ext cx="6343128" cy="47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9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86694"/>
            <a:ext cx="8229600" cy="870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школьной медиации</a:t>
            </a:r>
            <a:endParaRPr lang="ru-RU" sz="3600" dirty="0"/>
          </a:p>
        </p:txBody>
      </p:sp>
      <p:sp>
        <p:nvSpPr>
          <p:cNvPr id="4" name="AutoShape 2" descr="blob:https://web.telegram.org/e165bf82-f379-43d5-a18c-97775ffcd3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6951" r="2351" b="22700"/>
          <a:stretch/>
        </p:blipFill>
        <p:spPr>
          <a:xfrm>
            <a:off x="4801644" y="1719447"/>
            <a:ext cx="4090836" cy="4030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975" y="1556792"/>
            <a:ext cx="46460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Служба школьной медиации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команда подготовленных взрослых и учащихся, которые используют принципы восстановительной медиации (добровольные переговоры при участии нейтрального посредника) для мирного разрешения конфликтов в школе, снижения уровня агрессии и формирования культуры конструктивного общения. </a:t>
            </a:r>
          </a:p>
        </p:txBody>
      </p:sp>
    </p:spTree>
    <p:extLst>
      <p:ext uri="{BB962C8B-B14F-4D97-AF65-F5344CB8AC3E}">
        <p14:creationId xmlns:p14="http://schemas.microsoft.com/office/powerpoint/2010/main" val="341112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9126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сложной жизненной ситуации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657704"/>
          </a:xfrm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 ситуации: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14-летний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Антон, подвергается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стороны нескольких своих  одноклассников. Одноклассники создали группу в социальных сетях и выкладывают смешные или неудачные фото Антона, добавляя к ним обидные комментарии.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невыносимой, Антон находится в отчаянии. Что делать?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6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сложной жизненной ситуации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4938" t="61664" r="19168" b="9959"/>
          <a:stretch/>
        </p:blipFill>
        <p:spPr bwMode="auto">
          <a:xfrm>
            <a:off x="294476" y="1484784"/>
            <a:ext cx="8330660" cy="2572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476" y="4149080"/>
            <a:ext cx="8598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признание </a:t>
            </a:r>
            <a:r>
              <a:rPr lang="ru-RU" dirty="0" smtClean="0"/>
              <a:t>проблемы</a:t>
            </a:r>
            <a:endParaRPr lang="ru-RU" dirty="0"/>
          </a:p>
          <a:p>
            <a:pPr lvl="0"/>
            <a:r>
              <a:rPr lang="ru-RU" dirty="0"/>
              <a:t>обращение за </a:t>
            </a:r>
            <a:r>
              <a:rPr lang="ru-RU" dirty="0" smtClean="0"/>
              <a:t>помощью</a:t>
            </a:r>
            <a:endParaRPr lang="ru-RU" dirty="0"/>
          </a:p>
          <a:p>
            <a:pPr lvl="0"/>
            <a:r>
              <a:rPr lang="ru-RU" dirty="0"/>
              <a:t>четкое  определение </a:t>
            </a:r>
            <a:r>
              <a:rPr lang="ru-RU" dirty="0" smtClean="0"/>
              <a:t>проблемы</a:t>
            </a:r>
            <a:endParaRPr lang="ru-RU" dirty="0"/>
          </a:p>
          <a:p>
            <a:pPr lvl="0"/>
            <a:r>
              <a:rPr lang="ru-RU" dirty="0"/>
              <a:t>разработка и поиск </a:t>
            </a:r>
            <a:r>
              <a:rPr lang="ru-RU" dirty="0" smtClean="0"/>
              <a:t>решений</a:t>
            </a:r>
            <a:endParaRPr lang="ru-RU" dirty="0"/>
          </a:p>
          <a:p>
            <a:pPr lvl="0" fontAlgn="base"/>
            <a:r>
              <a:rPr lang="ru-RU" dirty="0"/>
              <a:t>оценка ресурсов</a:t>
            </a:r>
            <a:r>
              <a:rPr lang="ru-RU" b="1" dirty="0"/>
              <a:t> </a:t>
            </a:r>
            <a:r>
              <a:rPr lang="ru-RU" dirty="0"/>
              <a:t>(выделение умственных и физических ресурсов для ее решения)</a:t>
            </a:r>
          </a:p>
          <a:p>
            <a:pPr lvl="0" fontAlgn="base"/>
            <a:r>
              <a:rPr lang="ru-RU" dirty="0"/>
              <a:t>выбор оптимального пути</a:t>
            </a:r>
          </a:p>
          <a:p>
            <a:pPr lvl="0" fontAlgn="base"/>
            <a:r>
              <a:rPr lang="ru-RU" dirty="0"/>
              <a:t>анализ  достигнутых результатов по решению проблемы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42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18002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даже самые сложные жизненные ситуации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решаемы,</a:t>
            </a:r>
          </a:p>
          <a:p>
            <a:pPr marL="109728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сохранять спокойствие и уверенность в себе!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dirty="0"/>
          </a:p>
        </p:txBody>
      </p:sp>
      <p:pic>
        <p:nvPicPr>
          <p:cNvPr id="7" name="Picture 2" descr="Неуверенный в себе ребенок: как помочь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452391" cy="23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Уверенность в себе - первый шаг к победе. » Демотиваторы по-русски -  Создать демотива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9000" r="12809" b="27943"/>
          <a:stretch/>
        </p:blipFill>
        <p:spPr bwMode="auto">
          <a:xfrm>
            <a:off x="5364088" y="2708920"/>
            <a:ext cx="2952328" cy="37328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9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72"/>
            <a:ext cx="8229600" cy="7738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61604"/>
            <a:ext cx="4896544" cy="52129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</a:t>
            </a:r>
            <a:r>
              <a:rPr lang="ru-RU" dirty="0"/>
              <a:t>произойдет, если я буду </a:t>
            </a:r>
            <a:r>
              <a:rPr lang="ru-RU" dirty="0" smtClean="0"/>
              <a:t>держать </a:t>
            </a:r>
            <a:r>
              <a:rPr lang="ru-RU" dirty="0"/>
              <a:t>стакан в </a:t>
            </a:r>
            <a:r>
              <a:rPr lang="ru-RU" dirty="0" smtClean="0"/>
              <a:t>руке в течение </a:t>
            </a:r>
            <a:r>
              <a:rPr lang="ru-RU" dirty="0"/>
              <a:t>нескольких минут</a:t>
            </a:r>
            <a:r>
              <a:rPr lang="ru-RU" dirty="0" smtClean="0"/>
              <a:t>?</a:t>
            </a:r>
          </a:p>
          <a:p>
            <a:r>
              <a:rPr lang="ru-RU" dirty="0"/>
              <a:t>Что произойдет, если я буду держать </a:t>
            </a:r>
            <a:r>
              <a:rPr lang="ru-RU" dirty="0" smtClean="0"/>
              <a:t>стакан несколько часов?</a:t>
            </a:r>
          </a:p>
          <a:p>
            <a:r>
              <a:rPr lang="ru-RU" dirty="0"/>
              <a:t>Что произойдет, если я буду держать стакан </a:t>
            </a:r>
            <a:r>
              <a:rPr lang="ru-RU" dirty="0" smtClean="0"/>
              <a:t> целый день?</a:t>
            </a:r>
          </a:p>
          <a:p>
            <a:r>
              <a:rPr lang="ru-RU" dirty="0" smtClean="0"/>
              <a:t>Вес стакана при этом изменится?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 descr="Вода льется в стакан, и сразу замерзает,, высокая детализация. идея …» —  картинка создана в Шедеврум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960440" cy="396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аналогия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72971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/>
              <a:t>Так и обстоят дела со всеми жизненными </a:t>
            </a:r>
            <a:r>
              <a:rPr lang="ru-RU" dirty="0" smtClean="0"/>
              <a:t>трудностями</a:t>
            </a:r>
            <a:endParaRPr lang="ru-RU" dirty="0"/>
          </a:p>
          <a:p>
            <a:r>
              <a:rPr lang="ru-RU" dirty="0"/>
              <a:t>Подумай  о какой-нибудь проблеме несколько минут и она окажется рядом с тобой. </a:t>
            </a:r>
            <a:endParaRPr lang="ru-RU" dirty="0" smtClean="0"/>
          </a:p>
          <a:p>
            <a:r>
              <a:rPr lang="ru-RU" dirty="0" smtClean="0"/>
              <a:t>Подумай </a:t>
            </a:r>
            <a:r>
              <a:rPr lang="ru-RU" dirty="0"/>
              <a:t>о ней несколько часов, и она начнёт тебя </a:t>
            </a:r>
            <a:r>
              <a:rPr lang="ru-RU" dirty="0" smtClean="0"/>
              <a:t>поглощать. </a:t>
            </a:r>
          </a:p>
          <a:p>
            <a:r>
              <a:rPr lang="ru-RU" dirty="0" smtClean="0"/>
              <a:t>Если </a:t>
            </a:r>
            <a:r>
              <a:rPr lang="ru-RU" dirty="0"/>
              <a:t>будешь думать целый день, она тебя парализует. </a:t>
            </a:r>
          </a:p>
          <a:p>
            <a:r>
              <a:rPr lang="ru-RU" dirty="0"/>
              <a:t>  Можно думать о проблеме, но как правило это </a:t>
            </a:r>
            <a:r>
              <a:rPr lang="ru-RU" dirty="0" smtClean="0"/>
              <a:t>ни </a:t>
            </a:r>
            <a:r>
              <a:rPr lang="ru-RU" dirty="0"/>
              <a:t>к чему не приводит. Её “вес” не уменьшится. </a:t>
            </a:r>
            <a:r>
              <a:rPr lang="ru-RU" dirty="0" smtClean="0"/>
              <a:t>  Справиться </a:t>
            </a:r>
            <a:r>
              <a:rPr lang="ru-RU" dirty="0"/>
              <a:t>с проблемой позволяет только </a:t>
            </a:r>
            <a:r>
              <a:rPr lang="ru-RU" b="1" dirty="0">
                <a:solidFill>
                  <a:srgbClr val="FF0000"/>
                </a:solidFill>
              </a:rPr>
              <a:t>действие</a:t>
            </a:r>
            <a:r>
              <a:rPr lang="ru-RU" dirty="0"/>
              <a:t>.  </a:t>
            </a:r>
            <a:r>
              <a:rPr lang="ru-RU" b="1" dirty="0"/>
              <a:t>Реши её, или отложи в сторону</a:t>
            </a:r>
            <a:r>
              <a:rPr lang="ru-RU" dirty="0"/>
              <a:t>. Нет смысла носить на душе тяжёлые камни, которые парализуют тебя.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9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такое сложная (трудная)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жизненная ситуация 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7297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ситуация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ситуация, впрямую нарушающая жизнедеятельность человека, которую 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способен самостоятельно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заслуживает официальное определение трудной жизненной ситуации, закрепленное в Федеральном законе «О государственной социальной помощи».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трудная жизненная ситуация определяется как «обстоятельство или обстоятельства, которые ухудшают условия жизнедеятельности гражданина и последствия которых он не может преодолеть самостоятельно»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1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84976" cy="1517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«Примеры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 ситуаций в жизни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5697" t="26639" r="19292" b="34038"/>
          <a:stretch/>
        </p:blipFill>
        <p:spPr bwMode="auto">
          <a:xfrm>
            <a:off x="467544" y="2132856"/>
            <a:ext cx="8352928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933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ли по внешнему виду и по поведению понять, что подросток попал в сложную жизненную ситуацию?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Вредная ограниченность — Кубань Сегод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/>
          <a:stretch/>
        </p:blipFill>
        <p:spPr bwMode="auto">
          <a:xfrm>
            <a:off x="3793145" y="2708920"/>
            <a:ext cx="51261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чему подростки «уходят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978421" cy="364278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6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568863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индикаторы для наблюдения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6203032" cy="4513688"/>
          </a:xfrm>
        </p:spPr>
        <p:txBody>
          <a:bodyPr>
            <a:normAutofit/>
          </a:bodyPr>
          <a:lstStyle/>
          <a:p>
            <a:r>
              <a:rPr lang="ru-RU" b="1" dirty="0"/>
              <a:t>Настроение </a:t>
            </a:r>
            <a:endParaRPr lang="ru-RU" dirty="0"/>
          </a:p>
          <a:p>
            <a:r>
              <a:rPr lang="ru-RU" b="1" dirty="0"/>
              <a:t>Эмоции, чувства</a:t>
            </a:r>
            <a:r>
              <a:rPr lang="ru-RU" dirty="0"/>
              <a:t> </a:t>
            </a:r>
          </a:p>
          <a:p>
            <a:r>
              <a:rPr lang="ru-RU" b="1" dirty="0" smtClean="0"/>
              <a:t>Самочувствие</a:t>
            </a:r>
            <a:endParaRPr lang="ru-RU" dirty="0"/>
          </a:p>
          <a:p>
            <a:r>
              <a:rPr lang="ru-RU" b="1" dirty="0"/>
              <a:t>Деятельность </a:t>
            </a:r>
            <a:r>
              <a:rPr lang="ru-RU" b="1" dirty="0" smtClean="0"/>
              <a:t> (учёба, хобби)</a:t>
            </a:r>
            <a:endParaRPr lang="ru-RU" dirty="0"/>
          </a:p>
          <a:p>
            <a:r>
              <a:rPr lang="ru-RU" b="1" dirty="0"/>
              <a:t>Межличностное </a:t>
            </a:r>
            <a:r>
              <a:rPr lang="ru-RU" b="1" dirty="0" smtClean="0"/>
              <a:t>общение</a:t>
            </a:r>
            <a:endParaRPr lang="ru-RU" dirty="0"/>
          </a:p>
          <a:p>
            <a:r>
              <a:rPr lang="ru-RU" b="1" dirty="0"/>
              <a:t>Пищевое поведение (питание) </a:t>
            </a:r>
            <a:endParaRPr lang="ru-RU" dirty="0"/>
          </a:p>
          <a:p>
            <a:r>
              <a:rPr lang="ru-RU" b="1" dirty="0"/>
              <a:t>Сон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3074" name="Picture 2" descr="Более 9 333 500 работ на тему «настроения и чувства»: стоковые иллюстрации,  векторная графика и клипарт royalty-fre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329568" cy="181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5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сложной жизненной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8737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комплекс действий и мыслей, помогающих грамотно реагировать на негативные события, справиться со  сложной  ситуацией и сохранить психологическое равновесие</a:t>
            </a:r>
          </a:p>
          <a:p>
            <a:pPr marL="109728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типы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копинга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Эмоционально-фокусированный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сосредоточение внимания на эмоциях и чувствах («Как мне успокоиться?», отвлечение себя позитивными событиями)</a:t>
            </a:r>
          </a:p>
          <a:p>
            <a:pPr lvl="0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Проблемно-фокусированный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решение проблемы путём анализа ситуации и поиска путей её разрешения («Что конкретно я могу сделать?»)</a:t>
            </a:r>
          </a:p>
          <a:p>
            <a:pPr lvl="0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Избегающий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уход от реальности и подавление эмоций («Отложу проблему до лучших времён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Стратегии выхода из конфликта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ицей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6563"/>
            <a:ext cx="7416824" cy="48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230</TotalTime>
  <Words>436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Мои  копинг-стратегии  в сложных жизненных ситуациях</vt:lpstr>
      <vt:lpstr>Эксперимент</vt:lpstr>
      <vt:lpstr>Жизненная аналогия</vt:lpstr>
      <vt:lpstr>Что такое сложная (трудная)  жизненная ситуация ?</vt:lpstr>
      <vt:lpstr>Групповая работа  «Примеры сложных  ситуаций в жизни подростков»</vt:lpstr>
      <vt:lpstr>Можно ли по внешнему виду и по поведению понять, что подросток попал в сложную жизненную ситуацию?</vt:lpstr>
      <vt:lpstr>Значимые индикаторы для наблюдения</vt:lpstr>
      <vt:lpstr>Алгоритм решения сложной жизненной ситуации </vt:lpstr>
      <vt:lpstr>Стратегии выхода из конфликта</vt:lpstr>
      <vt:lpstr>Мой спасательный круг. Кто  может мне помочь в сложной жизненной ситуации? </vt:lpstr>
      <vt:lpstr>Служба «Телефон доверия» </vt:lpstr>
      <vt:lpstr>Служба школьной медиации</vt:lpstr>
      <vt:lpstr>Анализ сложной жизненной ситуации</vt:lpstr>
      <vt:lpstr> Алгоритм выхода из сложной жизненной ситуации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стресса. Ситуации, порождающие стресс. Саморегуляция. Релаксация.</dc:title>
  <dc:creator>Надежда Пронская</dc:creator>
  <cp:lastModifiedBy>Надежда Пронская</cp:lastModifiedBy>
  <cp:revision>49</cp:revision>
  <dcterms:modified xsi:type="dcterms:W3CDTF">2026-02-03T11:23:36Z</dcterms:modified>
</cp:coreProperties>
</file>