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0" r:id="rId1"/>
  </p:sldMasterIdLst>
  <p:notesMasterIdLst>
    <p:notesMasterId r:id="rId21"/>
  </p:notes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74" r:id="rId18"/>
    <p:sldId id="275" r:id="rId19"/>
    <p:sldId id="276" r:id="rId2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66"/>
    <a:srgbClr val="FF9900"/>
    <a:srgbClr val="CC3399"/>
    <a:srgbClr val="FF99FF"/>
    <a:srgbClr val="FF66FF"/>
    <a:srgbClr val="CC00FF"/>
    <a:srgbClr val="CC0099"/>
    <a:srgbClr val="CC0066"/>
    <a:srgbClr val="F4E4F1"/>
    <a:srgbClr val="FFFF99"/>
  </p:clrMru>
</p:presentationPr>
</file>

<file path=ppt/tableStyles.xml><?xml version="1.0" encoding="utf-8"?>
<a:tblStyleLst xmlns:a="http://schemas.openxmlformats.org/drawingml/2006/main" def="{5C22544A-7EE6-4342-B048-85BDC9FD1C3A}">
  <a:tblStyle styleId="{10A1B5D5-9B99-4C35-A422-299274C87663}" styleName="Средний стиль 1 - акцент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B14C8AA-45B3-4FF5-ADFE-1209D235569B}" type="datetimeFigureOut">
              <a:rPr lang="ru-RU" smtClean="0"/>
              <a:pPr/>
              <a:t>16.12.2009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D3872EF-F64E-40B1-8D1E-9E044D2BBFD6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04B2360-9D51-4937-B056-E956E3F88C8D}" type="slidenum">
              <a:rPr lang="ru-RU" smtClean="0"/>
              <a:pPr>
                <a:defRPr/>
              </a:pPr>
              <a:t>8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3872EF-F64E-40B1-8D1E-9E044D2BBFD6}" type="slidenum">
              <a:rPr lang="ru-RU" smtClean="0"/>
              <a:pPr/>
              <a:t>11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16.12.2009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16.12.2009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16.12.2009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>
  <p:cSld name="Заголовок, объект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05D248-8E59-4B7E-B98F-8F210A8BBEF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random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AC3AC0-E1FC-48A5-972A-ABC3C825B3B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random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16.12.2009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16.12.2009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16.12.2009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16.12.2009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16.12.2009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16.12.2009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16.12.2009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16.12.2009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16.12.2009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1" r:id="rId1"/>
    <p:sldLayoutId id="2147483762" r:id="rId2"/>
    <p:sldLayoutId id="2147483763" r:id="rId3"/>
    <p:sldLayoutId id="2147483764" r:id="rId4"/>
    <p:sldLayoutId id="2147483765" r:id="rId5"/>
    <p:sldLayoutId id="2147483766" r:id="rId6"/>
    <p:sldLayoutId id="2147483767" r:id="rId7"/>
    <p:sldLayoutId id="2147483768" r:id="rId8"/>
    <p:sldLayoutId id="2147483769" r:id="rId9"/>
    <p:sldLayoutId id="2147483770" r:id="rId10"/>
    <p:sldLayoutId id="2147483771" r:id="rId11"/>
    <p:sldLayoutId id="2147483772" r:id="rId12"/>
    <p:sldLayoutId id="2147483773" r:id="rId13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hyperlink" Target="http://www.sunhome.ru/image/15471" TargetMode="External"/><Relationship Id="rId3" Type="http://schemas.openxmlformats.org/officeDocument/2006/relationships/hyperlink" Target="http://www.lifeisphoto.ru/photo.aspx?id=83141" TargetMode="External"/><Relationship Id="rId7" Type="http://schemas.openxmlformats.org/officeDocument/2006/relationships/hyperlink" Target="http://www.chistopol.su/displayimage.php?album=topn&amp;cat=2&amp;pos=18" TargetMode="External"/><Relationship Id="rId2" Type="http://schemas.openxmlformats.org/officeDocument/2006/relationships/hyperlink" Target="http://www.fmclass.ru/math.php?id=4833e151c074b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moikompas.ru/compas/Nikolaj_Lobachevskij" TargetMode="External"/><Relationship Id="rId5" Type="http://schemas.openxmlformats.org/officeDocument/2006/relationships/hyperlink" Target="http://kartinigor.ru/displayimage.php?album=6&amp;pos=22" TargetMode="External"/><Relationship Id="rId4" Type="http://schemas.openxmlformats.org/officeDocument/2006/relationships/hyperlink" Target="http://vcpa.progressor.ru/images/Polistovo_photo/022.jpg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7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1268413"/>
            <a:ext cx="8229600" cy="1143000"/>
          </a:xfrm>
        </p:spPr>
        <p:txBody>
          <a:bodyPr>
            <a:normAutofit/>
          </a:bodyPr>
          <a:lstStyle/>
          <a:p>
            <a:pPr eaLnBrk="1" hangingPunct="1"/>
            <a:r>
              <a:rPr lang="ru-RU" sz="4240" dirty="0" smtClean="0">
                <a:solidFill>
                  <a:srgbClr val="002060"/>
                </a:solidFill>
              </a:rPr>
              <a:t>Урок геометрии в 8 классе</a:t>
            </a:r>
          </a:p>
        </p:txBody>
      </p:sp>
      <p:sp>
        <p:nvSpPr>
          <p:cNvPr id="21508" name="Rectangle 3"/>
          <p:cNvSpPr>
            <a:spLocks noGrp="1" noChangeArrowheads="1"/>
          </p:cNvSpPr>
          <p:nvPr>
            <p:ph idx="1"/>
          </p:nvPr>
        </p:nvSpPr>
        <p:spPr>
          <a:xfrm>
            <a:off x="0" y="2708275"/>
            <a:ext cx="9144000" cy="3417888"/>
          </a:xfrm>
        </p:spPr>
        <p:txBody>
          <a:bodyPr>
            <a:normAutofit/>
          </a:bodyPr>
          <a:lstStyle/>
          <a:p>
            <a:pPr algn="ctr" eaLnBrk="1" hangingPunct="1">
              <a:buFontTx/>
              <a:buNone/>
            </a:pPr>
            <a:r>
              <a:rPr lang="ru-RU" sz="9060" b="1" i="1" dirty="0" smtClean="0">
                <a:solidFill>
                  <a:srgbClr val="7030A0"/>
                </a:solidFill>
                <a:latin typeface="Monotype Corsiva" pitchFamily="66" charset="0"/>
              </a:rPr>
              <a:t>Четырехугольники</a:t>
            </a:r>
          </a:p>
        </p:txBody>
      </p:sp>
      <p:sp>
        <p:nvSpPr>
          <p:cNvPr id="21506" name="Номер слайда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066A1D7-3F9B-4DFE-9B0D-3FDD95288B14}" type="slidenum">
              <a:rPr lang="ru-RU"/>
              <a:pPr/>
              <a:t>1</a:t>
            </a:fld>
            <a:endParaRPr lang="ru-RU"/>
          </a:p>
        </p:txBody>
      </p:sp>
      <p:sp>
        <p:nvSpPr>
          <p:cNvPr id="5" name="TextBox 4"/>
          <p:cNvSpPr txBox="1"/>
          <p:nvPr/>
        </p:nvSpPr>
        <p:spPr>
          <a:xfrm>
            <a:off x="500034" y="5429264"/>
            <a:ext cx="828680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600" b="1" i="1" dirty="0" smtClean="0"/>
              <a:t>Автор: </a:t>
            </a:r>
            <a:r>
              <a:rPr lang="ru-RU" sz="1600" b="1" i="1" dirty="0" err="1" smtClean="0"/>
              <a:t>Патлай</a:t>
            </a:r>
            <a:r>
              <a:rPr lang="ru-RU" sz="1600" b="1" i="1" dirty="0" smtClean="0"/>
              <a:t> Я.В., учитель математики, ООШ №4, г.Елизово, Камчатский край, 2008</a:t>
            </a:r>
            <a:endParaRPr lang="ru-RU" sz="1600" b="1" i="1" dirty="0"/>
          </a:p>
        </p:txBody>
      </p:sp>
    </p:spTree>
  </p:cSld>
  <p:clrMapOvr>
    <a:masterClrMapping/>
  </p:clrMapOvr>
  <p:transition>
    <p:blinds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Номер слайда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66C4E3EE-E021-46D8-842C-CBB491E73BE5}" type="slidenum">
              <a:rPr lang="ru-RU"/>
              <a:pPr/>
              <a:t>10</a:t>
            </a:fld>
            <a:endParaRPr lang="ru-RU"/>
          </a:p>
        </p:txBody>
      </p:sp>
      <p:sp>
        <p:nvSpPr>
          <p:cNvPr id="31748" name="Text Box 5"/>
          <p:cNvSpPr txBox="1">
            <a:spLocks noChangeArrowheads="1"/>
          </p:cNvSpPr>
          <p:nvPr/>
        </p:nvSpPr>
        <p:spPr bwMode="auto">
          <a:xfrm>
            <a:off x="1000100" y="5929330"/>
            <a:ext cx="7919027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600" b="1" dirty="0" smtClean="0"/>
              <a:t>Николай Иванович Лобачевский </a:t>
            </a:r>
            <a:endParaRPr lang="ru-RU" sz="3600" b="1" dirty="0"/>
          </a:p>
        </p:txBody>
      </p:sp>
      <p:sp>
        <p:nvSpPr>
          <p:cNvPr id="5" name="TextBox 4"/>
          <p:cNvSpPr txBox="1"/>
          <p:nvPr/>
        </p:nvSpPr>
        <p:spPr bwMode="auto">
          <a:xfrm>
            <a:off x="4143372" y="857232"/>
            <a:ext cx="4429156" cy="45243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3200" b="1" i="1" dirty="0" smtClean="0">
                <a:solidFill>
                  <a:srgbClr val="3366FF"/>
                </a:solidFill>
              </a:rPr>
              <a:t>Аксиома параллельности Лобачевского </a:t>
            </a:r>
          </a:p>
          <a:p>
            <a:r>
              <a:rPr lang="ru-RU" sz="3200" b="1" i="1" dirty="0" smtClean="0"/>
              <a:t>«Через точку, не лежащую на прямой можно провести </a:t>
            </a:r>
            <a:r>
              <a:rPr lang="ru-RU" sz="3200" b="1" i="1" u="sng" dirty="0" smtClean="0"/>
              <a:t>более одной прямой </a:t>
            </a:r>
            <a:r>
              <a:rPr lang="ru-RU" sz="3200" b="1" i="1" dirty="0" smtClean="0"/>
              <a:t>не пересекающей данную. </a:t>
            </a:r>
            <a:endParaRPr lang="ru-RU" sz="3200" b="1" i="1" dirty="0"/>
          </a:p>
        </p:txBody>
      </p:sp>
      <p:pic>
        <p:nvPicPr>
          <p:cNvPr id="34818" name="Picture 2" descr="http://moikompas.ru/img/compas/2008-11-19/nikolaj_lobachevskij/42529110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81524" y="357166"/>
            <a:ext cx="3955184" cy="5500726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0687916-7062-4FD5-AE74-7CF0A93DE1BE}" type="slidenum">
              <a:rPr lang="ru-RU" smtClean="0"/>
              <a:pPr>
                <a:defRPr/>
              </a:pPr>
              <a:t>11</a:t>
            </a:fld>
            <a:endParaRPr lang="ru-RU"/>
          </a:p>
        </p:txBody>
      </p:sp>
      <p:sp>
        <p:nvSpPr>
          <p:cNvPr id="4" name="TextBox 3"/>
          <p:cNvSpPr txBox="1"/>
          <p:nvPr/>
        </p:nvSpPr>
        <p:spPr>
          <a:xfrm>
            <a:off x="1142976" y="2428868"/>
            <a:ext cx="192882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dirty="0" smtClean="0">
                <a:solidFill>
                  <a:schemeClr val="bg1">
                    <a:lumMod val="50000"/>
                  </a:schemeClr>
                </a:solidFill>
              </a:rPr>
              <a:t>∆ АВС</a:t>
            </a:r>
            <a:endParaRPr lang="ru-RU" sz="3600" dirty="0">
              <a:solidFill>
                <a:schemeClr val="bg1">
                  <a:lumMod val="50000"/>
                </a:schemeClr>
              </a:solidFill>
            </a:endParaRPr>
          </a:p>
        </p:txBody>
      </p:sp>
      <p:pic>
        <p:nvPicPr>
          <p:cNvPr id="33793" name="Picture 1"/>
          <p:cNvPicPr>
            <a:picLocks noChangeAspect="1" noChangeArrowheads="1"/>
          </p:cNvPicPr>
          <p:nvPr/>
        </p:nvPicPr>
        <p:blipFill>
          <a:blip r:embed="rId3">
            <a:grayscl/>
          </a:blip>
          <a:srcRect/>
          <a:stretch>
            <a:fillRect/>
          </a:stretch>
        </p:blipFill>
        <p:spPr bwMode="auto">
          <a:xfrm>
            <a:off x="3556503" y="1214398"/>
            <a:ext cx="5587497" cy="5643602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  <a:effectLst/>
        </p:spPr>
      </p:pic>
      <p:sp>
        <p:nvSpPr>
          <p:cNvPr id="6" name="TextBox 5"/>
          <p:cNvSpPr txBox="1"/>
          <p:nvPr/>
        </p:nvSpPr>
        <p:spPr>
          <a:xfrm>
            <a:off x="928662" y="142852"/>
            <a:ext cx="8215338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6600" b="1" i="1" dirty="0" smtClean="0"/>
              <a:t>ГЕОМЕТРИЯ НА СФЕРЕ</a:t>
            </a:r>
            <a:endParaRPr lang="ru-RU" sz="6600" b="1" i="1" dirty="0"/>
          </a:p>
        </p:txBody>
      </p:sp>
      <p:sp>
        <p:nvSpPr>
          <p:cNvPr id="7" name="TextBox 6"/>
          <p:cNvSpPr txBox="1"/>
          <p:nvPr/>
        </p:nvSpPr>
        <p:spPr>
          <a:xfrm>
            <a:off x="357158" y="3500438"/>
            <a:ext cx="292895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i="1" dirty="0" smtClean="0">
                <a:latin typeface="Arial"/>
                <a:cs typeface="Arial"/>
              </a:rPr>
              <a:t>L</a:t>
            </a:r>
            <a:r>
              <a:rPr lang="ru-RU" sz="2000" b="1" i="1" dirty="0" smtClean="0">
                <a:latin typeface="Arial"/>
                <a:cs typeface="Arial"/>
              </a:rPr>
              <a:t> А + </a:t>
            </a:r>
            <a:r>
              <a:rPr lang="en-US" sz="2000" b="1" i="1" dirty="0" smtClean="0">
                <a:latin typeface="Arial"/>
                <a:cs typeface="Arial"/>
              </a:rPr>
              <a:t>L </a:t>
            </a:r>
            <a:r>
              <a:rPr lang="ru-RU" sz="2000" b="1" i="1" dirty="0" smtClean="0">
                <a:latin typeface="Arial"/>
                <a:cs typeface="Arial"/>
              </a:rPr>
              <a:t>В + </a:t>
            </a:r>
            <a:r>
              <a:rPr lang="en-US" sz="2000" b="1" i="1" dirty="0" smtClean="0">
                <a:latin typeface="Arial"/>
                <a:cs typeface="Arial"/>
              </a:rPr>
              <a:t>L </a:t>
            </a:r>
            <a:r>
              <a:rPr lang="ru-RU" sz="2000" b="1" i="1" dirty="0" smtClean="0">
                <a:latin typeface="Arial"/>
                <a:cs typeface="Arial"/>
              </a:rPr>
              <a:t>С = 270</a:t>
            </a:r>
            <a:r>
              <a:rPr lang="en-US" sz="2000" b="1" i="1" dirty="0" smtClean="0">
                <a:latin typeface="Arial"/>
                <a:cs typeface="Arial"/>
              </a:rPr>
              <a:t>º</a:t>
            </a:r>
            <a:endParaRPr lang="ru-RU" sz="2000" b="1" i="1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45"/>
          <p:cNvGrpSpPr/>
          <p:nvPr/>
        </p:nvGrpSpPr>
        <p:grpSpPr>
          <a:xfrm>
            <a:off x="2643174" y="2214554"/>
            <a:ext cx="3589138" cy="3859499"/>
            <a:chOff x="2648441" y="2214530"/>
            <a:chExt cx="3589138" cy="3859499"/>
          </a:xfrm>
        </p:grpSpPr>
        <p:sp>
          <p:nvSpPr>
            <p:cNvPr id="15" name="Прямоугольный треугольник 14"/>
            <p:cNvSpPr/>
            <p:nvPr/>
          </p:nvSpPr>
          <p:spPr>
            <a:xfrm rot="7893109">
              <a:off x="2828181" y="2664632"/>
              <a:ext cx="3229657" cy="3589138"/>
            </a:xfrm>
            <a:prstGeom prst="rtTriangle">
              <a:avLst/>
            </a:prstGeom>
            <a:ln w="508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cxnSp>
          <p:nvCxnSpPr>
            <p:cNvPr id="21" name="Прямая соединительная линия 20"/>
            <p:cNvCxnSpPr/>
            <p:nvPr/>
          </p:nvCxnSpPr>
          <p:spPr>
            <a:xfrm>
              <a:off x="4000496" y="2214530"/>
              <a:ext cx="214314" cy="1429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Прямоугольник 24"/>
            <p:cNvSpPr/>
            <p:nvPr/>
          </p:nvSpPr>
          <p:spPr>
            <a:xfrm>
              <a:off x="3357554" y="3000348"/>
              <a:ext cx="1857388" cy="1428760"/>
            </a:xfrm>
            <a:prstGeom prst="rect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6390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285720" y="285728"/>
            <a:ext cx="8569325" cy="1368425"/>
          </a:xfrm>
        </p:spPr>
        <p:txBody>
          <a:bodyPr>
            <a:noAutofit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pPr algn="ctr" eaLnBrk="1" hangingPunct="1">
              <a:buFontTx/>
              <a:buNone/>
            </a:pPr>
            <a:r>
              <a:rPr lang="ru-RU" sz="4400" dirty="0" smtClean="0">
                <a:ln>
                  <a:gradFill>
                    <a:gsLst>
                      <a:gs pos="0">
                        <a:schemeClr val="accent1">
                          <a:tint val="66000"/>
                          <a:satMod val="160000"/>
                        </a:schemeClr>
                      </a:gs>
                      <a:gs pos="50000">
                        <a:schemeClr val="accent1">
                          <a:tint val="44500"/>
                          <a:satMod val="160000"/>
                        </a:schemeClr>
                      </a:gs>
                      <a:gs pos="100000">
                        <a:schemeClr val="accent1">
                          <a:tint val="23500"/>
                          <a:satMod val="160000"/>
                        </a:schemeClr>
                      </a:gs>
                    </a:gsLst>
                    <a:lin ang="5400000" scaled="0"/>
                  </a:gradFill>
                </a:ln>
                <a:solidFill>
                  <a:schemeClr val="tx1"/>
                </a:solidFill>
              </a:rPr>
              <a:t>Придумайте условие задачи по рисунку</a:t>
            </a:r>
          </a:p>
        </p:txBody>
      </p:sp>
      <p:sp>
        <p:nvSpPr>
          <p:cNvPr id="16388" name="Номер слайда 6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03EAFE7-F2BD-4D39-8DA6-0CB6A2DE8C88}" type="slidenum">
              <a:rPr lang="ru-RU"/>
              <a:pPr/>
              <a:t>12</a:t>
            </a:fld>
            <a:endParaRPr lang="ru-RU"/>
          </a:p>
        </p:txBody>
      </p:sp>
      <p:sp>
        <p:nvSpPr>
          <p:cNvPr id="16391" name="Rectangle 4"/>
          <p:cNvSpPr>
            <a:spLocks noChangeArrowheads="1"/>
          </p:cNvSpPr>
          <p:nvPr/>
        </p:nvSpPr>
        <p:spPr bwMode="auto">
          <a:xfrm>
            <a:off x="0" y="22177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6392" name="Rectangle 5"/>
          <p:cNvSpPr>
            <a:spLocks noChangeArrowheads="1"/>
          </p:cNvSpPr>
          <p:nvPr/>
        </p:nvSpPr>
        <p:spPr bwMode="auto">
          <a:xfrm>
            <a:off x="0" y="21494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6393" name="Rectangle 8"/>
          <p:cNvSpPr>
            <a:spLocks noChangeArrowheads="1"/>
          </p:cNvSpPr>
          <p:nvPr/>
        </p:nvSpPr>
        <p:spPr bwMode="auto">
          <a:xfrm>
            <a:off x="0" y="23479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34" name="TextBox 33"/>
          <p:cNvSpPr txBox="1"/>
          <p:nvPr/>
        </p:nvSpPr>
        <p:spPr>
          <a:xfrm>
            <a:off x="4000496" y="2643182"/>
            <a:ext cx="7143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6 см</a:t>
            </a:r>
            <a:endParaRPr lang="ru-RU" dirty="0"/>
          </a:p>
        </p:txBody>
      </p:sp>
      <p:sp>
        <p:nvSpPr>
          <p:cNvPr id="39" name="TextBox 38"/>
          <p:cNvSpPr txBox="1"/>
          <p:nvPr/>
        </p:nvSpPr>
        <p:spPr>
          <a:xfrm>
            <a:off x="2500298" y="4000504"/>
            <a:ext cx="107157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45</a:t>
            </a:r>
            <a:r>
              <a:rPr lang="ru-RU" sz="2000" dirty="0" smtClean="0"/>
              <a:t>°</a:t>
            </a:r>
            <a:endParaRPr lang="ru-RU" sz="2000" dirty="0"/>
          </a:p>
        </p:txBody>
      </p:sp>
      <p:cxnSp>
        <p:nvCxnSpPr>
          <p:cNvPr id="19" name="Прямая соединительная линия 18"/>
          <p:cNvCxnSpPr/>
          <p:nvPr/>
        </p:nvCxnSpPr>
        <p:spPr>
          <a:xfrm rot="16200000" flipH="1">
            <a:off x="4000496" y="2357430"/>
            <a:ext cx="142876" cy="14287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/>
          <p:cNvCxnSpPr/>
          <p:nvPr/>
        </p:nvCxnSpPr>
        <p:spPr>
          <a:xfrm rot="5400000" flipH="1" flipV="1">
            <a:off x="4214810" y="2214530"/>
            <a:ext cx="142876" cy="14287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Box 31"/>
          <p:cNvSpPr txBox="1"/>
          <p:nvPr/>
        </p:nvSpPr>
        <p:spPr>
          <a:xfrm>
            <a:off x="1714480" y="4572008"/>
            <a:ext cx="2857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А</a:t>
            </a:r>
            <a:endParaRPr lang="ru-RU" dirty="0"/>
          </a:p>
        </p:txBody>
      </p:sp>
      <p:sp>
        <p:nvSpPr>
          <p:cNvPr id="33" name="TextBox 32"/>
          <p:cNvSpPr txBox="1"/>
          <p:nvPr/>
        </p:nvSpPr>
        <p:spPr>
          <a:xfrm>
            <a:off x="4071934" y="1643026"/>
            <a:ext cx="3571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В</a:t>
            </a:r>
            <a:endParaRPr lang="ru-RU" dirty="0"/>
          </a:p>
        </p:txBody>
      </p:sp>
      <p:sp>
        <p:nvSpPr>
          <p:cNvPr id="36" name="TextBox 35"/>
          <p:cNvSpPr txBox="1"/>
          <p:nvPr/>
        </p:nvSpPr>
        <p:spPr>
          <a:xfrm>
            <a:off x="6929454" y="4357694"/>
            <a:ext cx="3571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С</a:t>
            </a:r>
            <a:endParaRPr lang="ru-RU" dirty="0"/>
          </a:p>
        </p:txBody>
      </p:sp>
      <p:sp>
        <p:nvSpPr>
          <p:cNvPr id="40" name="TextBox 39"/>
          <p:cNvSpPr txBox="1"/>
          <p:nvPr/>
        </p:nvSpPr>
        <p:spPr>
          <a:xfrm>
            <a:off x="3000364" y="2643158"/>
            <a:ext cx="2857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М</a:t>
            </a:r>
            <a:endParaRPr lang="ru-RU" dirty="0"/>
          </a:p>
        </p:txBody>
      </p:sp>
      <p:sp>
        <p:nvSpPr>
          <p:cNvPr id="41" name="TextBox 40"/>
          <p:cNvSpPr txBox="1"/>
          <p:nvPr/>
        </p:nvSpPr>
        <p:spPr>
          <a:xfrm>
            <a:off x="5214942" y="2714596"/>
            <a:ext cx="2857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N</a:t>
            </a:r>
            <a:endParaRPr lang="ru-RU" dirty="0"/>
          </a:p>
        </p:txBody>
      </p:sp>
      <p:sp>
        <p:nvSpPr>
          <p:cNvPr id="42" name="TextBox 41"/>
          <p:cNvSpPr txBox="1"/>
          <p:nvPr/>
        </p:nvSpPr>
        <p:spPr>
          <a:xfrm>
            <a:off x="3214678" y="4571984"/>
            <a:ext cx="5000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K</a:t>
            </a:r>
            <a:endParaRPr lang="ru-RU" dirty="0"/>
          </a:p>
        </p:txBody>
      </p:sp>
      <p:sp>
        <p:nvSpPr>
          <p:cNvPr id="43" name="TextBox 42"/>
          <p:cNvSpPr txBox="1"/>
          <p:nvPr/>
        </p:nvSpPr>
        <p:spPr>
          <a:xfrm>
            <a:off x="5143504" y="4714884"/>
            <a:ext cx="4286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</a:t>
            </a:r>
            <a:endParaRPr lang="ru-RU" dirty="0"/>
          </a:p>
        </p:txBody>
      </p:sp>
      <p:sp>
        <p:nvSpPr>
          <p:cNvPr id="45" name="Дуга 44"/>
          <p:cNvSpPr/>
          <p:nvPr/>
        </p:nvSpPr>
        <p:spPr>
          <a:xfrm>
            <a:off x="2428860" y="4143380"/>
            <a:ext cx="214314" cy="428628"/>
          </a:xfrm>
          <a:prstGeom prst="arc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50" name="Прямая соединительная линия 49"/>
          <p:cNvCxnSpPr/>
          <p:nvPr/>
        </p:nvCxnSpPr>
        <p:spPr>
          <a:xfrm rot="5400000" flipH="1" flipV="1">
            <a:off x="4214810" y="2214554"/>
            <a:ext cx="142876" cy="14287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Дуга 57"/>
          <p:cNvSpPr/>
          <p:nvPr/>
        </p:nvSpPr>
        <p:spPr>
          <a:xfrm rot="1062637">
            <a:off x="2210706" y="4042984"/>
            <a:ext cx="357190" cy="500066"/>
          </a:xfrm>
          <a:prstGeom prst="arc">
            <a:avLst>
              <a:gd name="adj1" fmla="val 16200000"/>
              <a:gd name="adj2" fmla="val 2187232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9" name="TextBox 58"/>
          <p:cNvSpPr txBox="1"/>
          <p:nvPr/>
        </p:nvSpPr>
        <p:spPr>
          <a:xfrm>
            <a:off x="6572264" y="2071678"/>
            <a:ext cx="1571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АС = 14 см</a:t>
            </a:r>
            <a:endParaRPr lang="ru-RU" dirty="0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57158" y="4929198"/>
            <a:ext cx="8458200" cy="1222375"/>
          </a:xfrm>
        </p:spPr>
        <p:txBody>
          <a:bodyPr>
            <a:normAutofit/>
          </a:bodyPr>
          <a:lstStyle/>
          <a:p>
            <a:r>
              <a:rPr lang="ru-RU" dirty="0" smtClean="0"/>
              <a:t>Сказка-вопрос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57337D4-112B-4C1F-A207-8D75E7916E28}" type="slidenum">
              <a:rPr lang="ru-RU" smtClean="0"/>
              <a:pPr>
                <a:defRPr/>
              </a:pPr>
              <a:t>13</a:t>
            </a:fld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285720" y="0"/>
            <a:ext cx="8643998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800" dirty="0" smtClean="0">
                <a:solidFill>
                  <a:schemeClr val="accent4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4. В истории черпаем мы мудрость, в поэзии – остроумие, в математике – проницательность.       					                  </a:t>
            </a:r>
          </a:p>
          <a:p>
            <a:r>
              <a:rPr lang="ru-RU" sz="4800" dirty="0" smtClean="0">
                <a:solidFill>
                  <a:schemeClr val="accent4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                                  Ф. Бэкон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700" name="Picture 4" descr="Фото жизнь - IDEYA - корневой каталог - Озеро,слышится кваканье лягушек...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282" y="190500"/>
            <a:ext cx="8715436" cy="6667500"/>
          </a:xfrm>
          <a:prstGeom prst="rect">
            <a:avLst/>
          </a:prstGeom>
          <a:noFill/>
        </p:spPr>
      </p:pic>
      <p:sp>
        <p:nvSpPr>
          <p:cNvPr id="15365" name="Rectangle 3"/>
          <p:cNvSpPr>
            <a:spLocks noGrp="1" noChangeArrowheads="1"/>
          </p:cNvSpPr>
          <p:nvPr>
            <p:ph idx="1"/>
          </p:nvPr>
        </p:nvSpPr>
        <p:spPr>
          <a:xfrm>
            <a:off x="642910" y="0"/>
            <a:ext cx="8229600" cy="1036638"/>
          </a:xfrm>
        </p:spPr>
        <p:txBody>
          <a:bodyPr>
            <a:noAutofit/>
          </a:bodyPr>
          <a:lstStyle/>
          <a:p>
            <a:pPr algn="ctr" eaLnBrk="1" hangingPunct="1">
              <a:buFontTx/>
              <a:buNone/>
            </a:pPr>
            <a:r>
              <a:rPr lang="ru-RU" sz="8000" b="1" i="1" dirty="0" smtClean="0">
                <a:solidFill>
                  <a:schemeClr val="tx1"/>
                </a:solidFill>
              </a:rPr>
              <a:t>Сказка-вопрос</a:t>
            </a:r>
          </a:p>
        </p:txBody>
      </p:sp>
      <p:sp>
        <p:nvSpPr>
          <p:cNvPr id="15364" name="Номер слайда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249681E-09E2-49DE-A82B-B4A8086CB3F9}" type="slidenum">
              <a:rPr lang="ru-RU"/>
              <a:pPr/>
              <a:t>14</a:t>
            </a:fld>
            <a:endParaRPr lang="ru-RU"/>
          </a:p>
        </p:txBody>
      </p:sp>
      <p:sp>
        <p:nvSpPr>
          <p:cNvPr id="15366" name="Rectangle 4"/>
          <p:cNvSpPr>
            <a:spLocks noChangeArrowheads="1"/>
          </p:cNvSpPr>
          <p:nvPr/>
        </p:nvSpPr>
        <p:spPr bwMode="auto">
          <a:xfrm>
            <a:off x="0" y="22177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5367" name="Rectangle 7"/>
          <p:cNvSpPr>
            <a:spLocks noChangeArrowheads="1"/>
          </p:cNvSpPr>
          <p:nvPr/>
        </p:nvSpPr>
        <p:spPr bwMode="auto">
          <a:xfrm>
            <a:off x="0" y="21494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grpSp>
        <p:nvGrpSpPr>
          <p:cNvPr id="2" name="Группа 42"/>
          <p:cNvGrpSpPr/>
          <p:nvPr/>
        </p:nvGrpSpPr>
        <p:grpSpPr>
          <a:xfrm>
            <a:off x="1000100" y="1357298"/>
            <a:ext cx="2571768" cy="2000264"/>
            <a:chOff x="857224" y="2714620"/>
            <a:chExt cx="2571768" cy="2000264"/>
          </a:xfrm>
          <a:solidFill>
            <a:schemeClr val="accent6"/>
          </a:solidFill>
        </p:grpSpPr>
        <p:sp>
          <p:nvSpPr>
            <p:cNvPr id="35" name="Диагональная полоса 34"/>
            <p:cNvSpPr/>
            <p:nvPr/>
          </p:nvSpPr>
          <p:spPr>
            <a:xfrm>
              <a:off x="857224" y="2714620"/>
              <a:ext cx="2571768" cy="2000264"/>
            </a:xfrm>
            <a:prstGeom prst="diagStrip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tx1"/>
                </a:solidFill>
              </a:endParaRPr>
            </a:p>
          </p:txBody>
        </p:sp>
        <p:sp>
          <p:nvSpPr>
            <p:cNvPr id="42" name="Улыбающееся лицо 41"/>
            <p:cNvSpPr/>
            <p:nvPr/>
          </p:nvSpPr>
          <p:spPr>
            <a:xfrm>
              <a:off x="1500166" y="3071810"/>
              <a:ext cx="714380" cy="714380"/>
            </a:xfrm>
            <a:prstGeom prst="smileyFac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3" name="Группа 46"/>
          <p:cNvGrpSpPr/>
          <p:nvPr/>
        </p:nvGrpSpPr>
        <p:grpSpPr>
          <a:xfrm>
            <a:off x="4143372" y="3071810"/>
            <a:ext cx="2286016" cy="1071570"/>
            <a:chOff x="3786182" y="2928934"/>
            <a:chExt cx="2286016" cy="1071570"/>
          </a:xfrm>
          <a:solidFill>
            <a:schemeClr val="accent6"/>
          </a:solidFill>
        </p:grpSpPr>
        <p:sp>
          <p:nvSpPr>
            <p:cNvPr id="38" name="Прямоугольник 37"/>
            <p:cNvSpPr/>
            <p:nvPr/>
          </p:nvSpPr>
          <p:spPr>
            <a:xfrm>
              <a:off x="3786182" y="2928934"/>
              <a:ext cx="2286016" cy="1071570"/>
            </a:xfrm>
            <a:prstGeom prst="rect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4" name="Улыбающееся лицо 43"/>
            <p:cNvSpPr/>
            <p:nvPr/>
          </p:nvSpPr>
          <p:spPr>
            <a:xfrm>
              <a:off x="4500562" y="3000372"/>
              <a:ext cx="928694" cy="928694"/>
            </a:xfrm>
            <a:prstGeom prst="smileyFac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4" name="Группа 44"/>
          <p:cNvGrpSpPr/>
          <p:nvPr/>
        </p:nvGrpSpPr>
        <p:grpSpPr>
          <a:xfrm>
            <a:off x="2493449" y="4248865"/>
            <a:ext cx="1122799" cy="1418008"/>
            <a:chOff x="2493449" y="4248865"/>
            <a:chExt cx="1122799" cy="1418008"/>
          </a:xfrm>
          <a:solidFill>
            <a:schemeClr val="accent6"/>
          </a:solidFill>
        </p:grpSpPr>
        <p:sp>
          <p:nvSpPr>
            <p:cNvPr id="40" name="Параллелограмм 39"/>
            <p:cNvSpPr/>
            <p:nvPr/>
          </p:nvSpPr>
          <p:spPr>
            <a:xfrm rot="18313743">
              <a:off x="2345845" y="4396469"/>
              <a:ext cx="1418008" cy="1122799"/>
            </a:xfrm>
            <a:prstGeom prst="parallelogram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6" name="Улыбающееся лицо 45"/>
            <p:cNvSpPr/>
            <p:nvPr/>
          </p:nvSpPr>
          <p:spPr>
            <a:xfrm>
              <a:off x="2643174" y="4572008"/>
              <a:ext cx="785818" cy="785818"/>
            </a:xfrm>
            <a:prstGeom prst="smileyFac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5" name="Группа 54"/>
          <p:cNvGrpSpPr/>
          <p:nvPr/>
        </p:nvGrpSpPr>
        <p:grpSpPr>
          <a:xfrm>
            <a:off x="5500694" y="4786322"/>
            <a:ext cx="928694" cy="785818"/>
            <a:chOff x="5500694" y="4786322"/>
            <a:chExt cx="928694" cy="785818"/>
          </a:xfrm>
          <a:solidFill>
            <a:schemeClr val="accent6"/>
          </a:solidFill>
        </p:grpSpPr>
        <p:sp>
          <p:nvSpPr>
            <p:cNvPr id="41" name="Прямоугольник 40"/>
            <p:cNvSpPr/>
            <p:nvPr/>
          </p:nvSpPr>
          <p:spPr>
            <a:xfrm>
              <a:off x="5500694" y="4786322"/>
              <a:ext cx="928694" cy="785818"/>
            </a:xfrm>
            <a:prstGeom prst="rect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8" name="Улыбающееся лицо 47"/>
            <p:cNvSpPr/>
            <p:nvPr/>
          </p:nvSpPr>
          <p:spPr>
            <a:xfrm>
              <a:off x="5643570" y="4929198"/>
              <a:ext cx="714380" cy="571504"/>
            </a:xfrm>
            <a:prstGeom prst="smileyFac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6" name="Группа 48"/>
          <p:cNvGrpSpPr/>
          <p:nvPr/>
        </p:nvGrpSpPr>
        <p:grpSpPr>
          <a:xfrm>
            <a:off x="7358082" y="3071810"/>
            <a:ext cx="1143008" cy="2000264"/>
            <a:chOff x="7643834" y="2357430"/>
            <a:chExt cx="1143008" cy="2000264"/>
          </a:xfrm>
          <a:solidFill>
            <a:schemeClr val="accent6"/>
          </a:solidFill>
        </p:grpSpPr>
        <p:sp>
          <p:nvSpPr>
            <p:cNvPr id="39" name="Параллелограмм 38"/>
            <p:cNvSpPr/>
            <p:nvPr/>
          </p:nvSpPr>
          <p:spPr>
            <a:xfrm>
              <a:off x="7643834" y="2357430"/>
              <a:ext cx="1143008" cy="2000264"/>
            </a:xfrm>
            <a:prstGeom prst="parallelogram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0" name="Улыбающееся лицо 49"/>
            <p:cNvSpPr/>
            <p:nvPr/>
          </p:nvSpPr>
          <p:spPr>
            <a:xfrm>
              <a:off x="8001024" y="2928934"/>
              <a:ext cx="357190" cy="1071570"/>
            </a:xfrm>
            <a:prstGeom prst="smileyFac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12" name="Группа 53"/>
          <p:cNvGrpSpPr/>
          <p:nvPr/>
        </p:nvGrpSpPr>
        <p:grpSpPr>
          <a:xfrm>
            <a:off x="6643702" y="5643578"/>
            <a:ext cx="1714512" cy="571504"/>
            <a:chOff x="7286644" y="4357694"/>
            <a:chExt cx="1714512" cy="571504"/>
          </a:xfrm>
          <a:solidFill>
            <a:schemeClr val="accent6"/>
          </a:solidFill>
        </p:grpSpPr>
        <p:sp>
          <p:nvSpPr>
            <p:cNvPr id="36" name="Ромб 35"/>
            <p:cNvSpPr/>
            <p:nvPr/>
          </p:nvSpPr>
          <p:spPr>
            <a:xfrm>
              <a:off x="7286644" y="4357694"/>
              <a:ext cx="1714512" cy="571504"/>
            </a:xfrm>
            <a:prstGeom prst="diamond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2" name="Улыбающееся лицо 51"/>
            <p:cNvSpPr/>
            <p:nvPr/>
          </p:nvSpPr>
          <p:spPr>
            <a:xfrm>
              <a:off x="8072462" y="4500570"/>
              <a:ext cx="285752" cy="285752"/>
            </a:xfrm>
            <a:prstGeom prst="smileyFac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pic>
        <p:nvPicPr>
          <p:cNvPr id="29702" name="Picture 6" descr="http://vcpa.progressor.ru/images/Polistovo_photo/022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357818" y="1214422"/>
            <a:ext cx="3541275" cy="1857388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000"/>
                            </p:stCondLst>
                            <p:childTnLst>
                              <p:par>
                                <p:cTn id="31" presetID="7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0" fill="hold"/>
                                        <p:tgtEl>
                                          <p:spTgt spid="297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0" fill="hold"/>
                                        <p:tgtEl>
                                          <p:spTgt spid="297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4" name="Picture 2" descr="Winding_Stream,_Banff_National_Park,_Alberta,_Canada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20" y="1006094"/>
            <a:ext cx="8643998" cy="5637616"/>
          </a:xfrm>
          <a:prstGeom prst="rect">
            <a:avLst/>
          </a:prstGeom>
          <a:noFill/>
        </p:spPr>
      </p:pic>
      <p:sp>
        <p:nvSpPr>
          <p:cNvPr id="15365" name="Rectangle 3"/>
          <p:cNvSpPr>
            <a:spLocks noGrp="1" noChangeArrowheads="1"/>
          </p:cNvSpPr>
          <p:nvPr>
            <p:ph idx="1"/>
          </p:nvPr>
        </p:nvSpPr>
        <p:spPr>
          <a:xfrm>
            <a:off x="914400" y="0"/>
            <a:ext cx="8229600" cy="1036638"/>
          </a:xfrm>
        </p:spPr>
        <p:txBody>
          <a:bodyPr>
            <a:noAutofit/>
          </a:bodyPr>
          <a:lstStyle/>
          <a:p>
            <a:pPr eaLnBrk="1" hangingPunct="1">
              <a:buFontTx/>
              <a:buNone/>
            </a:pPr>
            <a:r>
              <a:rPr lang="ru-RU" sz="8000" dirty="0" smtClean="0">
                <a:solidFill>
                  <a:schemeClr val="tx1"/>
                </a:solidFill>
              </a:rPr>
              <a:t>Сказка-вопрос</a:t>
            </a:r>
          </a:p>
        </p:txBody>
      </p:sp>
      <p:sp>
        <p:nvSpPr>
          <p:cNvPr id="15364" name="Номер слайда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249681E-09E2-49DE-A82B-B4A8086CB3F9}" type="slidenum">
              <a:rPr lang="ru-RU"/>
              <a:pPr/>
              <a:t>15</a:t>
            </a:fld>
            <a:endParaRPr lang="ru-RU"/>
          </a:p>
        </p:txBody>
      </p:sp>
      <p:sp>
        <p:nvSpPr>
          <p:cNvPr id="15366" name="Rectangle 4"/>
          <p:cNvSpPr>
            <a:spLocks noChangeArrowheads="1"/>
          </p:cNvSpPr>
          <p:nvPr/>
        </p:nvSpPr>
        <p:spPr bwMode="auto">
          <a:xfrm>
            <a:off x="0" y="22177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5367" name="Rectangle 7"/>
          <p:cNvSpPr>
            <a:spLocks noChangeArrowheads="1"/>
          </p:cNvSpPr>
          <p:nvPr/>
        </p:nvSpPr>
        <p:spPr bwMode="auto">
          <a:xfrm>
            <a:off x="0" y="21494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grpSp>
        <p:nvGrpSpPr>
          <p:cNvPr id="47" name="Группа 46"/>
          <p:cNvGrpSpPr/>
          <p:nvPr/>
        </p:nvGrpSpPr>
        <p:grpSpPr>
          <a:xfrm>
            <a:off x="7929554" y="3786190"/>
            <a:ext cx="1214446" cy="357190"/>
            <a:chOff x="3357554" y="3357562"/>
            <a:chExt cx="1214446" cy="357190"/>
          </a:xfrm>
          <a:solidFill>
            <a:schemeClr val="accent6"/>
          </a:solidFill>
        </p:grpSpPr>
        <p:sp>
          <p:nvSpPr>
            <p:cNvPr id="35" name="Ромб 34"/>
            <p:cNvSpPr/>
            <p:nvPr/>
          </p:nvSpPr>
          <p:spPr>
            <a:xfrm>
              <a:off x="3357554" y="3357562"/>
              <a:ext cx="1214446" cy="357190"/>
            </a:xfrm>
            <a:prstGeom prst="diamond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4" name="Улыбающееся лицо 43"/>
            <p:cNvSpPr/>
            <p:nvPr/>
          </p:nvSpPr>
          <p:spPr>
            <a:xfrm>
              <a:off x="3857620" y="3429000"/>
              <a:ext cx="214314" cy="214314"/>
            </a:xfrm>
            <a:prstGeom prst="smileyFac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49" name="Группа 48"/>
          <p:cNvGrpSpPr/>
          <p:nvPr/>
        </p:nvGrpSpPr>
        <p:grpSpPr>
          <a:xfrm>
            <a:off x="6643702" y="3714752"/>
            <a:ext cx="1122799" cy="1418008"/>
            <a:chOff x="5306794" y="3837304"/>
            <a:chExt cx="1122799" cy="1418008"/>
          </a:xfrm>
          <a:solidFill>
            <a:schemeClr val="accent6"/>
          </a:solidFill>
        </p:grpSpPr>
        <p:sp>
          <p:nvSpPr>
            <p:cNvPr id="40" name="Параллелограмм 39"/>
            <p:cNvSpPr/>
            <p:nvPr/>
          </p:nvSpPr>
          <p:spPr>
            <a:xfrm rot="18313743">
              <a:off x="5159190" y="3984908"/>
              <a:ext cx="1418008" cy="1122799"/>
            </a:xfrm>
            <a:prstGeom prst="parallelogram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8" name="Улыбающееся лицо 47"/>
            <p:cNvSpPr/>
            <p:nvPr/>
          </p:nvSpPr>
          <p:spPr>
            <a:xfrm>
              <a:off x="5643570" y="4214818"/>
              <a:ext cx="500066" cy="714380"/>
            </a:xfrm>
            <a:prstGeom prst="smileyFac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46" name="Группа 45"/>
          <p:cNvGrpSpPr/>
          <p:nvPr/>
        </p:nvGrpSpPr>
        <p:grpSpPr>
          <a:xfrm>
            <a:off x="2500298" y="2643182"/>
            <a:ext cx="1143008" cy="2000264"/>
            <a:chOff x="7643834" y="1714488"/>
            <a:chExt cx="1143008" cy="2000264"/>
          </a:xfrm>
          <a:solidFill>
            <a:schemeClr val="accent6"/>
          </a:solidFill>
        </p:grpSpPr>
        <p:sp>
          <p:nvSpPr>
            <p:cNvPr id="39" name="Параллелограмм 38"/>
            <p:cNvSpPr/>
            <p:nvPr/>
          </p:nvSpPr>
          <p:spPr>
            <a:xfrm>
              <a:off x="7643834" y="1714488"/>
              <a:ext cx="1143008" cy="2000264"/>
            </a:xfrm>
            <a:prstGeom prst="parallelogram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0" name="Улыбающееся лицо 49"/>
            <p:cNvSpPr/>
            <p:nvPr/>
          </p:nvSpPr>
          <p:spPr>
            <a:xfrm>
              <a:off x="7929586" y="2428868"/>
              <a:ext cx="500066" cy="1000132"/>
            </a:xfrm>
            <a:prstGeom prst="smileyFac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51" name="Группа 50"/>
          <p:cNvGrpSpPr/>
          <p:nvPr/>
        </p:nvGrpSpPr>
        <p:grpSpPr>
          <a:xfrm>
            <a:off x="7572396" y="2714620"/>
            <a:ext cx="928694" cy="785818"/>
            <a:chOff x="7358082" y="3857628"/>
            <a:chExt cx="928694" cy="785818"/>
          </a:xfrm>
          <a:solidFill>
            <a:schemeClr val="accent6"/>
          </a:solidFill>
        </p:grpSpPr>
        <p:sp>
          <p:nvSpPr>
            <p:cNvPr id="41" name="Прямоугольник 40"/>
            <p:cNvSpPr/>
            <p:nvPr/>
          </p:nvSpPr>
          <p:spPr>
            <a:xfrm>
              <a:off x="7358082" y="3857628"/>
              <a:ext cx="928694" cy="785818"/>
            </a:xfrm>
            <a:prstGeom prst="rect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2" name="Улыбающееся лицо 51"/>
            <p:cNvSpPr/>
            <p:nvPr/>
          </p:nvSpPr>
          <p:spPr>
            <a:xfrm>
              <a:off x="7500958" y="4000504"/>
              <a:ext cx="714380" cy="571504"/>
            </a:xfrm>
            <a:prstGeom prst="smileyFac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43" name="Группа 42"/>
          <p:cNvGrpSpPr/>
          <p:nvPr/>
        </p:nvGrpSpPr>
        <p:grpSpPr>
          <a:xfrm>
            <a:off x="3786182" y="3643314"/>
            <a:ext cx="1143008" cy="1071570"/>
            <a:chOff x="785786" y="5000636"/>
            <a:chExt cx="1143008" cy="1071570"/>
          </a:xfrm>
          <a:solidFill>
            <a:schemeClr val="accent6"/>
          </a:solidFill>
        </p:grpSpPr>
        <p:sp>
          <p:nvSpPr>
            <p:cNvPr id="36" name="Диагональная полоса 35"/>
            <p:cNvSpPr/>
            <p:nvPr/>
          </p:nvSpPr>
          <p:spPr>
            <a:xfrm>
              <a:off x="785786" y="5000636"/>
              <a:ext cx="1143008" cy="1071570"/>
            </a:xfrm>
            <a:prstGeom prst="diagStrip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tx1"/>
                </a:solidFill>
              </a:endParaRPr>
            </a:p>
          </p:txBody>
        </p:sp>
        <p:sp>
          <p:nvSpPr>
            <p:cNvPr id="54" name="Улыбающееся лицо 53"/>
            <p:cNvSpPr/>
            <p:nvPr/>
          </p:nvSpPr>
          <p:spPr>
            <a:xfrm>
              <a:off x="1000100" y="5286388"/>
              <a:ext cx="428628" cy="214314"/>
            </a:xfrm>
            <a:prstGeom prst="smileyFac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pic>
        <p:nvPicPr>
          <p:cNvPr id="28673" name="Picture 1" descr="Фото орла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179182" y="1000108"/>
            <a:ext cx="3750495" cy="2500330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3000" fill="hold"/>
                                        <p:tgtEl>
                                          <p:spTgt spid="286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3000" fill="hold"/>
                                        <p:tgtEl>
                                          <p:spTgt spid="286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3000"/>
                                        <p:tgtEl>
                                          <p:spTgt spid="286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5" name="Rectangle 3"/>
          <p:cNvSpPr>
            <a:spLocks noGrp="1" noChangeArrowheads="1"/>
          </p:cNvSpPr>
          <p:nvPr>
            <p:ph idx="1"/>
          </p:nvPr>
        </p:nvSpPr>
        <p:spPr>
          <a:xfrm>
            <a:off x="500034" y="428604"/>
            <a:ext cx="8229600" cy="1036638"/>
          </a:xfrm>
        </p:spPr>
        <p:txBody>
          <a:bodyPr>
            <a:noAutofit/>
          </a:bodyPr>
          <a:lstStyle/>
          <a:p>
            <a:pPr eaLnBrk="1" hangingPunct="1">
              <a:buFontTx/>
              <a:buNone/>
            </a:pPr>
            <a:r>
              <a:rPr lang="ru-RU" sz="8000" dirty="0" smtClean="0">
                <a:solidFill>
                  <a:schemeClr val="tx1"/>
                </a:solidFill>
              </a:rPr>
              <a:t>Сказка-вопрос</a:t>
            </a:r>
          </a:p>
        </p:txBody>
      </p:sp>
      <p:sp>
        <p:nvSpPr>
          <p:cNvPr id="15364" name="Номер слайда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249681E-09E2-49DE-A82B-B4A8086CB3F9}" type="slidenum">
              <a:rPr lang="ru-RU"/>
              <a:pPr/>
              <a:t>16</a:t>
            </a:fld>
            <a:endParaRPr lang="ru-RU" dirty="0"/>
          </a:p>
        </p:txBody>
      </p:sp>
      <p:sp>
        <p:nvSpPr>
          <p:cNvPr id="15366" name="Rectangle 4"/>
          <p:cNvSpPr>
            <a:spLocks noChangeArrowheads="1"/>
          </p:cNvSpPr>
          <p:nvPr/>
        </p:nvSpPr>
        <p:spPr bwMode="auto">
          <a:xfrm>
            <a:off x="0" y="22177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5367" name="Rectangle 7"/>
          <p:cNvSpPr>
            <a:spLocks noChangeArrowheads="1"/>
          </p:cNvSpPr>
          <p:nvPr/>
        </p:nvSpPr>
        <p:spPr bwMode="auto">
          <a:xfrm>
            <a:off x="0" y="21494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0" y="1785926"/>
            <a:ext cx="2071702" cy="857256"/>
          </a:xfrm>
          <a:prstGeom prst="rect">
            <a:avLst/>
          </a:prstGeom>
          <a:solidFill>
            <a:srgbClr val="CC00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араллелограмм 7"/>
          <p:cNvSpPr/>
          <p:nvPr/>
        </p:nvSpPr>
        <p:spPr>
          <a:xfrm>
            <a:off x="857224" y="3357562"/>
            <a:ext cx="2071702" cy="1571636"/>
          </a:xfrm>
          <a:prstGeom prst="parallelogram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1928794" y="4000504"/>
            <a:ext cx="1214446" cy="1143008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Диагональная полоса 9"/>
          <p:cNvSpPr/>
          <p:nvPr/>
        </p:nvSpPr>
        <p:spPr>
          <a:xfrm>
            <a:off x="214282" y="3000372"/>
            <a:ext cx="2857520" cy="2214578"/>
          </a:xfrm>
          <a:prstGeom prst="diagStrip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1" name="Параллелограмм 10"/>
          <p:cNvSpPr/>
          <p:nvPr/>
        </p:nvSpPr>
        <p:spPr>
          <a:xfrm rot="18357395">
            <a:off x="-187438" y="4677567"/>
            <a:ext cx="1357322" cy="1111736"/>
          </a:xfrm>
          <a:prstGeom prst="parallelogram">
            <a:avLst/>
          </a:prstGeom>
          <a:solidFill>
            <a:srgbClr val="33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8" name="Прямоугольник 37"/>
          <p:cNvSpPr/>
          <p:nvPr/>
        </p:nvSpPr>
        <p:spPr>
          <a:xfrm>
            <a:off x="1857356" y="2143116"/>
            <a:ext cx="2286016" cy="10715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9" name="Параллелограмм 38"/>
          <p:cNvSpPr/>
          <p:nvPr/>
        </p:nvSpPr>
        <p:spPr>
          <a:xfrm>
            <a:off x="3000364" y="4357694"/>
            <a:ext cx="1143008" cy="2000264"/>
          </a:xfrm>
          <a:prstGeom prst="parallelogram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0" name="Параллелограмм 39"/>
          <p:cNvSpPr/>
          <p:nvPr/>
        </p:nvSpPr>
        <p:spPr>
          <a:xfrm rot="18313743">
            <a:off x="158563" y="2270396"/>
            <a:ext cx="1418008" cy="1122799"/>
          </a:xfrm>
          <a:prstGeom prst="parallelogram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1" name="Прямоугольник 40"/>
          <p:cNvSpPr/>
          <p:nvPr/>
        </p:nvSpPr>
        <p:spPr>
          <a:xfrm>
            <a:off x="928662" y="5072074"/>
            <a:ext cx="928694" cy="78581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7650" name="Picture 2" descr="Нажмите, чтобы посмотреть в полный размер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86248" y="1500174"/>
            <a:ext cx="4857752" cy="5357826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Номер слайда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C2162252-F93B-45CC-9BD8-7151560A60E6}" type="slidenum">
              <a:rPr lang="ru-RU"/>
              <a:pPr/>
              <a:t>17</a:t>
            </a:fld>
            <a:endParaRPr lang="ru-RU"/>
          </a:p>
        </p:txBody>
      </p:sp>
      <p:sp>
        <p:nvSpPr>
          <p:cNvPr id="33795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25956" name="WordArt 4"/>
          <p:cNvSpPr>
            <a:spLocks noChangeArrowheads="1" noChangeShapeType="1" noTextEdit="1"/>
          </p:cNvSpPr>
          <p:nvPr/>
        </p:nvSpPr>
        <p:spPr bwMode="auto">
          <a:xfrm rot="373804">
            <a:off x="500984" y="1293337"/>
            <a:ext cx="8205788" cy="3097212"/>
          </a:xfrm>
          <a:prstGeom prst="rect">
            <a:avLst/>
          </a:prstGeom>
        </p:spPr>
        <p:txBody>
          <a:bodyPr wrap="none" fromWordArt="1">
            <a:prstTxWarp prst="textCascadeUp">
              <a:avLst>
                <a:gd name="adj" fmla="val 92579"/>
              </a:avLst>
            </a:prstTxWarp>
            <a:scene3d>
              <a:camera prst="legacyPerspectiveFront">
                <a:rot lat="20519997" lon="1080000" rev="0"/>
              </a:camera>
              <a:lightRig rig="legacyHarsh2" dir="b"/>
            </a:scene3d>
            <a:sp3d extrusionH="430200" prstMaterial="legacyMatte">
              <a:extrusionClr>
                <a:srgbClr val="FF6600"/>
              </a:extrusionClr>
            </a:sp3d>
          </a:bodyPr>
          <a:lstStyle/>
          <a:p>
            <a:pPr algn="ctr"/>
            <a:r>
              <a:rPr lang="ru-RU" sz="3600" kern="10" dirty="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4980000" scaled="1"/>
                </a:gradFill>
                <a:latin typeface="Impact"/>
              </a:rPr>
              <a:t>Это </a:t>
            </a:r>
            <a:endParaRPr lang="ru-RU" sz="3600" kern="10" dirty="0" smtClean="0">
              <a:ln w="9525">
                <a:round/>
                <a:headEnd/>
                <a:tailEnd/>
              </a:ln>
              <a:gradFill rotWithShape="1">
                <a:gsLst>
                  <a:gs pos="0">
                    <a:srgbClr val="FFE701"/>
                  </a:gs>
                  <a:gs pos="100000">
                    <a:srgbClr val="FE3E02"/>
                  </a:gs>
                </a:gsLst>
                <a:lin ang="4980000" scaled="1"/>
              </a:gradFill>
              <a:latin typeface="Impact"/>
            </a:endParaRPr>
          </a:p>
          <a:p>
            <a:pPr algn="ctr"/>
            <a:r>
              <a:rPr lang="ru-RU" sz="3600" kern="10" dirty="0" smtClean="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4980000" scaled="1"/>
                </a:gradFill>
                <a:latin typeface="Impact"/>
              </a:rPr>
              <a:t>правильный </a:t>
            </a:r>
            <a:r>
              <a:rPr lang="ru-RU" sz="3600" kern="10" dirty="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4980000" scaled="1"/>
                </a:gradFill>
                <a:latin typeface="Impact"/>
              </a:rPr>
              <a:t>ответ!!!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8" presetClass="entr" presetSubtype="0" ac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2595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59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259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259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5956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Номер слайда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FC01583-7B78-4CDA-9BA0-61E3A039126C}" type="slidenum">
              <a:rPr lang="ru-RU"/>
              <a:pPr/>
              <a:t>18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2928926" y="1643050"/>
            <a:ext cx="3714776" cy="3571900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2" name="Группа 14"/>
          <p:cNvGrpSpPr/>
          <p:nvPr/>
        </p:nvGrpSpPr>
        <p:grpSpPr>
          <a:xfrm>
            <a:off x="1928794" y="2285992"/>
            <a:ext cx="5572164" cy="4357718"/>
            <a:chOff x="1785918" y="2143116"/>
            <a:chExt cx="5572164" cy="4357718"/>
          </a:xfrm>
        </p:grpSpPr>
        <p:cxnSp>
          <p:nvCxnSpPr>
            <p:cNvPr id="10" name="Прямая соединительная линия 9"/>
            <p:cNvCxnSpPr/>
            <p:nvPr/>
          </p:nvCxnSpPr>
          <p:spPr>
            <a:xfrm rot="5400000">
              <a:off x="1750199" y="2250273"/>
              <a:ext cx="1071570" cy="1000132"/>
            </a:xfrm>
            <a:prstGeom prst="line">
              <a:avLst/>
            </a:prstGeom>
            <a:ln w="34925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Прямая соединительная линия 11"/>
            <p:cNvCxnSpPr/>
            <p:nvPr/>
          </p:nvCxnSpPr>
          <p:spPr>
            <a:xfrm rot="16200000" flipH="1">
              <a:off x="6393669" y="2250273"/>
              <a:ext cx="1071570" cy="857256"/>
            </a:xfrm>
            <a:prstGeom prst="line">
              <a:avLst/>
            </a:prstGeom>
            <a:ln w="34925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Прямая соединительная линия 13"/>
            <p:cNvCxnSpPr/>
            <p:nvPr/>
          </p:nvCxnSpPr>
          <p:spPr>
            <a:xfrm rot="5400000">
              <a:off x="3000364" y="5572140"/>
              <a:ext cx="1428760" cy="428628"/>
            </a:xfrm>
            <a:prstGeom prst="line">
              <a:avLst/>
            </a:prstGeom>
            <a:ln w="34925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Прямая соединительная линия 15"/>
            <p:cNvCxnSpPr/>
            <p:nvPr/>
          </p:nvCxnSpPr>
          <p:spPr>
            <a:xfrm rot="16200000" flipH="1">
              <a:off x="4893471" y="5536421"/>
              <a:ext cx="1357322" cy="428628"/>
            </a:xfrm>
            <a:prstGeom prst="line">
              <a:avLst/>
            </a:prstGeom>
            <a:ln w="34925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7" name="Блок-схема: узел 16"/>
          <p:cNvSpPr/>
          <p:nvPr/>
        </p:nvSpPr>
        <p:spPr>
          <a:xfrm>
            <a:off x="3571868" y="2214554"/>
            <a:ext cx="714380" cy="714380"/>
          </a:xfrm>
          <a:prstGeom prst="flowChartConnector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Блок-схема: узел 17"/>
          <p:cNvSpPr/>
          <p:nvPr/>
        </p:nvSpPr>
        <p:spPr>
          <a:xfrm>
            <a:off x="5286380" y="2285992"/>
            <a:ext cx="714380" cy="642942"/>
          </a:xfrm>
          <a:prstGeom prst="flowChartConnector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Месяц 19"/>
          <p:cNvSpPr/>
          <p:nvPr/>
        </p:nvSpPr>
        <p:spPr>
          <a:xfrm rot="16200000">
            <a:off x="4500562" y="3571876"/>
            <a:ext cx="428628" cy="2000264"/>
          </a:xfrm>
          <a:prstGeom prst="moon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рямоугольник 12"/>
          <p:cNvSpPr/>
          <p:nvPr/>
        </p:nvSpPr>
        <p:spPr>
          <a:xfrm>
            <a:off x="3357554" y="500042"/>
            <a:ext cx="2996846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Квадрат</a:t>
            </a:r>
          </a:p>
          <a:p>
            <a:pPr algn="ctr"/>
            <a:r>
              <a:rPr lang="ru-RU" sz="54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endParaRPr lang="ru-RU" sz="5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19" name="Равнобедренный треугольник 18"/>
          <p:cNvSpPr/>
          <p:nvPr/>
        </p:nvSpPr>
        <p:spPr>
          <a:xfrm>
            <a:off x="4572000" y="3357562"/>
            <a:ext cx="357190" cy="428628"/>
          </a:xfrm>
          <a:prstGeom prst="triangle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0687916-7062-4FD5-AE74-7CF0A93DE1BE}" type="slidenum">
              <a:rPr lang="ru-RU" smtClean="0"/>
              <a:pPr>
                <a:defRPr/>
              </a:pPr>
              <a:t>19</a:t>
            </a:fld>
            <a:endParaRPr lang="ru-RU"/>
          </a:p>
        </p:txBody>
      </p:sp>
      <p:sp>
        <p:nvSpPr>
          <p:cNvPr id="8" name="TextBox 7"/>
          <p:cNvSpPr txBox="1"/>
          <p:nvPr/>
        </p:nvSpPr>
        <p:spPr>
          <a:xfrm>
            <a:off x="500034" y="0"/>
            <a:ext cx="7715304" cy="89562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i="1" dirty="0" smtClean="0"/>
              <a:t>Список литературы:</a:t>
            </a:r>
          </a:p>
          <a:p>
            <a:endParaRPr lang="ru-RU" b="1" i="1" dirty="0" smtClean="0"/>
          </a:p>
          <a:p>
            <a:pPr marL="342900" lvl="0" indent="-342900" algn="just">
              <a:buFont typeface="+mj-lt"/>
              <a:buAutoNum type="arabicPeriod"/>
            </a:pPr>
            <a:r>
              <a:rPr lang="ru-RU" b="1" i="1" dirty="0" smtClean="0">
                <a:latin typeface="Arial" pitchFamily="34" charset="0"/>
                <a:ea typeface="Times New Roman" pitchFamily="18" charset="0"/>
              </a:rPr>
              <a:t>Гаврилова Н.Ф. Поурочные разработки по геометрии: 8 класс. – М.: ВАКО, 2006.</a:t>
            </a:r>
            <a:endParaRPr lang="ru-RU" sz="1600" b="1" i="1" dirty="0" smtClean="0">
              <a:latin typeface="Arial" pitchFamily="34" charset="0"/>
              <a:ea typeface="Times New Roman" pitchFamily="18" charset="0"/>
            </a:endParaRPr>
          </a:p>
          <a:p>
            <a:pPr marL="342900" lvl="0" indent="-342900" algn="just">
              <a:buFont typeface="+mj-lt"/>
              <a:buAutoNum type="arabicPeriod"/>
            </a:pPr>
            <a:r>
              <a:rPr lang="ru-RU" b="1" i="1" dirty="0" smtClean="0">
                <a:latin typeface="Arial" pitchFamily="34" charset="0"/>
                <a:ea typeface="Times New Roman" pitchFamily="18" charset="0"/>
              </a:rPr>
              <a:t>Изучение геометрии в 7, 8, 9 классах: Метод. Рекомендации к учеб.: Кн. для учителя / Л.С. </a:t>
            </a:r>
            <a:r>
              <a:rPr lang="ru-RU" b="1" i="1" dirty="0" err="1" smtClean="0">
                <a:latin typeface="Arial" pitchFamily="34" charset="0"/>
                <a:ea typeface="Times New Roman" pitchFamily="18" charset="0"/>
              </a:rPr>
              <a:t>Атанасян</a:t>
            </a:r>
            <a:r>
              <a:rPr lang="ru-RU" b="1" i="1" dirty="0" smtClean="0">
                <a:latin typeface="Arial" pitchFamily="34" charset="0"/>
                <a:ea typeface="Times New Roman" pitchFamily="18" charset="0"/>
              </a:rPr>
              <a:t>,   В.Ф. Бутузов, Ю.А. Глазков и др. – М.: Просвещение, 2003.</a:t>
            </a:r>
            <a:endParaRPr lang="ru-RU" sz="1600" b="1" i="1" dirty="0" smtClean="0">
              <a:latin typeface="Arial" pitchFamily="34" charset="0"/>
              <a:ea typeface="Times New Roman" pitchFamily="18" charset="0"/>
            </a:endParaRPr>
          </a:p>
          <a:p>
            <a:pPr marL="342900" lvl="0" indent="-342900" algn="just">
              <a:buFont typeface="+mj-lt"/>
              <a:buAutoNum type="arabicPeriod"/>
            </a:pPr>
            <a:r>
              <a:rPr lang="ru-RU" b="1" i="1" dirty="0" smtClean="0">
                <a:latin typeface="Arial" pitchFamily="34" charset="0"/>
                <a:ea typeface="Times New Roman" pitchFamily="18" charset="0"/>
              </a:rPr>
              <a:t>Энциклопедический словарь юного математика / Сост. А.П. Савин. – М.: Педагогика, 1989.</a:t>
            </a:r>
          </a:p>
          <a:p>
            <a:pPr marL="342900" lvl="0" indent="-342900" algn="just">
              <a:buFont typeface="+mj-lt"/>
              <a:buAutoNum type="arabicPeriod"/>
            </a:pPr>
            <a:r>
              <a:rPr lang="ru-RU" b="1" i="1" dirty="0" smtClean="0">
                <a:latin typeface="Arial" pitchFamily="34" charset="0"/>
                <a:ea typeface="Times New Roman" pitchFamily="18" charset="0"/>
              </a:rPr>
              <a:t>Картинки : слайд №  10 Евклид </a:t>
            </a:r>
          </a:p>
          <a:p>
            <a:pPr marL="342900" lvl="0" indent="-342900" algn="just"/>
            <a:r>
              <a:rPr lang="ru-RU" b="1" i="1" dirty="0" smtClean="0">
                <a:latin typeface="Arial" pitchFamily="34" charset="0"/>
                <a:ea typeface="Times New Roman" pitchFamily="18" charset="0"/>
              </a:rPr>
              <a:t>     </a:t>
            </a:r>
            <a:r>
              <a:rPr lang="en-US" b="1" i="1" dirty="0" smtClean="0">
                <a:latin typeface="Arial" pitchFamily="34" charset="0"/>
                <a:ea typeface="Times New Roman" pitchFamily="18" charset="0"/>
                <a:hlinkClick r:id="rId2"/>
              </a:rPr>
              <a:t>http://www.fmclass.ru/math.php?id=4833e151c074b</a:t>
            </a:r>
            <a:endParaRPr lang="ru-RU" b="1" i="1" dirty="0" smtClean="0">
              <a:latin typeface="Arial" pitchFamily="34" charset="0"/>
              <a:ea typeface="Times New Roman" pitchFamily="18" charset="0"/>
            </a:endParaRPr>
          </a:p>
          <a:p>
            <a:pPr marL="342900" lvl="0" indent="-342900"/>
            <a:r>
              <a:rPr lang="ru-RU" b="1" i="1" dirty="0" smtClean="0">
                <a:latin typeface="Arial" pitchFamily="34" charset="0"/>
                <a:ea typeface="Times New Roman" pitchFamily="18" charset="0"/>
              </a:rPr>
              <a:t>5.  Картинки: слайд № 15 Озеро </a:t>
            </a:r>
            <a:r>
              <a:rPr lang="en-US" b="1" i="1" dirty="0" smtClean="0">
                <a:latin typeface="Arial" pitchFamily="34" charset="0"/>
                <a:ea typeface="Times New Roman" pitchFamily="18" charset="0"/>
                <a:hlinkClick r:id="rId3"/>
              </a:rPr>
              <a:t>http://www.lifeisphoto.ru/photo.aspx?id=83141</a:t>
            </a:r>
            <a:endParaRPr lang="ru-RU" b="1" i="1" dirty="0" smtClean="0">
              <a:latin typeface="Arial" pitchFamily="34" charset="0"/>
              <a:ea typeface="Times New Roman" pitchFamily="18" charset="0"/>
            </a:endParaRPr>
          </a:p>
          <a:p>
            <a:pPr marL="342900" lvl="0" indent="-342900"/>
            <a:r>
              <a:rPr lang="ru-RU" b="1" i="1" dirty="0" smtClean="0">
                <a:latin typeface="Arial" pitchFamily="34" charset="0"/>
                <a:ea typeface="Times New Roman" pitchFamily="18" charset="0"/>
              </a:rPr>
              <a:t>6.  Картинки: слайд № 15 Лягушка </a:t>
            </a:r>
            <a:r>
              <a:rPr lang="en-US" b="1" i="1" dirty="0" smtClean="0">
                <a:latin typeface="Arial" pitchFamily="34" charset="0"/>
                <a:ea typeface="Times New Roman" pitchFamily="18" charset="0"/>
                <a:hlinkClick r:id="rId4"/>
              </a:rPr>
              <a:t>http://vcpa.progressor.ru/images/Polistovo_photo/022.jpg</a:t>
            </a:r>
            <a:endParaRPr lang="ru-RU" b="1" i="1" dirty="0" smtClean="0">
              <a:latin typeface="Arial" pitchFamily="34" charset="0"/>
              <a:ea typeface="Times New Roman" pitchFamily="18" charset="0"/>
            </a:endParaRPr>
          </a:p>
          <a:p>
            <a:pPr marL="342900" lvl="0" indent="-342900">
              <a:buAutoNum type="arabicPeriod" startAt="7"/>
            </a:pPr>
            <a:r>
              <a:rPr lang="ru-RU" b="1" i="1" dirty="0" smtClean="0">
                <a:latin typeface="Arial" pitchFamily="34" charset="0"/>
                <a:ea typeface="Times New Roman" pitchFamily="18" charset="0"/>
              </a:rPr>
              <a:t>Картинки: слайд № 16 горы </a:t>
            </a:r>
            <a:r>
              <a:rPr lang="en-US" b="1" i="1" dirty="0" smtClean="0">
                <a:latin typeface="Arial" pitchFamily="34" charset="0"/>
                <a:ea typeface="Times New Roman" pitchFamily="18" charset="0"/>
                <a:hlinkClick r:id="rId5"/>
              </a:rPr>
              <a:t>http://kartinigor.ru/displayimage.php?album=6&amp;pos=22</a:t>
            </a:r>
            <a:endParaRPr lang="ru-RU" b="1" i="1" dirty="0" smtClean="0">
              <a:latin typeface="Arial" pitchFamily="34" charset="0"/>
              <a:ea typeface="Times New Roman" pitchFamily="18" charset="0"/>
            </a:endParaRPr>
          </a:p>
          <a:p>
            <a:pPr marL="342900" lvl="0" indent="-342900">
              <a:buAutoNum type="arabicPeriod" startAt="7"/>
            </a:pPr>
            <a:r>
              <a:rPr lang="ru-RU" b="1" i="1" dirty="0" smtClean="0">
                <a:latin typeface="Arial" pitchFamily="34" charset="0"/>
                <a:ea typeface="Times New Roman" pitchFamily="18" charset="0"/>
              </a:rPr>
              <a:t>Картинки: слайд №  11  Н.И. Лобачевский </a:t>
            </a:r>
            <a:r>
              <a:rPr lang="en-US" b="1" i="1" dirty="0" smtClean="0">
                <a:latin typeface="Arial" pitchFamily="34" charset="0"/>
                <a:ea typeface="Times New Roman" pitchFamily="18" charset="0"/>
                <a:hlinkClick r:id="rId6"/>
              </a:rPr>
              <a:t>http://moikompas.ru/compas/Nikolaj_Lobachevskij</a:t>
            </a:r>
            <a:endParaRPr lang="ru-RU" b="1" i="1" dirty="0" smtClean="0">
              <a:latin typeface="Arial" pitchFamily="34" charset="0"/>
              <a:ea typeface="Times New Roman" pitchFamily="18" charset="0"/>
            </a:endParaRPr>
          </a:p>
          <a:p>
            <a:pPr marL="342900" lvl="0" indent="-342900">
              <a:buAutoNum type="arabicPeriod" startAt="7"/>
            </a:pPr>
            <a:r>
              <a:rPr lang="ru-RU" b="1" i="1" dirty="0" smtClean="0">
                <a:latin typeface="Arial" pitchFamily="34" charset="0"/>
                <a:ea typeface="Times New Roman" pitchFamily="18" charset="0"/>
              </a:rPr>
              <a:t>Картинки: слайд №  17  Забор </a:t>
            </a:r>
            <a:r>
              <a:rPr lang="ru-RU" b="1" i="1" dirty="0" smtClean="0">
                <a:latin typeface="Arial" pitchFamily="34" charset="0"/>
                <a:ea typeface="Times New Roman" pitchFamily="18" charset="0"/>
                <a:hlinkClick r:id="rId7"/>
              </a:rPr>
              <a:t>Забор</a:t>
            </a:r>
            <a:r>
              <a:rPr lang="en-US" b="1" i="1" dirty="0" smtClean="0">
                <a:latin typeface="Arial" pitchFamily="34" charset="0"/>
                <a:ea typeface="Times New Roman" pitchFamily="18" charset="0"/>
                <a:hlinkClick r:id="rId7"/>
              </a:rPr>
              <a:t>http://www.chistopol.su/displayimage.php?album=topn&amp;cat=2&amp;pos=18</a:t>
            </a:r>
            <a:endParaRPr lang="ru-RU" b="1" i="1" dirty="0" smtClean="0">
              <a:latin typeface="Arial" pitchFamily="34" charset="0"/>
              <a:ea typeface="Times New Roman" pitchFamily="18" charset="0"/>
            </a:endParaRPr>
          </a:p>
          <a:p>
            <a:pPr marL="342900" lvl="0" indent="-342900">
              <a:buAutoNum type="arabicPeriod" startAt="7"/>
            </a:pPr>
            <a:r>
              <a:rPr lang="ru-RU" b="1" i="1" dirty="0" smtClean="0">
                <a:latin typeface="Arial" pitchFamily="34" charset="0"/>
                <a:ea typeface="Times New Roman" pitchFamily="18" charset="0"/>
              </a:rPr>
              <a:t>Картинки: слайд №  16  Орел</a:t>
            </a:r>
          </a:p>
          <a:p>
            <a:pPr marL="342900" lvl="0" indent="-342900"/>
            <a:r>
              <a:rPr lang="en-US" b="1" i="1" dirty="0" smtClean="0">
                <a:latin typeface="Arial" pitchFamily="34" charset="0"/>
                <a:ea typeface="Times New Roman" pitchFamily="18" charset="0"/>
                <a:hlinkClick r:id="rId8"/>
              </a:rPr>
              <a:t>http://www.sunhome.ru/image/15471</a:t>
            </a:r>
            <a:endParaRPr lang="ru-RU" b="1" i="1" dirty="0" smtClean="0">
              <a:latin typeface="Arial" pitchFamily="34" charset="0"/>
              <a:ea typeface="Times New Roman" pitchFamily="18" charset="0"/>
            </a:endParaRPr>
          </a:p>
          <a:p>
            <a:pPr marL="342900" lvl="0" indent="-342900"/>
            <a:endParaRPr lang="ru-RU" b="1" i="1" dirty="0" smtClean="0">
              <a:latin typeface="Arial" pitchFamily="34" charset="0"/>
              <a:ea typeface="Times New Roman" pitchFamily="18" charset="0"/>
            </a:endParaRPr>
          </a:p>
          <a:p>
            <a:pPr marL="342900" lvl="0" indent="-342900">
              <a:buAutoNum type="arabicPeriod" startAt="7"/>
            </a:pPr>
            <a:endParaRPr lang="ru-RU" b="1" i="1" dirty="0" smtClean="0">
              <a:latin typeface="Arial" pitchFamily="34" charset="0"/>
              <a:ea typeface="Times New Roman" pitchFamily="18" charset="0"/>
            </a:endParaRPr>
          </a:p>
          <a:p>
            <a:pPr marL="342900" lvl="0" indent="-342900">
              <a:buAutoNum type="arabicPeriod" startAt="7"/>
            </a:pPr>
            <a:endParaRPr lang="ru-RU" b="1" i="1" dirty="0" smtClean="0">
              <a:latin typeface="Arial" pitchFamily="34" charset="0"/>
              <a:ea typeface="Times New Roman" pitchFamily="18" charset="0"/>
            </a:endParaRPr>
          </a:p>
          <a:p>
            <a:pPr marL="342900" lvl="0" indent="-342900">
              <a:buAutoNum type="arabicPeriod" startAt="7"/>
            </a:pPr>
            <a:endParaRPr lang="ru-RU" b="1" i="1" dirty="0" smtClean="0">
              <a:latin typeface="Arial" pitchFamily="34" charset="0"/>
              <a:ea typeface="Times New Roman" pitchFamily="18" charset="0"/>
            </a:endParaRPr>
          </a:p>
          <a:p>
            <a:pPr marL="342900" lvl="0" indent="-342900">
              <a:buFont typeface="+mj-lt"/>
              <a:buAutoNum type="arabicPeriod"/>
            </a:pPr>
            <a:endParaRPr lang="ru-RU" b="1" i="1" dirty="0" smtClean="0">
              <a:latin typeface="Arial" pitchFamily="34" charset="0"/>
              <a:ea typeface="Times New Roman" pitchFamily="18" charset="0"/>
            </a:endParaRPr>
          </a:p>
          <a:p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i="1" dirty="0" smtClean="0">
                <a:solidFill>
                  <a:srgbClr val="002060"/>
                </a:solidFill>
                <a:latin typeface="Broadway" pitchFamily="82" charset="0"/>
              </a:rPr>
              <a:t>План урока</a:t>
            </a:r>
          </a:p>
        </p:txBody>
      </p:sp>
      <p:sp>
        <p:nvSpPr>
          <p:cNvPr id="27652" name="Rectangle 3"/>
          <p:cNvSpPr>
            <a:spLocks noGrp="1" noChangeArrowheads="1"/>
          </p:cNvSpPr>
          <p:nvPr>
            <p:ph idx="1"/>
          </p:nvPr>
        </p:nvSpPr>
        <p:spPr>
          <a:xfrm>
            <a:off x="468313" y="1628775"/>
            <a:ext cx="8229600" cy="4525963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80000"/>
              </a:lnSpc>
              <a:buNone/>
            </a:pPr>
            <a:endParaRPr lang="ru-RU" sz="2400" i="1" dirty="0" smtClean="0">
              <a:solidFill>
                <a:srgbClr val="FF0066"/>
              </a:solidFill>
            </a:endParaRPr>
          </a:p>
          <a:p>
            <a:pPr eaLnBrk="1" hangingPunct="1">
              <a:lnSpc>
                <a:spcPct val="80000"/>
              </a:lnSpc>
            </a:pPr>
            <a:endParaRPr lang="ru-RU" sz="2400" i="1" dirty="0" smtClean="0">
              <a:solidFill>
                <a:srgbClr val="FF0066"/>
              </a:solidFill>
            </a:endParaRPr>
          </a:p>
          <a:p>
            <a:pPr eaLnBrk="1" hangingPunct="1">
              <a:lnSpc>
                <a:spcPct val="80000"/>
              </a:lnSpc>
              <a:buNone/>
            </a:pPr>
            <a:r>
              <a:rPr lang="ru-RU" sz="2400" dirty="0" smtClean="0">
                <a:solidFill>
                  <a:srgbClr val="7030A0"/>
                </a:solidFill>
              </a:rPr>
              <a:t>1.</a:t>
            </a:r>
            <a:r>
              <a:rPr lang="ru-RU" sz="2400" dirty="0" smtClean="0">
                <a:solidFill>
                  <a:srgbClr val="FFFF00"/>
                </a:solidFill>
              </a:rPr>
              <a:t>  </a:t>
            </a:r>
            <a:r>
              <a:rPr lang="ru-RU" sz="2400" i="1" dirty="0" smtClean="0">
                <a:solidFill>
                  <a:srgbClr val="7030A0"/>
                </a:solidFill>
              </a:rPr>
              <a:t>Точное логическое определение понятий – главнейшее условие истинного знания.   Сократ</a:t>
            </a:r>
          </a:p>
          <a:p>
            <a:pPr eaLnBrk="1" hangingPunct="1">
              <a:lnSpc>
                <a:spcPct val="80000"/>
              </a:lnSpc>
            </a:pPr>
            <a:endParaRPr lang="ru-RU" sz="2400" i="1" dirty="0" smtClean="0">
              <a:solidFill>
                <a:srgbClr val="CC00FF"/>
              </a:solidFill>
            </a:endParaRPr>
          </a:p>
          <a:p>
            <a:pPr>
              <a:lnSpc>
                <a:spcPct val="80000"/>
              </a:lnSpc>
              <a:buNone/>
            </a:pPr>
            <a:r>
              <a:rPr lang="ru-RU" sz="2400" i="1" dirty="0" smtClean="0">
                <a:solidFill>
                  <a:srgbClr val="FF0066"/>
                </a:solidFill>
              </a:rPr>
              <a:t>2. Геометрия приближает разум к истине. Платон</a:t>
            </a:r>
            <a:endParaRPr lang="ru-RU" sz="2400" i="1" dirty="0" smtClean="0">
              <a:solidFill>
                <a:srgbClr val="FF0000"/>
              </a:solidFill>
            </a:endParaRPr>
          </a:p>
          <a:p>
            <a:pPr eaLnBrk="1" hangingPunct="1">
              <a:lnSpc>
                <a:spcPct val="80000"/>
              </a:lnSpc>
            </a:pPr>
            <a:endParaRPr lang="ru-RU" sz="2400" i="1" dirty="0" smtClean="0">
              <a:solidFill>
                <a:srgbClr val="FF0066"/>
              </a:solidFill>
            </a:endParaRPr>
          </a:p>
          <a:p>
            <a:pPr>
              <a:lnSpc>
                <a:spcPct val="80000"/>
              </a:lnSpc>
              <a:buNone/>
            </a:pPr>
            <a:r>
              <a:rPr lang="ru-RU" sz="2400" i="1" dirty="0" smtClean="0">
                <a:solidFill>
                  <a:srgbClr val="7030A0"/>
                </a:solidFill>
              </a:rPr>
              <a:t>3. О мир, пойми! Певцом  во сне открыты закон звезды и формула цветка.                  М. Цветаева</a:t>
            </a:r>
          </a:p>
          <a:p>
            <a:pPr eaLnBrk="1" hangingPunct="1">
              <a:lnSpc>
                <a:spcPct val="80000"/>
              </a:lnSpc>
              <a:buNone/>
            </a:pPr>
            <a:endParaRPr lang="ru-RU" sz="2400" i="1" dirty="0" smtClean="0">
              <a:solidFill>
                <a:srgbClr val="CC00FF"/>
              </a:solidFill>
            </a:endParaRPr>
          </a:p>
          <a:p>
            <a:pPr>
              <a:lnSpc>
                <a:spcPct val="80000"/>
              </a:lnSpc>
              <a:buNone/>
            </a:pPr>
            <a:r>
              <a:rPr lang="ru-RU" sz="2400" i="1" dirty="0" smtClean="0">
                <a:solidFill>
                  <a:srgbClr val="FF0066"/>
                </a:solidFill>
              </a:rPr>
              <a:t>4. В истории черпаем мы мудрость, в поэзии – остроумие, в математике – проницательность.</a:t>
            </a:r>
          </a:p>
          <a:p>
            <a:pPr>
              <a:lnSpc>
                <a:spcPct val="80000"/>
              </a:lnSpc>
              <a:buNone/>
            </a:pPr>
            <a:r>
              <a:rPr lang="ru-RU" sz="2400" i="1" dirty="0" smtClean="0">
                <a:solidFill>
                  <a:srgbClr val="FF0066"/>
                </a:solidFill>
              </a:rPr>
              <a:t>							         Ф. Бэкон</a:t>
            </a:r>
          </a:p>
        </p:txBody>
      </p:sp>
      <p:sp>
        <p:nvSpPr>
          <p:cNvPr id="27650" name="Номер слайда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12AC0C6-3B4C-49AC-A112-FBFD537497D0}" type="slidenum">
              <a:rPr lang="ru-RU"/>
              <a:pPr/>
              <a:t>2</a:t>
            </a:fld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76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2765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2765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2765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5" dur="2000"/>
                                        <p:tgtEl>
                                          <p:spTgt spid="2765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214290"/>
            <a:ext cx="8229600" cy="1143000"/>
          </a:xfrm>
        </p:spPr>
        <p:txBody>
          <a:bodyPr>
            <a:prstTxWarp prst="textArchDown">
              <a:avLst/>
            </a:prstTxWarp>
            <a:noAutofit/>
          </a:bodyPr>
          <a:lstStyle/>
          <a:p>
            <a:pPr algn="ctr"/>
            <a:r>
              <a:rPr lang="ru-RU" sz="4400" dirty="0" smtClean="0">
                <a:solidFill>
                  <a:schemeClr val="accent4">
                    <a:lumMod val="50000"/>
                  </a:schemeClr>
                </a:solidFill>
              </a:rPr>
              <a:t>1. </a:t>
            </a:r>
            <a:br>
              <a:rPr lang="ru-RU" sz="4400" dirty="0" smtClean="0">
                <a:solidFill>
                  <a:schemeClr val="accent4">
                    <a:lumMod val="50000"/>
                  </a:schemeClr>
                </a:solidFill>
              </a:rPr>
            </a:br>
            <a:r>
              <a:rPr lang="ru-RU" sz="4000" dirty="0" smtClean="0">
                <a:solidFill>
                  <a:schemeClr val="accent4">
                    <a:lumMod val="50000"/>
                  </a:schemeClr>
                </a:solidFill>
              </a:rPr>
              <a:t>Точное логическое определение </a:t>
            </a:r>
            <a:br>
              <a:rPr lang="ru-RU" sz="4000" dirty="0" smtClean="0">
                <a:solidFill>
                  <a:schemeClr val="accent4">
                    <a:lumMod val="50000"/>
                  </a:schemeClr>
                </a:solidFill>
              </a:rPr>
            </a:br>
            <a:r>
              <a:rPr lang="ru-RU" sz="4000" dirty="0" smtClean="0">
                <a:solidFill>
                  <a:schemeClr val="accent4">
                    <a:lumMod val="50000"/>
                  </a:schemeClr>
                </a:solidFill>
              </a:rPr>
              <a:t>понятий – главнейшее условие</a:t>
            </a:r>
            <a:br>
              <a:rPr lang="ru-RU" sz="4000" dirty="0" smtClean="0">
                <a:solidFill>
                  <a:schemeClr val="accent4">
                    <a:lumMod val="50000"/>
                  </a:schemeClr>
                </a:solidFill>
              </a:rPr>
            </a:br>
            <a:r>
              <a:rPr lang="ru-RU" sz="4000" dirty="0" smtClean="0">
                <a:solidFill>
                  <a:schemeClr val="accent4">
                    <a:lumMod val="50000"/>
                  </a:schemeClr>
                </a:solidFill>
              </a:rPr>
              <a:t>истинного знания. </a:t>
            </a:r>
            <a:br>
              <a:rPr lang="ru-RU" sz="4000" dirty="0" smtClean="0">
                <a:solidFill>
                  <a:schemeClr val="accent4">
                    <a:lumMod val="50000"/>
                  </a:schemeClr>
                </a:solidFill>
              </a:rPr>
            </a:br>
            <a:r>
              <a:rPr lang="ru-RU" sz="4000" dirty="0" smtClean="0">
                <a:solidFill>
                  <a:schemeClr val="accent4">
                    <a:lumMod val="50000"/>
                  </a:schemeClr>
                </a:solidFill>
              </a:rPr>
              <a:t>                                           Сократ</a:t>
            </a:r>
            <a:br>
              <a:rPr lang="ru-RU" sz="4000" dirty="0" smtClean="0">
                <a:solidFill>
                  <a:schemeClr val="accent4">
                    <a:lumMod val="50000"/>
                  </a:schemeClr>
                </a:solidFill>
              </a:rPr>
            </a:br>
            <a:r>
              <a:rPr lang="ru-RU" sz="4400" dirty="0" smtClean="0">
                <a:solidFill>
                  <a:srgbClr val="00B050"/>
                </a:solidFill>
              </a:rPr>
              <a:t/>
            </a:r>
            <a:br>
              <a:rPr lang="ru-RU" sz="4400" dirty="0" smtClean="0">
                <a:solidFill>
                  <a:srgbClr val="00B050"/>
                </a:solidFill>
              </a:rPr>
            </a:br>
            <a:r>
              <a:rPr lang="ru-RU" sz="4400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/>
            </a:r>
            <a:br>
              <a:rPr lang="ru-RU" sz="4400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</a:br>
            <a:endParaRPr lang="ru-RU" sz="4400" dirty="0">
              <a:solidFill>
                <a:schemeClr val="accent2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A2DC6A1-AB36-4E16-BD39-8A4B68234ED8}" type="slidenum">
              <a:rPr lang="ru-RU" smtClean="0"/>
              <a:pPr>
                <a:defRPr/>
              </a:pPr>
              <a:t>3</a:t>
            </a:fld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2214546" y="2928934"/>
            <a:ext cx="18473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endParaRPr lang="ru-RU" sz="5400" b="1" cap="none" spc="0" dirty="0">
              <a:ln w="24500" cmpd="dbl">
                <a:solidFill>
                  <a:schemeClr val="accent2">
                    <a:shade val="85000"/>
                    <a:satMod val="155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2">
                      <a:tint val="10000"/>
                      <a:satMod val="155000"/>
                    </a:schemeClr>
                  </a:gs>
                  <a:gs pos="60000">
                    <a:schemeClr val="accent2">
                      <a:tint val="30000"/>
                      <a:satMod val="155000"/>
                    </a:schemeClr>
                  </a:gs>
                  <a:gs pos="100000">
                    <a:schemeClr val="accent2">
                      <a:tint val="73000"/>
                      <a:satMod val="155000"/>
                    </a:schemeClr>
                  </a:gs>
                </a:gsLst>
                <a:lin ang="5400000"/>
              </a:gradFill>
              <a:effectLst>
                <a:outerShdw blurRad="38100" dist="38100" dir="7020000" algn="tl">
                  <a:srgbClr val="000000">
                    <a:alpha val="35000"/>
                  </a:srgbClr>
                </a:outerShdw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14282" y="4429132"/>
            <a:ext cx="8501122" cy="1200329"/>
          </a:xfrm>
          <a:prstGeom prst="rect">
            <a:avLst/>
          </a:prstGeom>
          <a:noFill/>
          <a:scene3d>
            <a:camera prst="orthographicFront"/>
            <a:lightRig rig="threePt" dir="t"/>
          </a:scene3d>
          <a:sp3d>
            <a:bevelT/>
          </a:sp3d>
        </p:spPr>
        <p:txBody>
          <a:bodyPr wrap="square" rtlCol="0">
            <a:spAutoFit/>
          </a:bodyPr>
          <a:lstStyle/>
          <a:p>
            <a:pPr algn="ctr"/>
            <a:r>
              <a:rPr lang="ru-RU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Проверка знаний основных определений и свойств </a:t>
            </a:r>
            <a:r>
              <a:rPr lang="ru-RU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четырехугольников</a:t>
            </a:r>
            <a:endParaRPr lang="ru-RU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Разгадай кроссворд</a:t>
            </a:r>
            <a:endParaRPr lang="ru-RU" dirty="0"/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857224" y="1214422"/>
          <a:ext cx="7215232" cy="58750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0952"/>
                <a:gridCol w="450952"/>
                <a:gridCol w="450952"/>
                <a:gridCol w="450952"/>
                <a:gridCol w="450952"/>
                <a:gridCol w="450952"/>
                <a:gridCol w="450952"/>
                <a:gridCol w="450952"/>
                <a:gridCol w="450952"/>
                <a:gridCol w="450952"/>
                <a:gridCol w="450952"/>
                <a:gridCol w="450952"/>
                <a:gridCol w="450952"/>
                <a:gridCol w="450952"/>
                <a:gridCol w="450952"/>
                <a:gridCol w="450952"/>
              </a:tblGrid>
              <a:tr h="352724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7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52724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6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52724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4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52724">
                <a:tc>
                  <a:txBody>
                    <a:bodyPr/>
                    <a:lstStyle/>
                    <a:p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52724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52724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5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52724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8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52724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52724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52724">
                <a:tc>
                  <a:txBody>
                    <a:bodyPr/>
                    <a:lstStyle/>
                    <a:p>
                      <a:r>
                        <a:rPr lang="ru-RU" dirty="0" smtClean="0"/>
                        <a:t>3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9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7149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52724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52724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88656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52724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52724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A2DC6A1-AB36-4E16-BD39-8A4B68234ED8}" type="slidenum">
              <a:rPr lang="ru-RU" smtClean="0"/>
              <a:pPr>
                <a:defRPr/>
              </a:pPr>
              <a:t>4</a:t>
            </a:fld>
            <a:endParaRPr lang="ru-RU"/>
          </a:p>
        </p:txBody>
      </p:sp>
      <p:sp>
        <p:nvSpPr>
          <p:cNvPr id="6" name="TextBox 5"/>
          <p:cNvSpPr txBox="1"/>
          <p:nvPr/>
        </p:nvSpPr>
        <p:spPr>
          <a:xfrm>
            <a:off x="1000100" y="2357430"/>
            <a:ext cx="5715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П</a:t>
            </a:r>
            <a:endParaRPr lang="ru-RU" dirty="0"/>
          </a:p>
        </p:txBody>
      </p:sp>
      <p:sp>
        <p:nvSpPr>
          <p:cNvPr id="7" name="TextBox 6"/>
          <p:cNvSpPr txBox="1"/>
          <p:nvPr/>
        </p:nvSpPr>
        <p:spPr>
          <a:xfrm>
            <a:off x="1357290" y="2357430"/>
            <a:ext cx="3571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А</a:t>
            </a:r>
            <a:endParaRPr lang="ru-RU" dirty="0"/>
          </a:p>
        </p:txBody>
      </p:sp>
      <p:sp>
        <p:nvSpPr>
          <p:cNvPr id="8" name="TextBox 7"/>
          <p:cNvSpPr txBox="1"/>
          <p:nvPr/>
        </p:nvSpPr>
        <p:spPr>
          <a:xfrm>
            <a:off x="1857356" y="2357430"/>
            <a:ext cx="2143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Р</a:t>
            </a:r>
            <a:endParaRPr lang="ru-RU" dirty="0"/>
          </a:p>
        </p:txBody>
      </p:sp>
      <p:sp>
        <p:nvSpPr>
          <p:cNvPr id="9" name="TextBox 8"/>
          <p:cNvSpPr txBox="1"/>
          <p:nvPr/>
        </p:nvSpPr>
        <p:spPr>
          <a:xfrm>
            <a:off x="2357422" y="2357430"/>
            <a:ext cx="3571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А</a:t>
            </a:r>
            <a:endParaRPr lang="ru-RU" dirty="0"/>
          </a:p>
        </p:txBody>
      </p:sp>
      <p:sp>
        <p:nvSpPr>
          <p:cNvPr id="10" name="TextBox 9"/>
          <p:cNvSpPr txBox="1"/>
          <p:nvPr/>
        </p:nvSpPr>
        <p:spPr>
          <a:xfrm>
            <a:off x="2786050" y="2357430"/>
            <a:ext cx="2143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Л</a:t>
            </a:r>
            <a:endParaRPr lang="ru-RU" dirty="0"/>
          </a:p>
        </p:txBody>
      </p:sp>
      <p:sp>
        <p:nvSpPr>
          <p:cNvPr id="11" name="TextBox 10"/>
          <p:cNvSpPr txBox="1"/>
          <p:nvPr/>
        </p:nvSpPr>
        <p:spPr>
          <a:xfrm>
            <a:off x="3214678" y="2357430"/>
            <a:ext cx="3571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Л</a:t>
            </a:r>
            <a:endParaRPr lang="ru-RU" dirty="0"/>
          </a:p>
        </p:txBody>
      </p:sp>
      <p:sp>
        <p:nvSpPr>
          <p:cNvPr id="12" name="TextBox 11"/>
          <p:cNvSpPr txBox="1"/>
          <p:nvPr/>
        </p:nvSpPr>
        <p:spPr>
          <a:xfrm>
            <a:off x="3643306" y="2357430"/>
            <a:ext cx="2143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Е</a:t>
            </a:r>
            <a:endParaRPr lang="ru-RU" dirty="0"/>
          </a:p>
        </p:txBody>
      </p:sp>
      <p:sp>
        <p:nvSpPr>
          <p:cNvPr id="13" name="TextBox 12"/>
          <p:cNvSpPr txBox="1"/>
          <p:nvPr/>
        </p:nvSpPr>
        <p:spPr>
          <a:xfrm>
            <a:off x="4143372" y="2357430"/>
            <a:ext cx="2857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Л</a:t>
            </a:r>
            <a:endParaRPr lang="ru-RU" dirty="0"/>
          </a:p>
        </p:txBody>
      </p:sp>
      <p:sp>
        <p:nvSpPr>
          <p:cNvPr id="14" name="TextBox 13"/>
          <p:cNvSpPr txBox="1"/>
          <p:nvPr/>
        </p:nvSpPr>
        <p:spPr>
          <a:xfrm>
            <a:off x="4572000" y="2357430"/>
            <a:ext cx="3571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О</a:t>
            </a:r>
            <a:endParaRPr lang="ru-RU" dirty="0"/>
          </a:p>
        </p:txBody>
      </p:sp>
      <p:sp>
        <p:nvSpPr>
          <p:cNvPr id="15" name="TextBox 14"/>
          <p:cNvSpPr txBox="1"/>
          <p:nvPr/>
        </p:nvSpPr>
        <p:spPr>
          <a:xfrm>
            <a:off x="5000628" y="2357430"/>
            <a:ext cx="2857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Г</a:t>
            </a:r>
            <a:endParaRPr lang="ru-RU" dirty="0"/>
          </a:p>
        </p:txBody>
      </p:sp>
      <p:sp>
        <p:nvSpPr>
          <p:cNvPr id="16" name="TextBox 15"/>
          <p:cNvSpPr txBox="1"/>
          <p:nvPr/>
        </p:nvSpPr>
        <p:spPr>
          <a:xfrm>
            <a:off x="5429256" y="2357430"/>
            <a:ext cx="2857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Р</a:t>
            </a:r>
            <a:endParaRPr lang="ru-RU" dirty="0"/>
          </a:p>
        </p:txBody>
      </p:sp>
      <p:sp>
        <p:nvSpPr>
          <p:cNvPr id="17" name="TextBox 16"/>
          <p:cNvSpPr txBox="1"/>
          <p:nvPr/>
        </p:nvSpPr>
        <p:spPr>
          <a:xfrm>
            <a:off x="5929322" y="2357430"/>
            <a:ext cx="2143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А</a:t>
            </a:r>
            <a:endParaRPr lang="ru-RU" dirty="0"/>
          </a:p>
        </p:txBody>
      </p:sp>
      <p:sp>
        <p:nvSpPr>
          <p:cNvPr id="18" name="TextBox 17"/>
          <p:cNvSpPr txBox="1"/>
          <p:nvPr/>
        </p:nvSpPr>
        <p:spPr>
          <a:xfrm>
            <a:off x="6357950" y="2357430"/>
            <a:ext cx="2857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М</a:t>
            </a:r>
            <a:endParaRPr lang="ru-RU" dirty="0"/>
          </a:p>
        </p:txBody>
      </p:sp>
      <p:sp>
        <p:nvSpPr>
          <p:cNvPr id="19" name="TextBox 18"/>
          <p:cNvSpPr txBox="1"/>
          <p:nvPr/>
        </p:nvSpPr>
        <p:spPr>
          <a:xfrm>
            <a:off x="6786578" y="2357430"/>
            <a:ext cx="2857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М</a:t>
            </a:r>
            <a:endParaRPr lang="ru-RU" dirty="0"/>
          </a:p>
        </p:txBody>
      </p:sp>
      <p:sp>
        <p:nvSpPr>
          <p:cNvPr id="20" name="TextBox 19"/>
          <p:cNvSpPr txBox="1"/>
          <p:nvPr/>
        </p:nvSpPr>
        <p:spPr>
          <a:xfrm>
            <a:off x="5072066" y="3071810"/>
            <a:ext cx="2143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В</a:t>
            </a:r>
            <a:endParaRPr lang="ru-RU" dirty="0"/>
          </a:p>
        </p:txBody>
      </p:sp>
      <p:sp>
        <p:nvSpPr>
          <p:cNvPr id="21" name="TextBox 20"/>
          <p:cNvSpPr txBox="1"/>
          <p:nvPr/>
        </p:nvSpPr>
        <p:spPr>
          <a:xfrm>
            <a:off x="5429256" y="3071810"/>
            <a:ext cx="4286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Е</a:t>
            </a:r>
            <a:endParaRPr lang="ru-RU" dirty="0"/>
          </a:p>
        </p:txBody>
      </p:sp>
      <p:sp>
        <p:nvSpPr>
          <p:cNvPr id="22" name="TextBox 21"/>
          <p:cNvSpPr txBox="1"/>
          <p:nvPr/>
        </p:nvSpPr>
        <p:spPr>
          <a:xfrm>
            <a:off x="5929322" y="3071810"/>
            <a:ext cx="3571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Р</a:t>
            </a:r>
            <a:endParaRPr lang="ru-RU" dirty="0"/>
          </a:p>
        </p:txBody>
      </p:sp>
      <p:sp>
        <p:nvSpPr>
          <p:cNvPr id="23" name="TextBox 22"/>
          <p:cNvSpPr txBox="1"/>
          <p:nvPr/>
        </p:nvSpPr>
        <p:spPr>
          <a:xfrm>
            <a:off x="6357950" y="3071810"/>
            <a:ext cx="2857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Ш</a:t>
            </a:r>
            <a:endParaRPr lang="ru-RU" dirty="0"/>
          </a:p>
        </p:txBody>
      </p:sp>
      <p:sp>
        <p:nvSpPr>
          <p:cNvPr id="24" name="TextBox 23"/>
          <p:cNvSpPr txBox="1"/>
          <p:nvPr/>
        </p:nvSpPr>
        <p:spPr>
          <a:xfrm>
            <a:off x="6786578" y="3071810"/>
            <a:ext cx="2857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И</a:t>
            </a:r>
            <a:endParaRPr lang="ru-RU" dirty="0"/>
          </a:p>
        </p:txBody>
      </p:sp>
      <p:sp>
        <p:nvSpPr>
          <p:cNvPr id="25" name="TextBox 24"/>
          <p:cNvSpPr txBox="1"/>
          <p:nvPr/>
        </p:nvSpPr>
        <p:spPr>
          <a:xfrm>
            <a:off x="7215206" y="3071810"/>
            <a:ext cx="3571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Н</a:t>
            </a:r>
            <a:endParaRPr lang="ru-RU" dirty="0"/>
          </a:p>
        </p:txBody>
      </p:sp>
      <p:sp>
        <p:nvSpPr>
          <p:cNvPr id="26" name="TextBox 25"/>
          <p:cNvSpPr txBox="1"/>
          <p:nvPr/>
        </p:nvSpPr>
        <p:spPr>
          <a:xfrm>
            <a:off x="7715272" y="3071810"/>
            <a:ext cx="2857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А</a:t>
            </a:r>
            <a:endParaRPr lang="ru-RU" dirty="0"/>
          </a:p>
        </p:txBody>
      </p:sp>
      <p:sp>
        <p:nvSpPr>
          <p:cNvPr id="27" name="TextBox 26"/>
          <p:cNvSpPr txBox="1"/>
          <p:nvPr/>
        </p:nvSpPr>
        <p:spPr>
          <a:xfrm>
            <a:off x="1000100" y="4500570"/>
            <a:ext cx="2857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П</a:t>
            </a:r>
            <a:endParaRPr lang="ru-RU" dirty="0"/>
          </a:p>
        </p:txBody>
      </p:sp>
      <p:sp>
        <p:nvSpPr>
          <p:cNvPr id="28" name="TextBox 27"/>
          <p:cNvSpPr txBox="1"/>
          <p:nvPr/>
        </p:nvSpPr>
        <p:spPr>
          <a:xfrm>
            <a:off x="1500166" y="4500570"/>
            <a:ext cx="3571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Р</a:t>
            </a:r>
            <a:endParaRPr lang="ru-RU" dirty="0"/>
          </a:p>
        </p:txBody>
      </p:sp>
      <p:sp>
        <p:nvSpPr>
          <p:cNvPr id="29" name="TextBox 28"/>
          <p:cNvSpPr txBox="1"/>
          <p:nvPr/>
        </p:nvSpPr>
        <p:spPr>
          <a:xfrm>
            <a:off x="1857356" y="4500570"/>
            <a:ext cx="2857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Я</a:t>
            </a:r>
            <a:endParaRPr lang="ru-RU" dirty="0"/>
          </a:p>
        </p:txBody>
      </p:sp>
      <p:sp>
        <p:nvSpPr>
          <p:cNvPr id="30" name="TextBox 29"/>
          <p:cNvSpPr txBox="1"/>
          <p:nvPr/>
        </p:nvSpPr>
        <p:spPr>
          <a:xfrm>
            <a:off x="2285984" y="4500570"/>
            <a:ext cx="2143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М</a:t>
            </a:r>
            <a:endParaRPr lang="ru-RU" dirty="0"/>
          </a:p>
        </p:txBody>
      </p:sp>
      <p:sp>
        <p:nvSpPr>
          <p:cNvPr id="31" name="TextBox 30"/>
          <p:cNvSpPr txBox="1"/>
          <p:nvPr/>
        </p:nvSpPr>
        <p:spPr>
          <a:xfrm>
            <a:off x="2786050" y="4500570"/>
            <a:ext cx="2857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О</a:t>
            </a:r>
            <a:endParaRPr lang="ru-RU" dirty="0"/>
          </a:p>
        </p:txBody>
      </p:sp>
      <p:sp>
        <p:nvSpPr>
          <p:cNvPr id="32" name="TextBox 31"/>
          <p:cNvSpPr txBox="1"/>
          <p:nvPr/>
        </p:nvSpPr>
        <p:spPr>
          <a:xfrm>
            <a:off x="3286116" y="4500570"/>
            <a:ext cx="2857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У</a:t>
            </a:r>
            <a:endParaRPr lang="ru-RU" dirty="0"/>
          </a:p>
        </p:txBody>
      </p:sp>
      <p:sp>
        <p:nvSpPr>
          <p:cNvPr id="33" name="TextBox 32"/>
          <p:cNvSpPr txBox="1"/>
          <p:nvPr/>
        </p:nvSpPr>
        <p:spPr>
          <a:xfrm>
            <a:off x="3643306" y="4500570"/>
            <a:ext cx="3571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Г</a:t>
            </a:r>
            <a:endParaRPr lang="ru-RU" dirty="0"/>
          </a:p>
        </p:txBody>
      </p:sp>
      <p:sp>
        <p:nvSpPr>
          <p:cNvPr id="34" name="TextBox 33"/>
          <p:cNvSpPr txBox="1"/>
          <p:nvPr/>
        </p:nvSpPr>
        <p:spPr>
          <a:xfrm>
            <a:off x="4143372" y="4500570"/>
            <a:ext cx="2857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О</a:t>
            </a:r>
            <a:endParaRPr lang="ru-RU" dirty="0"/>
          </a:p>
        </p:txBody>
      </p:sp>
      <p:sp>
        <p:nvSpPr>
          <p:cNvPr id="35" name="TextBox 34"/>
          <p:cNvSpPr txBox="1"/>
          <p:nvPr/>
        </p:nvSpPr>
        <p:spPr>
          <a:xfrm>
            <a:off x="4572000" y="4500570"/>
            <a:ext cx="2857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Л</a:t>
            </a:r>
            <a:endParaRPr lang="ru-RU" dirty="0"/>
          </a:p>
        </p:txBody>
      </p:sp>
      <p:sp>
        <p:nvSpPr>
          <p:cNvPr id="36" name="TextBox 35"/>
          <p:cNvSpPr txBox="1"/>
          <p:nvPr/>
        </p:nvSpPr>
        <p:spPr>
          <a:xfrm>
            <a:off x="5072066" y="4500570"/>
            <a:ext cx="2857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Ь</a:t>
            </a:r>
            <a:endParaRPr lang="ru-RU" dirty="0"/>
          </a:p>
        </p:txBody>
      </p:sp>
      <p:sp>
        <p:nvSpPr>
          <p:cNvPr id="37" name="TextBox 36"/>
          <p:cNvSpPr txBox="1"/>
          <p:nvPr/>
        </p:nvSpPr>
        <p:spPr>
          <a:xfrm>
            <a:off x="5500694" y="4500570"/>
            <a:ext cx="2143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Н</a:t>
            </a:r>
            <a:endParaRPr lang="ru-RU" dirty="0"/>
          </a:p>
        </p:txBody>
      </p:sp>
      <p:sp>
        <p:nvSpPr>
          <p:cNvPr id="38" name="TextBox 37"/>
          <p:cNvSpPr txBox="1"/>
          <p:nvPr/>
        </p:nvSpPr>
        <p:spPr>
          <a:xfrm>
            <a:off x="5857884" y="4500570"/>
            <a:ext cx="3571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И</a:t>
            </a:r>
            <a:endParaRPr lang="ru-RU" dirty="0"/>
          </a:p>
        </p:txBody>
      </p:sp>
      <p:sp>
        <p:nvSpPr>
          <p:cNvPr id="39" name="TextBox 38"/>
          <p:cNvSpPr txBox="1"/>
          <p:nvPr/>
        </p:nvSpPr>
        <p:spPr>
          <a:xfrm>
            <a:off x="6357950" y="4500570"/>
            <a:ext cx="2857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К</a:t>
            </a:r>
            <a:endParaRPr lang="ru-RU" dirty="0"/>
          </a:p>
        </p:txBody>
      </p:sp>
      <p:sp>
        <p:nvSpPr>
          <p:cNvPr id="40" name="TextBox 39"/>
          <p:cNvSpPr txBox="1"/>
          <p:nvPr/>
        </p:nvSpPr>
        <p:spPr>
          <a:xfrm>
            <a:off x="1857356" y="2000240"/>
            <a:ext cx="2857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Т</a:t>
            </a:r>
            <a:endParaRPr lang="ru-RU" dirty="0"/>
          </a:p>
        </p:txBody>
      </p:sp>
      <p:sp>
        <p:nvSpPr>
          <p:cNvPr id="41" name="TextBox 40"/>
          <p:cNvSpPr txBox="1"/>
          <p:nvPr/>
        </p:nvSpPr>
        <p:spPr>
          <a:xfrm>
            <a:off x="1857356" y="2643182"/>
            <a:ext cx="3571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А</a:t>
            </a:r>
            <a:endParaRPr lang="ru-RU" dirty="0"/>
          </a:p>
        </p:txBody>
      </p:sp>
      <p:sp>
        <p:nvSpPr>
          <p:cNvPr id="42" name="TextBox 41"/>
          <p:cNvSpPr txBox="1"/>
          <p:nvPr/>
        </p:nvSpPr>
        <p:spPr>
          <a:xfrm>
            <a:off x="1857356" y="3071810"/>
            <a:ext cx="4286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П</a:t>
            </a:r>
            <a:endParaRPr lang="ru-RU" dirty="0"/>
          </a:p>
        </p:txBody>
      </p:sp>
      <p:sp>
        <p:nvSpPr>
          <p:cNvPr id="43" name="TextBox 42"/>
          <p:cNvSpPr txBox="1"/>
          <p:nvPr/>
        </p:nvSpPr>
        <p:spPr>
          <a:xfrm>
            <a:off x="1857356" y="3429000"/>
            <a:ext cx="3571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Е</a:t>
            </a:r>
            <a:endParaRPr lang="ru-RU" dirty="0"/>
          </a:p>
        </p:txBody>
      </p:sp>
      <p:sp>
        <p:nvSpPr>
          <p:cNvPr id="44" name="TextBox 43"/>
          <p:cNvSpPr txBox="1"/>
          <p:nvPr/>
        </p:nvSpPr>
        <p:spPr>
          <a:xfrm>
            <a:off x="1857356" y="3786190"/>
            <a:ext cx="3571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Ц</a:t>
            </a:r>
            <a:endParaRPr lang="ru-RU" dirty="0"/>
          </a:p>
        </p:txBody>
      </p:sp>
      <p:sp>
        <p:nvSpPr>
          <p:cNvPr id="45" name="TextBox 44"/>
          <p:cNvSpPr txBox="1"/>
          <p:nvPr/>
        </p:nvSpPr>
        <p:spPr>
          <a:xfrm>
            <a:off x="1857356" y="4143380"/>
            <a:ext cx="2857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И</a:t>
            </a:r>
            <a:endParaRPr lang="ru-RU" dirty="0"/>
          </a:p>
        </p:txBody>
      </p:sp>
      <p:sp>
        <p:nvSpPr>
          <p:cNvPr id="46" name="TextBox 45"/>
          <p:cNvSpPr txBox="1"/>
          <p:nvPr/>
        </p:nvSpPr>
        <p:spPr>
          <a:xfrm>
            <a:off x="2786050" y="3000372"/>
            <a:ext cx="3571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С</a:t>
            </a:r>
            <a:endParaRPr lang="ru-RU" dirty="0"/>
          </a:p>
        </p:txBody>
      </p:sp>
      <p:sp>
        <p:nvSpPr>
          <p:cNvPr id="47" name="TextBox 46"/>
          <p:cNvSpPr txBox="1"/>
          <p:nvPr/>
        </p:nvSpPr>
        <p:spPr>
          <a:xfrm>
            <a:off x="2786050" y="3429000"/>
            <a:ext cx="2857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Т</a:t>
            </a:r>
            <a:endParaRPr lang="ru-RU" dirty="0"/>
          </a:p>
        </p:txBody>
      </p:sp>
      <p:sp>
        <p:nvSpPr>
          <p:cNvPr id="48" name="TextBox 47"/>
          <p:cNvSpPr txBox="1"/>
          <p:nvPr/>
        </p:nvSpPr>
        <p:spPr>
          <a:xfrm>
            <a:off x="2786050" y="3786190"/>
            <a:ext cx="4286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О</a:t>
            </a:r>
            <a:endParaRPr lang="ru-RU" dirty="0"/>
          </a:p>
        </p:txBody>
      </p:sp>
      <p:sp>
        <p:nvSpPr>
          <p:cNvPr id="49" name="TextBox 48"/>
          <p:cNvSpPr txBox="1"/>
          <p:nvPr/>
        </p:nvSpPr>
        <p:spPr>
          <a:xfrm>
            <a:off x="2786050" y="4143380"/>
            <a:ext cx="2857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Р</a:t>
            </a:r>
            <a:endParaRPr lang="ru-RU" dirty="0"/>
          </a:p>
        </p:txBody>
      </p:sp>
      <p:sp>
        <p:nvSpPr>
          <p:cNvPr id="50" name="TextBox 49"/>
          <p:cNvSpPr txBox="1"/>
          <p:nvPr/>
        </p:nvSpPr>
        <p:spPr>
          <a:xfrm>
            <a:off x="2786050" y="4857760"/>
            <a:ext cx="3571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Н</a:t>
            </a:r>
            <a:endParaRPr lang="ru-RU" dirty="0"/>
          </a:p>
        </p:txBody>
      </p:sp>
      <p:sp>
        <p:nvSpPr>
          <p:cNvPr id="51" name="TextBox 50"/>
          <p:cNvSpPr txBox="1"/>
          <p:nvPr/>
        </p:nvSpPr>
        <p:spPr>
          <a:xfrm>
            <a:off x="2786050" y="5214950"/>
            <a:ext cx="3571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А</a:t>
            </a:r>
            <a:endParaRPr lang="ru-RU" dirty="0"/>
          </a:p>
        </p:txBody>
      </p:sp>
      <p:sp>
        <p:nvSpPr>
          <p:cNvPr id="53" name="TextBox 52"/>
          <p:cNvSpPr txBox="1"/>
          <p:nvPr/>
        </p:nvSpPr>
        <p:spPr>
          <a:xfrm>
            <a:off x="5929322" y="1571612"/>
            <a:ext cx="2857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К</a:t>
            </a:r>
            <a:endParaRPr lang="ru-RU" dirty="0"/>
          </a:p>
        </p:txBody>
      </p:sp>
      <p:sp>
        <p:nvSpPr>
          <p:cNvPr id="55" name="TextBox 54"/>
          <p:cNvSpPr txBox="1"/>
          <p:nvPr/>
        </p:nvSpPr>
        <p:spPr>
          <a:xfrm>
            <a:off x="5929322" y="1928802"/>
            <a:ext cx="3571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В</a:t>
            </a:r>
            <a:endParaRPr lang="ru-RU" dirty="0"/>
          </a:p>
        </p:txBody>
      </p:sp>
      <p:sp>
        <p:nvSpPr>
          <p:cNvPr id="56" name="TextBox 55"/>
          <p:cNvSpPr txBox="1"/>
          <p:nvPr/>
        </p:nvSpPr>
        <p:spPr>
          <a:xfrm>
            <a:off x="5929322" y="2643182"/>
            <a:ext cx="2857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Д</a:t>
            </a:r>
            <a:endParaRPr lang="ru-RU" dirty="0"/>
          </a:p>
        </p:txBody>
      </p:sp>
      <p:sp>
        <p:nvSpPr>
          <p:cNvPr id="57" name="TextBox 56"/>
          <p:cNvSpPr txBox="1"/>
          <p:nvPr/>
        </p:nvSpPr>
        <p:spPr>
          <a:xfrm>
            <a:off x="5929322" y="3429000"/>
            <a:ext cx="2857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А</a:t>
            </a:r>
            <a:endParaRPr lang="ru-RU" dirty="0"/>
          </a:p>
        </p:txBody>
      </p:sp>
      <p:sp>
        <p:nvSpPr>
          <p:cNvPr id="58" name="TextBox 57"/>
          <p:cNvSpPr txBox="1"/>
          <p:nvPr/>
        </p:nvSpPr>
        <p:spPr>
          <a:xfrm>
            <a:off x="5929322" y="3786190"/>
            <a:ext cx="3571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Т</a:t>
            </a:r>
            <a:endParaRPr lang="ru-RU" dirty="0"/>
          </a:p>
        </p:txBody>
      </p:sp>
      <p:sp>
        <p:nvSpPr>
          <p:cNvPr id="59" name="TextBox 58"/>
          <p:cNvSpPr txBox="1"/>
          <p:nvPr/>
        </p:nvSpPr>
        <p:spPr>
          <a:xfrm>
            <a:off x="7715272" y="1214422"/>
            <a:ext cx="2857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В</a:t>
            </a:r>
            <a:endParaRPr lang="ru-RU" dirty="0"/>
          </a:p>
        </p:txBody>
      </p:sp>
      <p:sp>
        <p:nvSpPr>
          <p:cNvPr id="60" name="TextBox 59"/>
          <p:cNvSpPr txBox="1"/>
          <p:nvPr/>
        </p:nvSpPr>
        <p:spPr>
          <a:xfrm>
            <a:off x="7715272" y="1571612"/>
            <a:ext cx="3571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Ы</a:t>
            </a:r>
            <a:endParaRPr lang="ru-RU" dirty="0"/>
          </a:p>
        </p:txBody>
      </p:sp>
      <p:sp>
        <p:nvSpPr>
          <p:cNvPr id="61" name="TextBox 60"/>
          <p:cNvSpPr txBox="1"/>
          <p:nvPr/>
        </p:nvSpPr>
        <p:spPr>
          <a:xfrm>
            <a:off x="7715272" y="1928802"/>
            <a:ext cx="2857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С</a:t>
            </a:r>
            <a:endParaRPr lang="ru-RU" dirty="0"/>
          </a:p>
        </p:txBody>
      </p:sp>
      <p:sp>
        <p:nvSpPr>
          <p:cNvPr id="62" name="TextBox 61"/>
          <p:cNvSpPr txBox="1"/>
          <p:nvPr/>
        </p:nvSpPr>
        <p:spPr>
          <a:xfrm>
            <a:off x="7715272" y="2285992"/>
            <a:ext cx="3571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О</a:t>
            </a:r>
            <a:endParaRPr lang="ru-RU" dirty="0"/>
          </a:p>
        </p:txBody>
      </p:sp>
      <p:sp>
        <p:nvSpPr>
          <p:cNvPr id="63" name="TextBox 62"/>
          <p:cNvSpPr txBox="1"/>
          <p:nvPr/>
        </p:nvSpPr>
        <p:spPr>
          <a:xfrm>
            <a:off x="7715272" y="2714620"/>
            <a:ext cx="2857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Т</a:t>
            </a:r>
            <a:endParaRPr lang="ru-RU" dirty="0"/>
          </a:p>
        </p:txBody>
      </p:sp>
      <p:sp>
        <p:nvSpPr>
          <p:cNvPr id="64" name="TextBox 63"/>
          <p:cNvSpPr txBox="1"/>
          <p:nvPr/>
        </p:nvSpPr>
        <p:spPr>
          <a:xfrm>
            <a:off x="3643306" y="3429000"/>
            <a:ext cx="2857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Д</a:t>
            </a:r>
            <a:endParaRPr lang="ru-RU" dirty="0"/>
          </a:p>
        </p:txBody>
      </p:sp>
      <p:sp>
        <p:nvSpPr>
          <p:cNvPr id="65" name="TextBox 64"/>
          <p:cNvSpPr txBox="1"/>
          <p:nvPr/>
        </p:nvSpPr>
        <p:spPr>
          <a:xfrm>
            <a:off x="3643306" y="3786190"/>
            <a:ext cx="2857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И</a:t>
            </a:r>
            <a:endParaRPr lang="ru-RU" dirty="0"/>
          </a:p>
        </p:txBody>
      </p:sp>
      <p:sp>
        <p:nvSpPr>
          <p:cNvPr id="66" name="TextBox 65"/>
          <p:cNvSpPr txBox="1"/>
          <p:nvPr/>
        </p:nvSpPr>
        <p:spPr>
          <a:xfrm>
            <a:off x="3643306" y="4143380"/>
            <a:ext cx="3571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А</a:t>
            </a:r>
            <a:endParaRPr lang="ru-RU" dirty="0"/>
          </a:p>
        </p:txBody>
      </p:sp>
      <p:sp>
        <p:nvSpPr>
          <p:cNvPr id="67" name="TextBox 66"/>
          <p:cNvSpPr txBox="1"/>
          <p:nvPr/>
        </p:nvSpPr>
        <p:spPr>
          <a:xfrm>
            <a:off x="3643306" y="4857760"/>
            <a:ext cx="3571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О</a:t>
            </a:r>
            <a:endParaRPr lang="ru-RU" dirty="0"/>
          </a:p>
        </p:txBody>
      </p:sp>
      <p:sp>
        <p:nvSpPr>
          <p:cNvPr id="68" name="TextBox 67"/>
          <p:cNvSpPr txBox="1"/>
          <p:nvPr/>
        </p:nvSpPr>
        <p:spPr>
          <a:xfrm>
            <a:off x="3643306" y="5286388"/>
            <a:ext cx="3571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Н</a:t>
            </a:r>
            <a:endParaRPr lang="ru-RU" dirty="0"/>
          </a:p>
        </p:txBody>
      </p:sp>
      <p:sp>
        <p:nvSpPr>
          <p:cNvPr id="69" name="TextBox 68"/>
          <p:cNvSpPr txBox="1"/>
          <p:nvPr/>
        </p:nvSpPr>
        <p:spPr>
          <a:xfrm>
            <a:off x="3643306" y="5643578"/>
            <a:ext cx="2857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А</a:t>
            </a:r>
            <a:endParaRPr lang="ru-RU" dirty="0"/>
          </a:p>
        </p:txBody>
      </p:sp>
      <p:sp>
        <p:nvSpPr>
          <p:cNvPr id="70" name="TextBox 69"/>
          <p:cNvSpPr txBox="1"/>
          <p:nvPr/>
        </p:nvSpPr>
        <p:spPr>
          <a:xfrm>
            <a:off x="3643306" y="6000768"/>
            <a:ext cx="2857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Л</a:t>
            </a:r>
            <a:endParaRPr lang="ru-RU" dirty="0"/>
          </a:p>
        </p:txBody>
      </p:sp>
      <p:sp>
        <p:nvSpPr>
          <p:cNvPr id="71" name="TextBox 70"/>
          <p:cNvSpPr txBox="1"/>
          <p:nvPr/>
        </p:nvSpPr>
        <p:spPr>
          <a:xfrm>
            <a:off x="3643306" y="6357958"/>
            <a:ext cx="3571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Ь</a:t>
            </a:r>
            <a:endParaRPr lang="ru-RU" dirty="0"/>
          </a:p>
        </p:txBody>
      </p:sp>
      <p:sp>
        <p:nvSpPr>
          <p:cNvPr id="72" name="TextBox 71"/>
          <p:cNvSpPr txBox="1"/>
          <p:nvPr/>
        </p:nvSpPr>
        <p:spPr>
          <a:xfrm>
            <a:off x="1428728" y="4857760"/>
            <a:ext cx="2143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О</a:t>
            </a:r>
            <a:endParaRPr lang="ru-RU" dirty="0"/>
          </a:p>
        </p:txBody>
      </p:sp>
      <p:sp>
        <p:nvSpPr>
          <p:cNvPr id="73" name="TextBox 72"/>
          <p:cNvSpPr txBox="1"/>
          <p:nvPr/>
        </p:nvSpPr>
        <p:spPr>
          <a:xfrm>
            <a:off x="1428728" y="5214950"/>
            <a:ext cx="2857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М</a:t>
            </a:r>
            <a:endParaRPr lang="ru-RU" dirty="0"/>
          </a:p>
        </p:txBody>
      </p:sp>
      <p:sp>
        <p:nvSpPr>
          <p:cNvPr id="74" name="TextBox 73"/>
          <p:cNvSpPr txBox="1"/>
          <p:nvPr/>
        </p:nvSpPr>
        <p:spPr>
          <a:xfrm>
            <a:off x="1428728" y="5643578"/>
            <a:ext cx="2857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Б</a:t>
            </a:r>
            <a:endParaRPr lang="ru-RU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4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3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6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9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5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8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1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4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0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5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8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1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4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0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5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8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1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4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7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0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>
                      <p:stCondLst>
                        <p:cond delay="indefinite"/>
                      </p:stCondLst>
                      <p:childTnLst>
                        <p:par>
                          <p:cTn id="152" fill="hold">
                            <p:stCondLst>
                              <p:cond delay="0"/>
                            </p:stCondLst>
                            <p:childTnLst>
                              <p:par>
                                <p:cTn id="15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5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8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1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4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7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8" fill="hold">
                      <p:stCondLst>
                        <p:cond delay="indefinite"/>
                      </p:stCondLst>
                      <p:childTnLst>
                        <p:par>
                          <p:cTn id="169" fill="hold">
                            <p:stCondLst>
                              <p:cond delay="0"/>
                            </p:stCondLst>
                            <p:childTnLst>
                              <p:par>
                                <p:cTn id="17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2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5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8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1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4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5" presetID="22" presetClass="entr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8" fill="hold">
                      <p:stCondLst>
                        <p:cond delay="indefinite"/>
                      </p:stCondLst>
                      <p:childTnLst>
                        <p:par>
                          <p:cTn id="189" fill="hold">
                            <p:stCondLst>
                              <p:cond delay="0"/>
                            </p:stCondLst>
                            <p:childTnLst>
                              <p:par>
                                <p:cTn id="19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2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5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8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1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4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7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0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3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4" fill="hold">
                      <p:stCondLst>
                        <p:cond delay="indefinite"/>
                      </p:stCondLst>
                      <p:childTnLst>
                        <p:par>
                          <p:cTn id="215" fill="hold">
                            <p:stCondLst>
                              <p:cond delay="0"/>
                            </p:stCondLst>
                            <p:childTnLst>
                              <p:par>
                                <p:cTn id="21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8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1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4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21" grpId="0"/>
      <p:bldP spid="22" grpId="0"/>
      <p:bldP spid="23" grpId="0"/>
      <p:bldP spid="24" grpId="0"/>
      <p:bldP spid="25" grpId="0"/>
      <p:bldP spid="26" grpId="0"/>
      <p:bldP spid="26" grpId="1"/>
      <p:bldP spid="27" grpId="0"/>
      <p:bldP spid="28" grpId="0"/>
      <p:bldP spid="29" grpId="0"/>
      <p:bldP spid="30" grpId="0"/>
      <p:bldP spid="31" grpId="0"/>
      <p:bldP spid="32" grpId="0"/>
      <p:bldP spid="33" grpId="0"/>
      <p:bldP spid="34" grpId="0"/>
      <p:bldP spid="35" grpId="0"/>
      <p:bldP spid="36" grpId="0"/>
      <p:bldP spid="37" grpId="0"/>
      <p:bldP spid="38" grpId="0"/>
      <p:bldP spid="39" grpId="0"/>
      <p:bldP spid="40" grpId="0"/>
      <p:bldP spid="41" grpId="0"/>
      <p:bldP spid="42" grpId="0"/>
      <p:bldP spid="43" grpId="0"/>
      <p:bldP spid="44" grpId="0"/>
      <p:bldP spid="45" grpId="0"/>
      <p:bldP spid="46" grpId="0"/>
      <p:bldP spid="47" grpId="0"/>
      <p:bldP spid="48" grpId="0"/>
      <p:bldP spid="49" grpId="0"/>
      <p:bldP spid="50" grpId="0"/>
      <p:bldP spid="51" grpId="0"/>
      <p:bldP spid="53" grpId="0"/>
      <p:bldP spid="55" grpId="0"/>
      <p:bldP spid="56" grpId="0"/>
      <p:bldP spid="57" grpId="0"/>
      <p:bldP spid="58" grpId="0"/>
      <p:bldP spid="59" grpId="0"/>
      <p:bldP spid="60" grpId="0"/>
      <p:bldP spid="61" grpId="0"/>
      <p:bldP spid="62" grpId="0"/>
      <p:bldP spid="63" grpId="0"/>
      <p:bldP spid="64" grpId="0"/>
      <p:bldP spid="65" grpId="0"/>
      <p:bldP spid="66" grpId="0"/>
      <p:bldP spid="67" grpId="0"/>
      <p:bldP spid="68" grpId="0"/>
      <p:bldP spid="69" grpId="0"/>
      <p:bldP spid="70" grpId="0"/>
      <p:bldP spid="71" grpId="0"/>
      <p:bldP spid="72" grpId="0"/>
      <p:bldP spid="73" grpId="0"/>
      <p:bldP spid="7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029" name="Text Box 4"/>
          <p:cNvSpPr txBox="1">
            <a:spLocks noChangeArrowheads="1"/>
          </p:cNvSpPr>
          <p:nvPr/>
        </p:nvSpPr>
        <p:spPr bwMode="auto">
          <a:xfrm>
            <a:off x="785786" y="0"/>
            <a:ext cx="7354449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400" dirty="0" smtClean="0">
                <a:solidFill>
                  <a:srgbClr val="002060"/>
                </a:solidFill>
              </a:rPr>
              <a:t>Заполните таблицу, отметив знаки + (да) и – (нет)</a:t>
            </a:r>
            <a:r>
              <a:rPr lang="ru-RU" dirty="0" smtClean="0">
                <a:solidFill>
                  <a:srgbClr val="002060"/>
                </a:solidFill>
              </a:rPr>
              <a:t>:</a:t>
            </a:r>
            <a:endParaRPr lang="ru-RU" dirty="0">
              <a:solidFill>
                <a:srgbClr val="002060"/>
              </a:solidFill>
            </a:endParaRPr>
          </a:p>
        </p:txBody>
      </p:sp>
      <p:graphicFrame>
        <p:nvGraphicFramePr>
          <p:cNvPr id="22" name="Таблица 21"/>
          <p:cNvGraphicFramePr>
            <a:graphicFrameLocks noGrp="1"/>
          </p:cNvGraphicFramePr>
          <p:nvPr/>
        </p:nvGraphicFramePr>
        <p:xfrm>
          <a:off x="714348" y="500042"/>
          <a:ext cx="7929618" cy="5359560"/>
        </p:xfrm>
        <a:graphic>
          <a:graphicData uri="http://schemas.openxmlformats.org/drawingml/2006/table">
            <a:tbl>
              <a:tblPr firstRow="1" bandRow="1">
                <a:tableStyleId>{10A1B5D5-9B99-4C35-A422-299274C87663}</a:tableStyleId>
              </a:tblPr>
              <a:tblGrid>
                <a:gridCol w="2857520"/>
                <a:gridCol w="1736641"/>
                <a:gridCol w="1225155"/>
                <a:gridCol w="996222"/>
                <a:gridCol w="1114080"/>
              </a:tblGrid>
              <a:tr h="644652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accent6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accent6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accent6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accent6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accent6">
                        <a:tint val="20000"/>
                      </a:schemeClr>
                    </a:solidFill>
                  </a:tcPr>
                </a:tc>
              </a:tr>
              <a:tr h="644652">
                <a:tc>
                  <a:txBody>
                    <a:bodyPr/>
                    <a:lstStyle/>
                    <a:p>
                      <a:r>
                        <a:rPr lang="ru-RU" dirty="0" smtClean="0"/>
                        <a:t>1. ПРОТИВОЛЕЖАЩИЕ СТОРОНЫ ПАРАЛЛЕЛЬНЫ И РАВНЫ</a:t>
                      </a:r>
                      <a:endParaRPr lang="ru-RU" dirty="0"/>
                    </a:p>
                  </a:txBody>
                  <a:tcPr>
                    <a:solidFill>
                      <a:schemeClr val="accent6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anchor="ctr">
                    <a:solidFill>
                      <a:schemeClr val="accent6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anchor="ctr">
                    <a:solidFill>
                      <a:schemeClr val="accent6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anchor="ctr">
                    <a:solidFill>
                      <a:schemeClr val="accent6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anchor="ctr">
                    <a:solidFill>
                      <a:schemeClr val="accent6">
                        <a:tint val="20000"/>
                      </a:schemeClr>
                    </a:solidFill>
                  </a:tcPr>
                </a:tc>
              </a:tr>
              <a:tr h="529122">
                <a:tc>
                  <a:txBody>
                    <a:bodyPr/>
                    <a:lstStyle/>
                    <a:p>
                      <a:r>
                        <a:rPr lang="ru-RU" dirty="0" smtClean="0"/>
                        <a:t>2. ВСЕ</a:t>
                      </a:r>
                      <a:r>
                        <a:rPr lang="ru-RU" baseline="0" dirty="0" smtClean="0"/>
                        <a:t> СТОРОНЫ РАВНЫ</a:t>
                      </a:r>
                      <a:endParaRPr lang="ru-RU" dirty="0"/>
                    </a:p>
                  </a:txBody>
                  <a:tcPr>
                    <a:solidFill>
                      <a:schemeClr val="accent6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 smtClean="0"/>
                    </a:p>
                  </a:txBody>
                  <a:tcPr anchor="ctr">
                    <a:solidFill>
                      <a:schemeClr val="accent6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anchor="ctr">
                    <a:solidFill>
                      <a:schemeClr val="accent6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anchor="ctr">
                    <a:solidFill>
                      <a:schemeClr val="accent6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anchor="ctr">
                    <a:solidFill>
                      <a:schemeClr val="accent6">
                        <a:tint val="20000"/>
                      </a:schemeClr>
                    </a:solidFill>
                  </a:tcPr>
                </a:tc>
              </a:tr>
              <a:tr h="644652">
                <a:tc>
                  <a:txBody>
                    <a:bodyPr/>
                    <a:lstStyle/>
                    <a:p>
                      <a:r>
                        <a:rPr lang="ru-RU" dirty="0" smtClean="0"/>
                        <a:t>3. ПРОТИВОЛЕЖАЩИЕ</a:t>
                      </a:r>
                      <a:r>
                        <a:rPr lang="ru-RU" baseline="0" dirty="0" smtClean="0"/>
                        <a:t> УГЛЫ РАВНЫ</a:t>
                      </a:r>
                      <a:endParaRPr lang="ru-RU" dirty="0"/>
                    </a:p>
                  </a:txBody>
                  <a:tcPr>
                    <a:solidFill>
                      <a:schemeClr val="accent6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anchor="ctr">
                    <a:solidFill>
                      <a:schemeClr val="accent6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anchor="ctr">
                    <a:solidFill>
                      <a:schemeClr val="accent6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anchor="ctr">
                    <a:solidFill>
                      <a:schemeClr val="accent6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anchor="ctr">
                    <a:solidFill>
                      <a:schemeClr val="accent6">
                        <a:tint val="20000"/>
                      </a:schemeClr>
                    </a:solidFill>
                  </a:tcPr>
                </a:tc>
              </a:tr>
              <a:tr h="410446">
                <a:tc>
                  <a:txBody>
                    <a:bodyPr/>
                    <a:lstStyle/>
                    <a:p>
                      <a:r>
                        <a:rPr lang="ru-RU" dirty="0" smtClean="0"/>
                        <a:t>4. ВСЕ УГЛЫ ПРЯМЫЕ</a:t>
                      </a:r>
                      <a:endParaRPr lang="ru-RU" dirty="0"/>
                    </a:p>
                  </a:txBody>
                  <a:tcPr>
                    <a:solidFill>
                      <a:schemeClr val="accent6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anchor="ctr">
                    <a:solidFill>
                      <a:schemeClr val="accent6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anchor="ctr">
                    <a:solidFill>
                      <a:schemeClr val="accent6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anchor="ctr">
                    <a:solidFill>
                      <a:schemeClr val="accent6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anchor="ctr">
                    <a:solidFill>
                      <a:schemeClr val="accent6">
                        <a:tint val="20000"/>
                      </a:schemeClr>
                    </a:solidFill>
                  </a:tcPr>
                </a:tc>
              </a:tr>
              <a:tr h="920932">
                <a:tc>
                  <a:txBody>
                    <a:bodyPr/>
                    <a:lstStyle/>
                    <a:p>
                      <a:r>
                        <a:rPr lang="ru-RU" dirty="0" smtClean="0"/>
                        <a:t>5. ДИАГОНАЛИ ПЕРЕСЕКАЮТСЯ И ТОЧКОЙ ПЕРЕСЕЧЕНИЯ ДЕЛЯТСЯ ПОПОЛАМ</a:t>
                      </a:r>
                      <a:endParaRPr lang="ru-RU" dirty="0"/>
                    </a:p>
                  </a:txBody>
                  <a:tcPr>
                    <a:solidFill>
                      <a:schemeClr val="accent6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anchor="ctr">
                    <a:solidFill>
                      <a:schemeClr val="accent6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anchor="ctr">
                    <a:solidFill>
                      <a:schemeClr val="accent6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anchor="ctr">
                    <a:solidFill>
                      <a:schemeClr val="accent6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anchor="ctr">
                    <a:solidFill>
                      <a:schemeClr val="accent6">
                        <a:tint val="20000"/>
                      </a:schemeClr>
                    </a:solidFill>
                  </a:tcPr>
                </a:tc>
              </a:tr>
              <a:tr h="382916">
                <a:tc>
                  <a:txBody>
                    <a:bodyPr/>
                    <a:lstStyle/>
                    <a:p>
                      <a:r>
                        <a:rPr lang="ru-RU" dirty="0" smtClean="0"/>
                        <a:t>6.</a:t>
                      </a:r>
                      <a:r>
                        <a:rPr lang="ru-RU" baseline="0" dirty="0" smtClean="0"/>
                        <a:t> ДИАГОНАЛИ РАВНЫ</a:t>
                      </a:r>
                      <a:endParaRPr lang="ru-RU" dirty="0"/>
                    </a:p>
                  </a:txBody>
                  <a:tcPr>
                    <a:solidFill>
                      <a:schemeClr val="accent6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anchor="ctr">
                    <a:solidFill>
                      <a:schemeClr val="accent6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anchor="ctr">
                    <a:solidFill>
                      <a:schemeClr val="accent6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anchor="ctr">
                    <a:solidFill>
                      <a:schemeClr val="accent6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anchor="ctr">
                    <a:solidFill>
                      <a:schemeClr val="accent6">
                        <a:tint val="20000"/>
                      </a:schemeClr>
                    </a:solidFill>
                  </a:tcPr>
                </a:tc>
              </a:tr>
              <a:tr h="644652">
                <a:tc>
                  <a:txBody>
                    <a:bodyPr/>
                    <a:lstStyle/>
                    <a:p>
                      <a:r>
                        <a:rPr lang="ru-RU" dirty="0" smtClean="0"/>
                        <a:t>7. ДИАГОНАЛИ ВЗАИМНО ПЕРПЕНДИКУЛЯРНЫ</a:t>
                      </a:r>
                      <a:endParaRPr lang="ru-RU" dirty="0"/>
                    </a:p>
                  </a:txBody>
                  <a:tcPr>
                    <a:solidFill>
                      <a:schemeClr val="accent6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anchor="ctr">
                    <a:solidFill>
                      <a:schemeClr val="accent6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anchor="ctr">
                    <a:solidFill>
                      <a:schemeClr val="accent6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anchor="ctr">
                    <a:solidFill>
                      <a:schemeClr val="accent6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anchor="ctr">
                    <a:solidFill>
                      <a:schemeClr val="accent6">
                        <a:tint val="2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23" name="TextBox 22"/>
          <p:cNvSpPr txBox="1"/>
          <p:nvPr/>
        </p:nvSpPr>
        <p:spPr bwMode="auto">
          <a:xfrm>
            <a:off x="4357686" y="1285860"/>
            <a:ext cx="500066" cy="584775"/>
          </a:xfrm>
          <a:prstGeom prst="rect">
            <a:avLst/>
          </a:prstGeom>
          <a:solidFill>
            <a:schemeClr val="accent6">
              <a:lumMod val="20000"/>
              <a:lumOff val="80000"/>
              <a:alpha val="0"/>
            </a:schemeClr>
          </a:solidFill>
          <a:ln>
            <a:noFill/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3200" dirty="0" smtClean="0"/>
              <a:t>+</a:t>
            </a:r>
            <a:endParaRPr lang="ru-RU" sz="3200" dirty="0"/>
          </a:p>
        </p:txBody>
      </p:sp>
      <p:sp>
        <p:nvSpPr>
          <p:cNvPr id="24" name="TextBox 23"/>
          <p:cNvSpPr txBox="1"/>
          <p:nvPr/>
        </p:nvSpPr>
        <p:spPr bwMode="auto">
          <a:xfrm>
            <a:off x="5715008" y="1357298"/>
            <a:ext cx="500066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rtlCol="0">
            <a:spAutoFit/>
          </a:bodyPr>
          <a:lstStyle/>
          <a:p>
            <a:r>
              <a:rPr lang="ru-RU" sz="3200" dirty="0" smtClean="0"/>
              <a:t>+</a:t>
            </a:r>
            <a:endParaRPr lang="ru-RU" sz="3200" dirty="0"/>
          </a:p>
        </p:txBody>
      </p:sp>
      <p:sp>
        <p:nvSpPr>
          <p:cNvPr id="25" name="TextBox 24"/>
          <p:cNvSpPr txBox="1"/>
          <p:nvPr/>
        </p:nvSpPr>
        <p:spPr bwMode="auto">
          <a:xfrm>
            <a:off x="6786578" y="1357298"/>
            <a:ext cx="500066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rtlCol="0">
            <a:spAutoFit/>
          </a:bodyPr>
          <a:lstStyle/>
          <a:p>
            <a:r>
              <a:rPr lang="ru-RU" sz="3200" dirty="0" smtClean="0"/>
              <a:t>+</a:t>
            </a:r>
            <a:endParaRPr lang="ru-RU" sz="3200" dirty="0"/>
          </a:p>
        </p:txBody>
      </p:sp>
      <p:sp>
        <p:nvSpPr>
          <p:cNvPr id="26" name="TextBox 25"/>
          <p:cNvSpPr txBox="1"/>
          <p:nvPr/>
        </p:nvSpPr>
        <p:spPr bwMode="auto">
          <a:xfrm flipH="1">
            <a:off x="8001024" y="1357298"/>
            <a:ext cx="428628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rtlCol="0">
            <a:spAutoFit/>
          </a:bodyPr>
          <a:lstStyle/>
          <a:p>
            <a:r>
              <a:rPr lang="ru-RU" sz="3200" dirty="0" smtClean="0"/>
              <a:t>+</a:t>
            </a:r>
            <a:endParaRPr lang="ru-RU" sz="3200" dirty="0"/>
          </a:p>
        </p:txBody>
      </p:sp>
      <p:sp>
        <p:nvSpPr>
          <p:cNvPr id="27" name="TextBox 26"/>
          <p:cNvSpPr txBox="1"/>
          <p:nvPr/>
        </p:nvSpPr>
        <p:spPr bwMode="auto">
          <a:xfrm>
            <a:off x="4429124" y="2000240"/>
            <a:ext cx="500066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rtlCol="0">
            <a:spAutoFit/>
          </a:bodyPr>
          <a:lstStyle/>
          <a:p>
            <a:r>
              <a:rPr lang="ru-RU" sz="3200" dirty="0" smtClean="0"/>
              <a:t>-</a:t>
            </a:r>
            <a:endParaRPr lang="ru-RU" sz="3200" dirty="0"/>
          </a:p>
        </p:txBody>
      </p:sp>
      <p:sp>
        <p:nvSpPr>
          <p:cNvPr id="28" name="TextBox 27"/>
          <p:cNvSpPr txBox="1"/>
          <p:nvPr/>
        </p:nvSpPr>
        <p:spPr bwMode="auto">
          <a:xfrm>
            <a:off x="5786446" y="2000240"/>
            <a:ext cx="500066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rtlCol="0">
            <a:spAutoFit/>
          </a:bodyPr>
          <a:lstStyle/>
          <a:p>
            <a:r>
              <a:rPr lang="ru-RU" sz="3200" dirty="0" smtClean="0"/>
              <a:t>-</a:t>
            </a:r>
            <a:endParaRPr lang="ru-RU" sz="3200" dirty="0"/>
          </a:p>
        </p:txBody>
      </p:sp>
      <p:sp>
        <p:nvSpPr>
          <p:cNvPr id="29" name="TextBox 28"/>
          <p:cNvSpPr txBox="1"/>
          <p:nvPr/>
        </p:nvSpPr>
        <p:spPr bwMode="auto">
          <a:xfrm>
            <a:off x="6786578" y="2071678"/>
            <a:ext cx="496554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rtlCol="0">
            <a:spAutoFit/>
          </a:bodyPr>
          <a:lstStyle/>
          <a:p>
            <a:r>
              <a:rPr lang="ru-RU" sz="3200" dirty="0" smtClean="0"/>
              <a:t>+</a:t>
            </a:r>
            <a:endParaRPr lang="ru-RU" sz="3200" dirty="0"/>
          </a:p>
        </p:txBody>
      </p:sp>
      <p:sp>
        <p:nvSpPr>
          <p:cNvPr id="30" name="TextBox 29"/>
          <p:cNvSpPr txBox="1"/>
          <p:nvPr/>
        </p:nvSpPr>
        <p:spPr bwMode="auto">
          <a:xfrm>
            <a:off x="8001024" y="2071678"/>
            <a:ext cx="428628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rtlCol="0">
            <a:spAutoFit/>
          </a:bodyPr>
          <a:lstStyle/>
          <a:p>
            <a:r>
              <a:rPr lang="ru-RU" sz="3200" dirty="0" smtClean="0"/>
              <a:t>+</a:t>
            </a:r>
            <a:endParaRPr lang="ru-RU" sz="3200" dirty="0"/>
          </a:p>
        </p:txBody>
      </p:sp>
      <p:sp>
        <p:nvSpPr>
          <p:cNvPr id="31" name="TextBox 30"/>
          <p:cNvSpPr txBox="1"/>
          <p:nvPr/>
        </p:nvSpPr>
        <p:spPr bwMode="auto">
          <a:xfrm>
            <a:off x="4357686" y="2643182"/>
            <a:ext cx="496554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rtlCol="0">
            <a:spAutoFit/>
          </a:bodyPr>
          <a:lstStyle/>
          <a:p>
            <a:r>
              <a:rPr lang="ru-RU" sz="3200" dirty="0" smtClean="0"/>
              <a:t>+</a:t>
            </a:r>
            <a:endParaRPr lang="ru-RU" sz="3200" dirty="0"/>
          </a:p>
        </p:txBody>
      </p:sp>
      <p:sp>
        <p:nvSpPr>
          <p:cNvPr id="32" name="TextBox 31"/>
          <p:cNvSpPr txBox="1"/>
          <p:nvPr/>
        </p:nvSpPr>
        <p:spPr bwMode="auto">
          <a:xfrm>
            <a:off x="5715008" y="2643182"/>
            <a:ext cx="500066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rtlCol="0">
            <a:spAutoFit/>
          </a:bodyPr>
          <a:lstStyle/>
          <a:p>
            <a:r>
              <a:rPr lang="ru-RU" sz="3200" dirty="0" smtClean="0"/>
              <a:t>+</a:t>
            </a:r>
            <a:endParaRPr lang="ru-RU" sz="3200" dirty="0"/>
          </a:p>
        </p:txBody>
      </p:sp>
      <p:sp>
        <p:nvSpPr>
          <p:cNvPr id="33" name="TextBox 32"/>
          <p:cNvSpPr txBox="1"/>
          <p:nvPr/>
        </p:nvSpPr>
        <p:spPr bwMode="auto">
          <a:xfrm>
            <a:off x="6786578" y="2714620"/>
            <a:ext cx="500066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rtlCol="0">
            <a:spAutoFit/>
          </a:bodyPr>
          <a:lstStyle/>
          <a:p>
            <a:r>
              <a:rPr lang="ru-RU" sz="3200" dirty="0" smtClean="0"/>
              <a:t>+</a:t>
            </a:r>
            <a:endParaRPr lang="ru-RU" sz="3200" dirty="0"/>
          </a:p>
        </p:txBody>
      </p:sp>
      <p:sp>
        <p:nvSpPr>
          <p:cNvPr id="34" name="TextBox 33"/>
          <p:cNvSpPr txBox="1"/>
          <p:nvPr/>
        </p:nvSpPr>
        <p:spPr bwMode="auto">
          <a:xfrm>
            <a:off x="8001024" y="2643182"/>
            <a:ext cx="428628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rtlCol="0">
            <a:spAutoFit/>
          </a:bodyPr>
          <a:lstStyle/>
          <a:p>
            <a:r>
              <a:rPr lang="ru-RU" sz="3200" dirty="0" smtClean="0"/>
              <a:t>+</a:t>
            </a:r>
            <a:endParaRPr lang="ru-RU" sz="3200" dirty="0"/>
          </a:p>
        </p:txBody>
      </p:sp>
      <p:sp>
        <p:nvSpPr>
          <p:cNvPr id="35" name="TextBox 34"/>
          <p:cNvSpPr txBox="1"/>
          <p:nvPr/>
        </p:nvSpPr>
        <p:spPr bwMode="auto">
          <a:xfrm>
            <a:off x="4429124" y="3214686"/>
            <a:ext cx="500066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rtlCol="0">
            <a:spAutoFit/>
          </a:bodyPr>
          <a:lstStyle/>
          <a:p>
            <a:r>
              <a:rPr lang="ru-RU" sz="3200" dirty="0" smtClean="0"/>
              <a:t>-</a:t>
            </a:r>
            <a:endParaRPr lang="ru-RU" sz="3200" dirty="0"/>
          </a:p>
        </p:txBody>
      </p:sp>
      <p:sp>
        <p:nvSpPr>
          <p:cNvPr id="36" name="TextBox 35"/>
          <p:cNvSpPr txBox="1"/>
          <p:nvPr/>
        </p:nvSpPr>
        <p:spPr bwMode="auto">
          <a:xfrm>
            <a:off x="5715008" y="3143248"/>
            <a:ext cx="500066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rtlCol="0">
            <a:spAutoFit/>
          </a:bodyPr>
          <a:lstStyle/>
          <a:p>
            <a:r>
              <a:rPr lang="ru-RU" sz="3200" dirty="0" smtClean="0"/>
              <a:t>+</a:t>
            </a:r>
            <a:endParaRPr lang="ru-RU" sz="3200" dirty="0"/>
          </a:p>
        </p:txBody>
      </p:sp>
      <p:sp>
        <p:nvSpPr>
          <p:cNvPr id="37" name="TextBox 36"/>
          <p:cNvSpPr txBox="1"/>
          <p:nvPr/>
        </p:nvSpPr>
        <p:spPr bwMode="auto">
          <a:xfrm>
            <a:off x="6858016" y="3214686"/>
            <a:ext cx="500066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rtlCol="0">
            <a:spAutoFit/>
          </a:bodyPr>
          <a:lstStyle/>
          <a:p>
            <a:r>
              <a:rPr lang="ru-RU" sz="3200" dirty="0" smtClean="0"/>
              <a:t>-</a:t>
            </a:r>
            <a:endParaRPr lang="ru-RU" sz="3200" dirty="0"/>
          </a:p>
        </p:txBody>
      </p:sp>
      <p:sp>
        <p:nvSpPr>
          <p:cNvPr id="38" name="TextBox 37"/>
          <p:cNvSpPr txBox="1"/>
          <p:nvPr/>
        </p:nvSpPr>
        <p:spPr bwMode="auto">
          <a:xfrm>
            <a:off x="8001024" y="3214686"/>
            <a:ext cx="428628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rtlCol="0">
            <a:spAutoFit/>
          </a:bodyPr>
          <a:lstStyle/>
          <a:p>
            <a:r>
              <a:rPr lang="ru-RU" sz="3200" dirty="0" smtClean="0"/>
              <a:t>+</a:t>
            </a:r>
            <a:endParaRPr lang="ru-RU" sz="3200" dirty="0"/>
          </a:p>
        </p:txBody>
      </p:sp>
      <p:sp>
        <p:nvSpPr>
          <p:cNvPr id="39" name="TextBox 38"/>
          <p:cNvSpPr txBox="1"/>
          <p:nvPr/>
        </p:nvSpPr>
        <p:spPr bwMode="auto">
          <a:xfrm>
            <a:off x="4357686" y="3929066"/>
            <a:ext cx="500066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rtlCol="0">
            <a:spAutoFit/>
          </a:bodyPr>
          <a:lstStyle/>
          <a:p>
            <a:r>
              <a:rPr lang="ru-RU" sz="3200" dirty="0" smtClean="0"/>
              <a:t>+</a:t>
            </a:r>
            <a:endParaRPr lang="ru-RU" sz="3200" dirty="0"/>
          </a:p>
        </p:txBody>
      </p:sp>
      <p:sp>
        <p:nvSpPr>
          <p:cNvPr id="40" name="TextBox 39"/>
          <p:cNvSpPr txBox="1"/>
          <p:nvPr/>
        </p:nvSpPr>
        <p:spPr bwMode="auto">
          <a:xfrm>
            <a:off x="5715008" y="3929066"/>
            <a:ext cx="35719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rtlCol="0">
            <a:spAutoFit/>
          </a:bodyPr>
          <a:lstStyle/>
          <a:p>
            <a:r>
              <a:rPr lang="ru-RU" sz="3200" dirty="0" smtClean="0"/>
              <a:t>+</a:t>
            </a:r>
            <a:endParaRPr lang="ru-RU" sz="3200" dirty="0"/>
          </a:p>
        </p:txBody>
      </p:sp>
      <p:sp>
        <p:nvSpPr>
          <p:cNvPr id="41" name="TextBox 40"/>
          <p:cNvSpPr txBox="1"/>
          <p:nvPr/>
        </p:nvSpPr>
        <p:spPr bwMode="auto">
          <a:xfrm>
            <a:off x="6786578" y="3929066"/>
            <a:ext cx="428628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rtlCol="0">
            <a:spAutoFit/>
          </a:bodyPr>
          <a:lstStyle/>
          <a:p>
            <a:r>
              <a:rPr lang="ru-RU" sz="3200" dirty="0" smtClean="0"/>
              <a:t>+</a:t>
            </a:r>
            <a:endParaRPr lang="ru-RU" sz="3200" dirty="0"/>
          </a:p>
        </p:txBody>
      </p:sp>
      <p:sp>
        <p:nvSpPr>
          <p:cNvPr id="42" name="TextBox 41"/>
          <p:cNvSpPr txBox="1"/>
          <p:nvPr/>
        </p:nvSpPr>
        <p:spPr bwMode="auto">
          <a:xfrm>
            <a:off x="8001024" y="4000504"/>
            <a:ext cx="428628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rtlCol="0">
            <a:spAutoFit/>
          </a:bodyPr>
          <a:lstStyle/>
          <a:p>
            <a:r>
              <a:rPr lang="ru-RU" sz="3200" dirty="0" smtClean="0"/>
              <a:t>+</a:t>
            </a:r>
            <a:endParaRPr lang="ru-RU" sz="3200" dirty="0"/>
          </a:p>
        </p:txBody>
      </p:sp>
      <p:sp>
        <p:nvSpPr>
          <p:cNvPr id="43" name="TextBox 42"/>
          <p:cNvSpPr txBox="1"/>
          <p:nvPr/>
        </p:nvSpPr>
        <p:spPr bwMode="auto">
          <a:xfrm>
            <a:off x="4429124" y="4714884"/>
            <a:ext cx="500066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rtlCol="0">
            <a:spAutoFit/>
          </a:bodyPr>
          <a:lstStyle/>
          <a:p>
            <a:r>
              <a:rPr lang="ru-RU" sz="3200" dirty="0" smtClean="0"/>
              <a:t>-</a:t>
            </a:r>
            <a:endParaRPr lang="ru-RU" sz="3200" dirty="0"/>
          </a:p>
        </p:txBody>
      </p:sp>
      <p:sp>
        <p:nvSpPr>
          <p:cNvPr id="44" name="TextBox 43"/>
          <p:cNvSpPr txBox="1"/>
          <p:nvPr/>
        </p:nvSpPr>
        <p:spPr bwMode="auto">
          <a:xfrm>
            <a:off x="5715008" y="4714884"/>
            <a:ext cx="425116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rtlCol="0">
            <a:spAutoFit/>
          </a:bodyPr>
          <a:lstStyle/>
          <a:p>
            <a:r>
              <a:rPr lang="ru-RU" sz="3200" dirty="0" smtClean="0"/>
              <a:t>+</a:t>
            </a:r>
            <a:endParaRPr lang="ru-RU" sz="3200" dirty="0"/>
          </a:p>
        </p:txBody>
      </p:sp>
      <p:sp>
        <p:nvSpPr>
          <p:cNvPr id="45" name="TextBox 44"/>
          <p:cNvSpPr txBox="1"/>
          <p:nvPr/>
        </p:nvSpPr>
        <p:spPr bwMode="auto">
          <a:xfrm>
            <a:off x="6858016" y="4714884"/>
            <a:ext cx="428628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rtlCol="0">
            <a:spAutoFit/>
          </a:bodyPr>
          <a:lstStyle/>
          <a:p>
            <a:r>
              <a:rPr lang="ru-RU" sz="3200" dirty="0" smtClean="0"/>
              <a:t>-</a:t>
            </a:r>
            <a:endParaRPr lang="ru-RU" sz="3200" dirty="0"/>
          </a:p>
        </p:txBody>
      </p:sp>
      <p:sp>
        <p:nvSpPr>
          <p:cNvPr id="46" name="TextBox 45"/>
          <p:cNvSpPr txBox="1"/>
          <p:nvPr/>
        </p:nvSpPr>
        <p:spPr bwMode="auto">
          <a:xfrm>
            <a:off x="8001024" y="4714884"/>
            <a:ext cx="425116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rtlCol="0">
            <a:spAutoFit/>
          </a:bodyPr>
          <a:lstStyle/>
          <a:p>
            <a:r>
              <a:rPr lang="ru-RU" sz="3200" dirty="0" smtClean="0"/>
              <a:t>+</a:t>
            </a:r>
            <a:endParaRPr lang="ru-RU" sz="3200" dirty="0"/>
          </a:p>
        </p:txBody>
      </p:sp>
      <p:sp>
        <p:nvSpPr>
          <p:cNvPr id="47" name="TextBox 46"/>
          <p:cNvSpPr txBox="1">
            <a:spLocks noChangeAspect="1"/>
          </p:cNvSpPr>
          <p:nvPr/>
        </p:nvSpPr>
        <p:spPr bwMode="auto">
          <a:xfrm>
            <a:off x="4429124" y="5286388"/>
            <a:ext cx="474347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rtlCol="0">
            <a:spAutoFit/>
          </a:bodyPr>
          <a:lstStyle/>
          <a:p>
            <a:r>
              <a:rPr lang="ru-RU" sz="3200" dirty="0" smtClean="0"/>
              <a:t>-</a:t>
            </a:r>
            <a:endParaRPr lang="ru-RU" sz="3200" dirty="0"/>
          </a:p>
        </p:txBody>
      </p:sp>
      <p:sp>
        <p:nvSpPr>
          <p:cNvPr id="48" name="TextBox 47"/>
          <p:cNvSpPr txBox="1"/>
          <p:nvPr/>
        </p:nvSpPr>
        <p:spPr bwMode="auto">
          <a:xfrm>
            <a:off x="5786446" y="5286388"/>
            <a:ext cx="428628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rtlCol="0">
            <a:spAutoFit/>
          </a:bodyPr>
          <a:lstStyle/>
          <a:p>
            <a:r>
              <a:rPr lang="ru-RU" sz="3200" dirty="0" smtClean="0"/>
              <a:t>-</a:t>
            </a:r>
            <a:endParaRPr lang="ru-RU" sz="3200" dirty="0"/>
          </a:p>
        </p:txBody>
      </p:sp>
      <p:sp>
        <p:nvSpPr>
          <p:cNvPr id="49" name="TextBox 48"/>
          <p:cNvSpPr txBox="1"/>
          <p:nvPr/>
        </p:nvSpPr>
        <p:spPr bwMode="auto">
          <a:xfrm>
            <a:off x="6858016" y="5357826"/>
            <a:ext cx="428628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rtlCol="0">
            <a:spAutoFit/>
          </a:bodyPr>
          <a:lstStyle/>
          <a:p>
            <a:r>
              <a:rPr lang="ru-RU" sz="3200" dirty="0" smtClean="0"/>
              <a:t>+</a:t>
            </a:r>
            <a:endParaRPr lang="ru-RU" sz="3200" dirty="0"/>
          </a:p>
        </p:txBody>
      </p:sp>
      <p:sp>
        <p:nvSpPr>
          <p:cNvPr id="50" name="TextBox 49"/>
          <p:cNvSpPr txBox="1"/>
          <p:nvPr/>
        </p:nvSpPr>
        <p:spPr bwMode="auto">
          <a:xfrm>
            <a:off x="8001024" y="5357826"/>
            <a:ext cx="428628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rtlCol="0">
            <a:spAutoFit/>
          </a:bodyPr>
          <a:lstStyle/>
          <a:p>
            <a:r>
              <a:rPr lang="ru-RU" sz="3200" dirty="0" smtClean="0"/>
              <a:t>+</a:t>
            </a:r>
            <a:endParaRPr lang="ru-RU" sz="3200" dirty="0"/>
          </a:p>
        </p:txBody>
      </p:sp>
      <p:sp>
        <p:nvSpPr>
          <p:cNvPr id="51" name="TextBox 50"/>
          <p:cNvSpPr txBox="1"/>
          <p:nvPr/>
        </p:nvSpPr>
        <p:spPr>
          <a:xfrm>
            <a:off x="3500430" y="642918"/>
            <a:ext cx="178595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 smtClean="0"/>
              <a:t>Параллелограмм</a:t>
            </a:r>
            <a:endParaRPr lang="ru-RU" sz="1600" dirty="0"/>
          </a:p>
        </p:txBody>
      </p:sp>
      <p:sp>
        <p:nvSpPr>
          <p:cNvPr id="52" name="TextBox 51"/>
          <p:cNvSpPr txBox="1"/>
          <p:nvPr/>
        </p:nvSpPr>
        <p:spPr>
          <a:xfrm>
            <a:off x="5214942" y="571480"/>
            <a:ext cx="1357322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 err="1" smtClean="0"/>
              <a:t>Прямоуголь-ник</a:t>
            </a:r>
            <a:endParaRPr lang="ru-RU" sz="1600" dirty="0" smtClean="0"/>
          </a:p>
          <a:p>
            <a:endParaRPr lang="ru-RU" dirty="0"/>
          </a:p>
        </p:txBody>
      </p:sp>
      <p:sp>
        <p:nvSpPr>
          <p:cNvPr id="53" name="TextBox 52"/>
          <p:cNvSpPr txBox="1"/>
          <p:nvPr/>
        </p:nvSpPr>
        <p:spPr>
          <a:xfrm>
            <a:off x="6643702" y="571480"/>
            <a:ext cx="78581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Ромб</a:t>
            </a:r>
          </a:p>
          <a:p>
            <a:endParaRPr lang="ru-RU" dirty="0"/>
          </a:p>
        </p:txBody>
      </p:sp>
      <p:sp>
        <p:nvSpPr>
          <p:cNvPr id="54" name="TextBox 53"/>
          <p:cNvSpPr txBox="1"/>
          <p:nvPr/>
        </p:nvSpPr>
        <p:spPr>
          <a:xfrm>
            <a:off x="7572396" y="571480"/>
            <a:ext cx="11430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Квадрат</a:t>
            </a:r>
          </a:p>
          <a:p>
            <a:endParaRPr lang="ru-RU" dirty="0"/>
          </a:p>
        </p:txBody>
      </p:sp>
      <p:grpSp>
        <p:nvGrpSpPr>
          <p:cNvPr id="62" name="Группа 61"/>
          <p:cNvGrpSpPr/>
          <p:nvPr/>
        </p:nvGrpSpPr>
        <p:grpSpPr>
          <a:xfrm>
            <a:off x="3571868" y="6072206"/>
            <a:ext cx="1714512" cy="571504"/>
            <a:chOff x="3857620" y="6072206"/>
            <a:chExt cx="1714512" cy="571504"/>
          </a:xfrm>
        </p:grpSpPr>
        <p:sp>
          <p:nvSpPr>
            <p:cNvPr id="55" name="Блок-схема: данные 54"/>
            <p:cNvSpPr/>
            <p:nvPr/>
          </p:nvSpPr>
          <p:spPr>
            <a:xfrm>
              <a:off x="3857620" y="6072206"/>
              <a:ext cx="1714512" cy="571504"/>
            </a:xfrm>
            <a:prstGeom prst="flowChartInputOutput">
              <a:avLst/>
            </a:prstGeom>
            <a:solidFill>
              <a:schemeClr val="accent6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pSp>
          <p:nvGrpSpPr>
            <p:cNvPr id="61" name="Группа 60"/>
            <p:cNvGrpSpPr/>
            <p:nvPr/>
          </p:nvGrpSpPr>
          <p:grpSpPr>
            <a:xfrm>
              <a:off x="3857620" y="6072206"/>
              <a:ext cx="1714512" cy="571504"/>
              <a:chOff x="3857620" y="6072206"/>
              <a:chExt cx="1714512" cy="571504"/>
            </a:xfrm>
          </p:grpSpPr>
          <p:cxnSp>
            <p:nvCxnSpPr>
              <p:cNvPr id="57" name="Прямая соединительная линия 56"/>
              <p:cNvCxnSpPr/>
              <p:nvPr/>
            </p:nvCxnSpPr>
            <p:spPr>
              <a:xfrm flipV="1">
                <a:off x="3857620" y="6072206"/>
                <a:ext cx="1714512" cy="571504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0" name="Прямая соединительная линия 59"/>
              <p:cNvCxnSpPr/>
              <p:nvPr/>
            </p:nvCxnSpPr>
            <p:spPr>
              <a:xfrm>
                <a:off x="4214810" y="6072206"/>
                <a:ext cx="1000132" cy="571504"/>
              </a:xfrm>
              <a:prstGeom prst="line">
                <a:avLst/>
              </a:prstGeom>
              <a:ln w="317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76" name="Группа 75"/>
          <p:cNvGrpSpPr/>
          <p:nvPr/>
        </p:nvGrpSpPr>
        <p:grpSpPr>
          <a:xfrm>
            <a:off x="5357818" y="6072206"/>
            <a:ext cx="1214446" cy="642942"/>
            <a:chOff x="5214942" y="6072206"/>
            <a:chExt cx="1214446" cy="642942"/>
          </a:xfrm>
        </p:grpSpPr>
        <p:sp>
          <p:nvSpPr>
            <p:cNvPr id="63" name="Прямоугольник 62"/>
            <p:cNvSpPr/>
            <p:nvPr/>
          </p:nvSpPr>
          <p:spPr>
            <a:xfrm>
              <a:off x="5214942" y="6072206"/>
              <a:ext cx="1214446" cy="642942"/>
            </a:xfrm>
            <a:prstGeom prst="rect">
              <a:avLst/>
            </a:prstGeom>
            <a:solidFill>
              <a:schemeClr val="accent6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pSp>
          <p:nvGrpSpPr>
            <p:cNvPr id="75" name="Группа 74"/>
            <p:cNvGrpSpPr/>
            <p:nvPr/>
          </p:nvGrpSpPr>
          <p:grpSpPr>
            <a:xfrm>
              <a:off x="5214942" y="6072206"/>
              <a:ext cx="1214446" cy="642942"/>
              <a:chOff x="5214942" y="6072206"/>
              <a:chExt cx="1214446" cy="642942"/>
            </a:xfrm>
          </p:grpSpPr>
          <p:cxnSp>
            <p:nvCxnSpPr>
              <p:cNvPr id="65" name="Прямая соединительная линия 64"/>
              <p:cNvCxnSpPr/>
              <p:nvPr/>
            </p:nvCxnSpPr>
            <p:spPr>
              <a:xfrm>
                <a:off x="5214942" y="6072206"/>
                <a:ext cx="1214446" cy="642942"/>
              </a:xfrm>
              <a:prstGeom prst="line">
                <a:avLst/>
              </a:prstGeom>
              <a:ln w="317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1" name="Прямая соединительная линия 70"/>
              <p:cNvCxnSpPr/>
              <p:nvPr/>
            </p:nvCxnSpPr>
            <p:spPr>
              <a:xfrm flipV="1">
                <a:off x="5214942" y="6072206"/>
                <a:ext cx="1214446" cy="642942"/>
              </a:xfrm>
              <a:prstGeom prst="line">
                <a:avLst/>
              </a:prstGeom>
              <a:ln w="317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81" name="Группа 80"/>
          <p:cNvGrpSpPr/>
          <p:nvPr/>
        </p:nvGrpSpPr>
        <p:grpSpPr>
          <a:xfrm rot="16200000">
            <a:off x="6825037" y="5779102"/>
            <a:ext cx="826125" cy="1331670"/>
            <a:chOff x="6786578" y="5929330"/>
            <a:chExt cx="714380" cy="1286678"/>
          </a:xfrm>
          <a:solidFill>
            <a:schemeClr val="accent6"/>
          </a:solidFill>
        </p:grpSpPr>
        <p:sp>
          <p:nvSpPr>
            <p:cNvPr id="77" name="Равнобедренный треугольник 76"/>
            <p:cNvSpPr/>
            <p:nvPr/>
          </p:nvSpPr>
          <p:spPr>
            <a:xfrm>
              <a:off x="6786578" y="5929330"/>
              <a:ext cx="714380" cy="642942"/>
            </a:xfrm>
            <a:prstGeom prst="triangle">
              <a:avLst/>
            </a:prstGeom>
            <a:grpFill/>
            <a:ln w="317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8" name="Равнобедренный треугольник 77"/>
            <p:cNvSpPr/>
            <p:nvPr/>
          </p:nvSpPr>
          <p:spPr>
            <a:xfrm rot="10800000">
              <a:off x="6786578" y="6572248"/>
              <a:ext cx="714380" cy="642966"/>
            </a:xfrm>
            <a:prstGeom prst="triangle">
              <a:avLst/>
            </a:prstGeom>
            <a:grpFill/>
            <a:ln w="317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cxnSp>
          <p:nvCxnSpPr>
            <p:cNvPr id="80" name="Прямая соединительная линия 79"/>
            <p:cNvCxnSpPr>
              <a:stCxn id="77" idx="0"/>
              <a:endCxn id="78" idx="0"/>
            </p:cNvCxnSpPr>
            <p:nvPr/>
          </p:nvCxnSpPr>
          <p:spPr>
            <a:xfrm rot="16200000" flipH="1">
              <a:off x="6500826" y="6572272"/>
              <a:ext cx="1285884" cy="1588"/>
            </a:xfrm>
            <a:prstGeom prst="line">
              <a:avLst/>
            </a:prstGeom>
            <a:grpFill/>
            <a:ln w="317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2" name="Группа 91"/>
          <p:cNvGrpSpPr/>
          <p:nvPr/>
        </p:nvGrpSpPr>
        <p:grpSpPr>
          <a:xfrm>
            <a:off x="7929586" y="6000768"/>
            <a:ext cx="714380" cy="857232"/>
            <a:chOff x="7643834" y="6000768"/>
            <a:chExt cx="714380" cy="857232"/>
          </a:xfrm>
          <a:solidFill>
            <a:schemeClr val="accent6"/>
          </a:solidFill>
        </p:grpSpPr>
        <p:sp>
          <p:nvSpPr>
            <p:cNvPr id="86" name="Прямоугольник 85"/>
            <p:cNvSpPr/>
            <p:nvPr/>
          </p:nvSpPr>
          <p:spPr>
            <a:xfrm>
              <a:off x="7643834" y="6000768"/>
              <a:ext cx="714380" cy="857232"/>
            </a:xfrm>
            <a:prstGeom prst="rect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pSp>
          <p:nvGrpSpPr>
            <p:cNvPr id="91" name="Группа 90"/>
            <p:cNvGrpSpPr/>
            <p:nvPr/>
          </p:nvGrpSpPr>
          <p:grpSpPr>
            <a:xfrm>
              <a:off x="7643834" y="6000768"/>
              <a:ext cx="714380" cy="857232"/>
              <a:chOff x="7643834" y="6000768"/>
              <a:chExt cx="714380" cy="857232"/>
            </a:xfrm>
            <a:grpFill/>
          </p:grpSpPr>
          <p:cxnSp>
            <p:nvCxnSpPr>
              <p:cNvPr id="88" name="Прямая соединительная линия 87"/>
              <p:cNvCxnSpPr/>
              <p:nvPr/>
            </p:nvCxnSpPr>
            <p:spPr>
              <a:xfrm rot="16200000" flipH="1">
                <a:off x="7572408" y="6072194"/>
                <a:ext cx="857232" cy="714380"/>
              </a:xfrm>
              <a:prstGeom prst="line">
                <a:avLst/>
              </a:prstGeom>
              <a:grpFill/>
              <a:ln w="317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0" name="Прямая соединительная линия 89"/>
              <p:cNvCxnSpPr/>
              <p:nvPr/>
            </p:nvCxnSpPr>
            <p:spPr>
              <a:xfrm rot="5400000">
                <a:off x="7572408" y="6072194"/>
                <a:ext cx="857232" cy="714380"/>
              </a:xfrm>
              <a:prstGeom prst="line">
                <a:avLst/>
              </a:prstGeom>
              <a:grpFill/>
              <a:ln w="317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cxnSp>
        <p:nvCxnSpPr>
          <p:cNvPr id="58" name="Прямая соединительная линия 57"/>
          <p:cNvCxnSpPr/>
          <p:nvPr/>
        </p:nvCxnSpPr>
        <p:spPr>
          <a:xfrm rot="5400000">
            <a:off x="821505" y="3178967"/>
            <a:ext cx="5357850" cy="1588"/>
          </a:xfrm>
          <a:prstGeom prst="line">
            <a:avLst/>
          </a:prstGeom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Прямая соединительная линия 63"/>
          <p:cNvCxnSpPr/>
          <p:nvPr/>
        </p:nvCxnSpPr>
        <p:spPr>
          <a:xfrm rot="5400000">
            <a:off x="2536017" y="3178967"/>
            <a:ext cx="5357850" cy="1588"/>
          </a:xfrm>
          <a:prstGeom prst="line">
            <a:avLst/>
          </a:prstGeom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Прямая соединительная линия 66"/>
          <p:cNvCxnSpPr/>
          <p:nvPr/>
        </p:nvCxnSpPr>
        <p:spPr>
          <a:xfrm rot="5400000">
            <a:off x="3893339" y="3178967"/>
            <a:ext cx="5357850" cy="1588"/>
          </a:xfrm>
          <a:prstGeom prst="line">
            <a:avLst/>
          </a:prstGeom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Прямая соединительная линия 71"/>
          <p:cNvCxnSpPr/>
          <p:nvPr/>
        </p:nvCxnSpPr>
        <p:spPr>
          <a:xfrm rot="5400000">
            <a:off x="4964909" y="3178967"/>
            <a:ext cx="5357850" cy="1588"/>
          </a:xfrm>
          <a:prstGeom prst="line">
            <a:avLst/>
          </a:prstGeom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1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2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5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6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0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5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6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9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0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3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4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7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8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29" restart="whenNotActive" fill="hold" evtFilter="cancelBubble" nodeType="interactiveSeq">
                <p:stCondLst>
                  <p:cond evt="onClick" delay="0">
                    <p:tgtEl>
                      <p:spTgt spid="5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0" fill="hold">
                      <p:stCondLst>
                        <p:cond delay="0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4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8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1"/>
                  </p:tgtEl>
                </p:cond>
              </p:nextCondLst>
            </p:seq>
            <p:seq concurrent="1" nextAc="seek">
              <p:cTn id="140" restart="whenNotActive" fill="hold" evtFilter="cancelBubble" nodeType="interactiveSeq">
                <p:stCondLst>
                  <p:cond evt="onClick" delay="0">
                    <p:tgtEl>
                      <p:spTgt spid="5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1" fill="hold">
                      <p:stCondLst>
                        <p:cond delay="0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5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>
                      <p:stCondLst>
                        <p:cond delay="indefinite"/>
                      </p:stCondLst>
                      <p:childTnLst>
                        <p:par>
                          <p:cTn id="147" fill="hold">
                            <p:stCondLst>
                              <p:cond delay="0"/>
                            </p:stCondLst>
                            <p:childTnLst>
                              <p:par>
                                <p:cTn id="148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9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2"/>
                  </p:tgtEl>
                </p:cond>
              </p:nextCondLst>
            </p:seq>
            <p:seq concurrent="1" nextAc="seek">
              <p:cTn id="151" restart="whenNotActive" fill="hold" evtFilter="cancelBubble" nodeType="interactiveSeq">
                <p:stCondLst>
                  <p:cond evt="onClick" delay="0">
                    <p:tgtEl>
                      <p:spTgt spid="5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2" fill="hold">
                      <p:stCondLst>
                        <p:cond delay="0"/>
                      </p:stCondLst>
                      <p:childTnLst>
                        <p:par>
                          <p:cTn id="153" fill="hold">
                            <p:stCondLst>
                              <p:cond delay="0"/>
                            </p:stCondLst>
                            <p:childTnLst>
                              <p:par>
                                <p:cTn id="15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6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" fill="hold">
                      <p:stCondLst>
                        <p:cond delay="indefinite"/>
                      </p:stCondLst>
                      <p:childTnLst>
                        <p:par>
                          <p:cTn id="158" fill="hold">
                            <p:stCondLst>
                              <p:cond delay="0"/>
                            </p:stCondLst>
                            <p:childTnLst>
                              <p:par>
                                <p:cTn id="159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0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3"/>
                  </p:tgtEl>
                </p:cond>
              </p:nextCondLst>
            </p:seq>
            <p:seq concurrent="1" nextAc="seek">
              <p:cTn id="162" restart="whenNotActive" fill="hold" evtFilter="cancelBubble" nodeType="interactiveSeq">
                <p:stCondLst>
                  <p:cond evt="onClick" delay="0">
                    <p:tgtEl>
                      <p:spTgt spid="5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3" fill="hold">
                      <p:stCondLst>
                        <p:cond delay="0"/>
                      </p:stCondLst>
                      <p:childTnLst>
                        <p:par>
                          <p:cTn id="164" fill="hold">
                            <p:stCondLst>
                              <p:cond delay="0"/>
                            </p:stCondLst>
                            <p:childTnLst>
                              <p:par>
                                <p:cTn id="16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7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8" fill="hold">
                      <p:stCondLst>
                        <p:cond delay="indefinite"/>
                      </p:stCondLst>
                      <p:childTnLst>
                        <p:par>
                          <p:cTn id="169" fill="hold">
                            <p:stCondLst>
                              <p:cond delay="0"/>
                            </p:stCondLst>
                            <p:childTnLst>
                              <p:par>
                                <p:cTn id="170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71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4"/>
                  </p:tgtEl>
                </p:cond>
              </p:nextCondLst>
            </p:seq>
          </p:childTnLst>
        </p:cTn>
      </p:par>
    </p:tnLst>
    <p:bldLst>
      <p:bldP spid="23" grpId="0" animBg="1"/>
      <p:bldP spid="24" grpId="0"/>
      <p:bldP spid="25" grpId="0"/>
      <p:bldP spid="26" grpId="0"/>
      <p:bldP spid="27" grpId="0"/>
      <p:bldP spid="28" grpId="0"/>
      <p:bldP spid="29" grpId="0"/>
      <p:bldP spid="30" grpId="0"/>
      <p:bldP spid="31" grpId="0"/>
      <p:bldP spid="32" grpId="0"/>
      <p:bldP spid="33" grpId="0"/>
      <p:bldP spid="34" grpId="0"/>
      <p:bldP spid="35" grpId="0"/>
      <p:bldP spid="36" grpId="0"/>
      <p:bldP spid="37" grpId="0"/>
      <p:bldP spid="38" grpId="0"/>
      <p:bldP spid="39" grpId="0"/>
      <p:bldP spid="40" grpId="0"/>
      <p:bldP spid="41" grpId="0"/>
      <p:bldP spid="42" grpId="0"/>
      <p:bldP spid="43" grpId="0"/>
      <p:bldP spid="44" grpId="0"/>
      <p:bldP spid="45" grpId="0"/>
      <p:bldP spid="46" grpId="0"/>
      <p:bldP spid="47" grpId="0"/>
      <p:bldP spid="48" grpId="0"/>
      <p:bldP spid="49" grpId="0"/>
      <p:bldP spid="5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2844" y="785794"/>
            <a:ext cx="8786874" cy="2143140"/>
          </a:xfrm>
        </p:spPr>
        <p:txBody>
          <a:bodyPr>
            <a:noAutofit/>
          </a:bodyPr>
          <a:lstStyle/>
          <a:p>
            <a:pPr algn="l"/>
            <a:r>
              <a:rPr lang="ru-RU" sz="4400" dirty="0" smtClean="0">
                <a:solidFill>
                  <a:schemeClr val="accent4">
                    <a:lumMod val="50000"/>
                  </a:schemeClr>
                </a:solidFill>
              </a:rPr>
              <a:t>2. Геометрия приближает разум к истине.                                </a:t>
            </a:r>
          </a:p>
          <a:p>
            <a:pPr algn="l"/>
            <a:r>
              <a:rPr lang="ru-RU" sz="4400" dirty="0" smtClean="0">
                <a:solidFill>
                  <a:schemeClr val="accent4">
                    <a:lumMod val="50000"/>
                  </a:schemeClr>
                </a:solidFill>
              </a:rPr>
              <a:t>                                                   Платон</a:t>
            </a:r>
          </a:p>
          <a:p>
            <a:endParaRPr lang="ru-RU" sz="4800" i="1" dirty="0">
              <a:solidFill>
                <a:srgbClr val="00B050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57337D4-112B-4C1F-A207-8D75E7916E28}" type="slidenum">
              <a:rPr lang="ru-RU" smtClean="0"/>
              <a:pPr>
                <a:defRPr/>
              </a:pPr>
              <a:t>6</a:t>
            </a:fld>
            <a:endParaRPr lang="ru-RU"/>
          </a:p>
        </p:txBody>
      </p:sp>
      <p:sp>
        <p:nvSpPr>
          <p:cNvPr id="6" name="TextBox 5"/>
          <p:cNvSpPr txBox="1"/>
          <p:nvPr/>
        </p:nvSpPr>
        <p:spPr>
          <a:xfrm>
            <a:off x="642910" y="4214818"/>
            <a:ext cx="800105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dirty="0" smtClean="0"/>
              <a:t>Решение задач на готовых чертежах</a:t>
            </a:r>
            <a:endParaRPr lang="ru-RU" sz="40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Блок-схема: решение 54"/>
          <p:cNvSpPr/>
          <p:nvPr/>
        </p:nvSpPr>
        <p:spPr>
          <a:xfrm>
            <a:off x="3000364" y="2143116"/>
            <a:ext cx="2643206" cy="1643074"/>
          </a:xfrm>
          <a:prstGeom prst="flowChartDecision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Содержимое 30"/>
          <p:cNvSpPr>
            <a:spLocks noGrp="1"/>
          </p:cNvSpPr>
          <p:nvPr>
            <p:ph sz="half" idx="1"/>
          </p:nvPr>
        </p:nvSpPr>
        <p:spPr>
          <a:xfrm>
            <a:off x="714348" y="1643050"/>
            <a:ext cx="4038600" cy="2714644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32" name="Текст 31"/>
          <p:cNvSpPr>
            <a:spLocks noGrp="1"/>
          </p:cNvSpPr>
          <p:nvPr>
            <p:ph type="body" sz="half" idx="2"/>
          </p:nvPr>
        </p:nvSpPr>
        <p:spPr>
          <a:xfrm>
            <a:off x="2786050" y="1857364"/>
            <a:ext cx="4038600" cy="3311517"/>
          </a:xfrm>
        </p:spPr>
        <p:txBody>
          <a:bodyPr/>
          <a:lstStyle/>
          <a:p>
            <a:pPr marL="514350" indent="-514350">
              <a:buNone/>
            </a:pP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28674" name="Номер слайда 6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B6914E4-03AF-49FA-ADAC-A87529FD6020}" type="slidenum">
              <a:rPr lang="ru-RU"/>
              <a:pPr/>
              <a:t>7</a:t>
            </a:fld>
            <a:endParaRPr lang="ru-RU"/>
          </a:p>
        </p:txBody>
      </p:sp>
      <p:sp>
        <p:nvSpPr>
          <p:cNvPr id="33" name="Прямоугольник 32"/>
          <p:cNvSpPr/>
          <p:nvPr/>
        </p:nvSpPr>
        <p:spPr>
          <a:xfrm>
            <a:off x="285720" y="2214554"/>
            <a:ext cx="2071702" cy="1214446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600" dirty="0" smtClean="0"/>
              <a:t>             </a:t>
            </a:r>
          </a:p>
          <a:p>
            <a:pPr marL="342900" indent="-342900"/>
            <a:endParaRPr lang="ru-RU" sz="1600" dirty="0" smtClean="0"/>
          </a:p>
        </p:txBody>
      </p:sp>
      <p:sp>
        <p:nvSpPr>
          <p:cNvPr id="35" name="TextBox 34"/>
          <p:cNvSpPr txBox="1"/>
          <p:nvPr/>
        </p:nvSpPr>
        <p:spPr bwMode="auto">
          <a:xfrm>
            <a:off x="1500166" y="428604"/>
            <a:ext cx="535785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rtlCol="0">
            <a:spAutoFit/>
          </a:bodyPr>
          <a:lstStyle/>
          <a:p>
            <a:r>
              <a:rPr lang="ru-RU" sz="2400" dirty="0" smtClean="0"/>
              <a:t>Решите задачи на готовых чертежах</a:t>
            </a:r>
            <a:endParaRPr lang="ru-RU" sz="2400" dirty="0"/>
          </a:p>
        </p:txBody>
      </p:sp>
      <p:cxnSp>
        <p:nvCxnSpPr>
          <p:cNvPr id="43" name="Прямая соединительная линия 42"/>
          <p:cNvCxnSpPr/>
          <p:nvPr/>
        </p:nvCxnSpPr>
        <p:spPr>
          <a:xfrm rot="5400000" flipH="1" flipV="1">
            <a:off x="4857752" y="3786190"/>
            <a:ext cx="1588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TextBox 49"/>
          <p:cNvSpPr txBox="1"/>
          <p:nvPr/>
        </p:nvSpPr>
        <p:spPr bwMode="auto">
          <a:xfrm>
            <a:off x="3500430" y="2643182"/>
            <a:ext cx="785818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rtlCol="0">
            <a:spAutoFit/>
          </a:bodyPr>
          <a:lstStyle/>
          <a:p>
            <a:r>
              <a:rPr lang="ru-RU" sz="1600" dirty="0" smtClean="0"/>
              <a:t>30⁰</a:t>
            </a:r>
            <a:endParaRPr lang="ru-RU" sz="1600" dirty="0"/>
          </a:p>
        </p:txBody>
      </p:sp>
      <p:grpSp>
        <p:nvGrpSpPr>
          <p:cNvPr id="2" name="Группа 33"/>
          <p:cNvGrpSpPr/>
          <p:nvPr/>
        </p:nvGrpSpPr>
        <p:grpSpPr>
          <a:xfrm>
            <a:off x="0" y="1857364"/>
            <a:ext cx="2714612" cy="1798092"/>
            <a:chOff x="0" y="1857364"/>
            <a:chExt cx="2714612" cy="1798092"/>
          </a:xfrm>
        </p:grpSpPr>
        <p:sp>
          <p:nvSpPr>
            <p:cNvPr id="22" name="TextBox 21"/>
            <p:cNvSpPr txBox="1"/>
            <p:nvPr/>
          </p:nvSpPr>
          <p:spPr>
            <a:xfrm>
              <a:off x="0" y="3286124"/>
              <a:ext cx="78581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dirty="0" smtClean="0"/>
                <a:t>А</a:t>
              </a:r>
              <a:endParaRPr lang="ru-RU" dirty="0"/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0" y="1857364"/>
              <a:ext cx="57150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dirty="0" smtClean="0"/>
                <a:t>В</a:t>
              </a:r>
              <a:endParaRPr lang="ru-RU" dirty="0"/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2214546" y="1857364"/>
              <a:ext cx="50006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dirty="0" smtClean="0"/>
                <a:t>С</a:t>
              </a:r>
              <a:endParaRPr lang="ru-RU" dirty="0"/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2285984" y="3286124"/>
              <a:ext cx="42862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D</a:t>
              </a:r>
              <a:endParaRPr lang="ru-RU" dirty="0"/>
            </a:p>
          </p:txBody>
        </p:sp>
      </p:grpSp>
      <p:sp>
        <p:nvSpPr>
          <p:cNvPr id="36" name="TextBox 35"/>
          <p:cNvSpPr txBox="1"/>
          <p:nvPr/>
        </p:nvSpPr>
        <p:spPr>
          <a:xfrm rot="2052783">
            <a:off x="4619494" y="2151343"/>
            <a:ext cx="6511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5 </a:t>
            </a:r>
            <a:r>
              <a:rPr lang="ru-RU" dirty="0" smtClean="0"/>
              <a:t>см</a:t>
            </a:r>
            <a:endParaRPr lang="ru-RU" dirty="0"/>
          </a:p>
        </p:txBody>
      </p:sp>
      <p:sp>
        <p:nvSpPr>
          <p:cNvPr id="51" name="TextBox 50"/>
          <p:cNvSpPr txBox="1"/>
          <p:nvPr/>
        </p:nvSpPr>
        <p:spPr>
          <a:xfrm>
            <a:off x="214282" y="4143380"/>
            <a:ext cx="250033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АВС</a:t>
            </a:r>
            <a:r>
              <a:rPr lang="en-US" dirty="0" smtClean="0"/>
              <a:t>D – </a:t>
            </a:r>
            <a:r>
              <a:rPr lang="ru-RU" dirty="0" smtClean="0"/>
              <a:t>прямоугольник</a:t>
            </a:r>
          </a:p>
          <a:p>
            <a:r>
              <a:rPr lang="ru-RU" dirty="0" smtClean="0"/>
              <a:t>ВС</a:t>
            </a:r>
            <a:r>
              <a:rPr lang="en-US" dirty="0" smtClean="0"/>
              <a:t> – </a:t>
            </a:r>
            <a:r>
              <a:rPr lang="ru-RU" dirty="0" smtClean="0"/>
              <a:t>АВ</a:t>
            </a:r>
            <a:r>
              <a:rPr lang="en-US" dirty="0" smtClean="0"/>
              <a:t> = </a:t>
            </a:r>
            <a:r>
              <a:rPr lang="ru-RU" dirty="0" smtClean="0"/>
              <a:t>27</a:t>
            </a:r>
            <a:r>
              <a:rPr lang="en-US" dirty="0" smtClean="0"/>
              <a:t> </a:t>
            </a:r>
            <a:r>
              <a:rPr lang="ru-RU" dirty="0" smtClean="0"/>
              <a:t>дм</a:t>
            </a:r>
          </a:p>
          <a:p>
            <a:r>
              <a:rPr lang="ru-RU" dirty="0" smtClean="0"/>
              <a:t>Р = 94 дм</a:t>
            </a:r>
          </a:p>
          <a:p>
            <a:r>
              <a:rPr lang="ru-RU" b="1" dirty="0" smtClean="0"/>
              <a:t>Найти</a:t>
            </a:r>
            <a:r>
              <a:rPr lang="ru-RU" dirty="0" smtClean="0"/>
              <a:t>: стороны.</a:t>
            </a:r>
          </a:p>
          <a:p>
            <a:endParaRPr lang="ru-RU" dirty="0"/>
          </a:p>
        </p:txBody>
      </p:sp>
      <p:sp>
        <p:nvSpPr>
          <p:cNvPr id="53" name="TextBox 52"/>
          <p:cNvSpPr txBox="1"/>
          <p:nvPr/>
        </p:nvSpPr>
        <p:spPr>
          <a:xfrm>
            <a:off x="0" y="1214422"/>
            <a:ext cx="24288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I </a:t>
            </a:r>
            <a:r>
              <a:rPr lang="ru-RU" sz="3600" dirty="0" smtClean="0"/>
              <a:t>вариант</a:t>
            </a:r>
            <a:endParaRPr lang="ru-RU" sz="3600" dirty="0"/>
          </a:p>
        </p:txBody>
      </p:sp>
      <p:sp>
        <p:nvSpPr>
          <p:cNvPr id="63" name="Полилиния 62"/>
          <p:cNvSpPr/>
          <p:nvPr/>
        </p:nvSpPr>
        <p:spPr>
          <a:xfrm>
            <a:off x="3286116" y="2786058"/>
            <a:ext cx="142876" cy="142876"/>
          </a:xfrm>
          <a:custGeom>
            <a:avLst/>
            <a:gdLst>
              <a:gd name="connsiteX0" fmla="*/ 0 w 180109"/>
              <a:gd name="connsiteY0" fmla="*/ 0 h 235527"/>
              <a:gd name="connsiteX1" fmla="*/ 152400 w 180109"/>
              <a:gd name="connsiteY1" fmla="*/ 83127 h 235527"/>
              <a:gd name="connsiteX2" fmla="*/ 166254 w 180109"/>
              <a:gd name="connsiteY2" fmla="*/ 235527 h 235527"/>
              <a:gd name="connsiteX3" fmla="*/ 166254 w 180109"/>
              <a:gd name="connsiteY3" fmla="*/ 235527 h 2355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0109" h="235527">
                <a:moveTo>
                  <a:pt x="0" y="0"/>
                </a:moveTo>
                <a:cubicBezTo>
                  <a:pt x="62345" y="21936"/>
                  <a:pt x="124691" y="43872"/>
                  <a:pt x="152400" y="83127"/>
                </a:cubicBezTo>
                <a:cubicBezTo>
                  <a:pt x="180109" y="122382"/>
                  <a:pt x="166254" y="235527"/>
                  <a:pt x="166254" y="235527"/>
                </a:cubicBezTo>
                <a:lnTo>
                  <a:pt x="166254" y="235527"/>
                </a:lnTo>
              </a:path>
            </a:pathLst>
          </a:cu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8" name="Прямоугольник 67"/>
          <p:cNvSpPr/>
          <p:nvPr/>
        </p:nvSpPr>
        <p:spPr>
          <a:xfrm>
            <a:off x="2786050" y="1214422"/>
            <a:ext cx="230345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dirty="0" smtClean="0"/>
              <a:t>II </a:t>
            </a:r>
            <a:r>
              <a:rPr lang="ru-RU" sz="3600" dirty="0" smtClean="0"/>
              <a:t>вариант</a:t>
            </a:r>
            <a:endParaRPr lang="ru-RU" sz="3600" dirty="0"/>
          </a:p>
        </p:txBody>
      </p:sp>
      <p:cxnSp>
        <p:nvCxnSpPr>
          <p:cNvPr id="70" name="Прямая соединительная линия 69"/>
          <p:cNvCxnSpPr/>
          <p:nvPr/>
        </p:nvCxnSpPr>
        <p:spPr>
          <a:xfrm rot="5400000">
            <a:off x="-249259" y="3963979"/>
            <a:ext cx="5786454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" name="Группа 36"/>
          <p:cNvGrpSpPr/>
          <p:nvPr/>
        </p:nvGrpSpPr>
        <p:grpSpPr>
          <a:xfrm>
            <a:off x="2714612" y="1785926"/>
            <a:ext cx="3214710" cy="2298158"/>
            <a:chOff x="2500298" y="1571612"/>
            <a:chExt cx="3214710" cy="2298158"/>
          </a:xfrm>
        </p:grpSpPr>
        <p:sp>
          <p:nvSpPr>
            <p:cNvPr id="27" name="TextBox 26"/>
            <p:cNvSpPr txBox="1"/>
            <p:nvPr/>
          </p:nvSpPr>
          <p:spPr>
            <a:xfrm>
              <a:off x="2500298" y="2643182"/>
              <a:ext cx="50006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dirty="0" smtClean="0"/>
                <a:t>А</a:t>
              </a:r>
              <a:endParaRPr lang="ru-RU" dirty="0"/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3929058" y="1571612"/>
              <a:ext cx="50006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dirty="0" smtClean="0"/>
                <a:t>В</a:t>
              </a:r>
              <a:endParaRPr lang="ru-RU" dirty="0"/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5357818" y="2571744"/>
              <a:ext cx="35719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dirty="0" smtClean="0"/>
                <a:t>С</a:t>
              </a:r>
              <a:endParaRPr lang="ru-RU" dirty="0"/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3929058" y="3500438"/>
              <a:ext cx="71438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D</a:t>
              </a:r>
              <a:endParaRPr lang="ru-RU" dirty="0"/>
            </a:p>
          </p:txBody>
        </p:sp>
        <p:cxnSp>
          <p:nvCxnSpPr>
            <p:cNvPr id="58" name="Прямая соединительная линия 57"/>
            <p:cNvCxnSpPr>
              <a:stCxn id="55" idx="1"/>
              <a:endCxn id="55" idx="3"/>
            </p:cNvCxnSpPr>
            <p:nvPr/>
          </p:nvCxnSpPr>
          <p:spPr>
            <a:xfrm rot="10800000" flipH="1">
              <a:off x="2786050" y="2750339"/>
              <a:ext cx="2643206" cy="158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Прямая соединительная линия 59"/>
            <p:cNvCxnSpPr>
              <a:stCxn id="55" idx="0"/>
              <a:endCxn id="55" idx="2"/>
            </p:cNvCxnSpPr>
            <p:nvPr/>
          </p:nvCxnSpPr>
          <p:spPr>
            <a:xfrm rot="16200000" flipH="1">
              <a:off x="3286116" y="2750339"/>
              <a:ext cx="1643074" cy="158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3" name="TextBox 72"/>
          <p:cNvSpPr txBox="1"/>
          <p:nvPr/>
        </p:nvSpPr>
        <p:spPr>
          <a:xfrm>
            <a:off x="2786050" y="4357694"/>
            <a:ext cx="235745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АВС</a:t>
            </a:r>
            <a:r>
              <a:rPr lang="en-US" dirty="0" smtClean="0"/>
              <a:t>D – </a:t>
            </a:r>
            <a:r>
              <a:rPr lang="ru-RU" dirty="0" smtClean="0"/>
              <a:t>ромб</a:t>
            </a:r>
          </a:p>
          <a:p>
            <a:r>
              <a:rPr lang="ru-RU" b="1" dirty="0" smtClean="0"/>
              <a:t>Найти: </a:t>
            </a:r>
            <a:r>
              <a:rPr lang="ru-RU" dirty="0" smtClean="0"/>
              <a:t>углы ромба, диагональ В</a:t>
            </a:r>
            <a:r>
              <a:rPr lang="en-US" dirty="0" smtClean="0"/>
              <a:t>D</a:t>
            </a:r>
            <a:r>
              <a:rPr lang="ru-RU" dirty="0" smtClean="0"/>
              <a:t>.</a:t>
            </a:r>
            <a:endParaRPr lang="ru-RU" dirty="0"/>
          </a:p>
        </p:txBody>
      </p:sp>
      <p:cxnSp>
        <p:nvCxnSpPr>
          <p:cNvPr id="44" name="Прямая соединительная линия 43"/>
          <p:cNvCxnSpPr/>
          <p:nvPr/>
        </p:nvCxnSpPr>
        <p:spPr>
          <a:xfrm rot="5400000">
            <a:off x="2894013" y="3963979"/>
            <a:ext cx="5786454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Box 44"/>
          <p:cNvSpPr txBox="1"/>
          <p:nvPr/>
        </p:nvSpPr>
        <p:spPr>
          <a:xfrm>
            <a:off x="6000760" y="1214422"/>
            <a:ext cx="335758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III </a:t>
            </a:r>
            <a:r>
              <a:rPr lang="ru-RU" sz="3600" dirty="0" smtClean="0"/>
              <a:t>вариант</a:t>
            </a:r>
            <a:endParaRPr lang="ru-RU" sz="3600" dirty="0"/>
          </a:p>
        </p:txBody>
      </p:sp>
      <p:sp>
        <p:nvSpPr>
          <p:cNvPr id="46" name="Диагональная полоса 45"/>
          <p:cNvSpPr/>
          <p:nvPr/>
        </p:nvSpPr>
        <p:spPr>
          <a:xfrm rot="2757741">
            <a:off x="6433690" y="2211037"/>
            <a:ext cx="2064854" cy="2080127"/>
          </a:xfrm>
          <a:prstGeom prst="diagStrip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5786446" y="3071810"/>
            <a:ext cx="5000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А</a:t>
            </a:r>
            <a:endParaRPr lang="ru-RU" dirty="0"/>
          </a:p>
        </p:txBody>
      </p:sp>
      <p:sp>
        <p:nvSpPr>
          <p:cNvPr id="54" name="TextBox 53"/>
          <p:cNvSpPr txBox="1"/>
          <p:nvPr/>
        </p:nvSpPr>
        <p:spPr>
          <a:xfrm>
            <a:off x="6572264" y="2143116"/>
            <a:ext cx="5000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В</a:t>
            </a:r>
            <a:endParaRPr lang="ru-RU" dirty="0"/>
          </a:p>
        </p:txBody>
      </p:sp>
      <p:sp>
        <p:nvSpPr>
          <p:cNvPr id="59" name="TextBox 58"/>
          <p:cNvSpPr txBox="1"/>
          <p:nvPr/>
        </p:nvSpPr>
        <p:spPr>
          <a:xfrm>
            <a:off x="8072462" y="2214554"/>
            <a:ext cx="5000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С</a:t>
            </a:r>
            <a:endParaRPr lang="ru-RU" dirty="0"/>
          </a:p>
        </p:txBody>
      </p:sp>
      <p:sp>
        <p:nvSpPr>
          <p:cNvPr id="61" name="TextBox 60"/>
          <p:cNvSpPr txBox="1"/>
          <p:nvPr/>
        </p:nvSpPr>
        <p:spPr>
          <a:xfrm>
            <a:off x="8893967" y="3143248"/>
            <a:ext cx="5000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</a:t>
            </a:r>
            <a:endParaRPr lang="ru-RU" dirty="0"/>
          </a:p>
        </p:txBody>
      </p:sp>
      <p:cxnSp>
        <p:nvCxnSpPr>
          <p:cNvPr id="62" name="Прямая соединительная линия 61"/>
          <p:cNvCxnSpPr>
            <a:stCxn id="46" idx="1"/>
            <a:endCxn id="46" idx="3"/>
          </p:cNvCxnSpPr>
          <p:nvPr/>
        </p:nvCxnSpPr>
        <p:spPr>
          <a:xfrm rot="16200000" flipH="1">
            <a:off x="7459209" y="1785789"/>
            <a:ext cx="28821" cy="2198034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Полилиния 65"/>
          <p:cNvSpPr/>
          <p:nvPr/>
        </p:nvSpPr>
        <p:spPr>
          <a:xfrm>
            <a:off x="6215074" y="3000372"/>
            <a:ext cx="180109" cy="263236"/>
          </a:xfrm>
          <a:custGeom>
            <a:avLst/>
            <a:gdLst>
              <a:gd name="connsiteX0" fmla="*/ 0 w 180109"/>
              <a:gd name="connsiteY0" fmla="*/ 0 h 263236"/>
              <a:gd name="connsiteX1" fmla="*/ 152400 w 180109"/>
              <a:gd name="connsiteY1" fmla="*/ 124691 h 263236"/>
              <a:gd name="connsiteX2" fmla="*/ 180109 w 180109"/>
              <a:gd name="connsiteY2" fmla="*/ 263236 h 2632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80109" h="263236">
                <a:moveTo>
                  <a:pt x="0" y="0"/>
                </a:moveTo>
                <a:lnTo>
                  <a:pt x="152400" y="124691"/>
                </a:lnTo>
                <a:lnTo>
                  <a:pt x="180109" y="263236"/>
                </a:lnTo>
              </a:path>
            </a:pathLst>
          </a:cu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7" name="TextBox 66"/>
          <p:cNvSpPr txBox="1"/>
          <p:nvPr/>
        </p:nvSpPr>
        <p:spPr bwMode="auto">
          <a:xfrm>
            <a:off x="6357950" y="2857496"/>
            <a:ext cx="57150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rtlCol="0">
            <a:spAutoFit/>
          </a:bodyPr>
          <a:lstStyle/>
          <a:p>
            <a:r>
              <a:rPr lang="ru-RU" dirty="0" smtClean="0"/>
              <a:t>46</a:t>
            </a:r>
            <a:r>
              <a:rPr lang="en-US" dirty="0" smtClean="0"/>
              <a:t>⁰</a:t>
            </a: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69" name="TextBox 68"/>
          <p:cNvSpPr txBox="1"/>
          <p:nvPr/>
        </p:nvSpPr>
        <p:spPr bwMode="auto">
          <a:xfrm>
            <a:off x="7072330" y="2214554"/>
            <a:ext cx="1214446" cy="400110"/>
          </a:xfrm>
          <a:prstGeom prst="rect">
            <a:avLst/>
          </a:prstGeom>
          <a:noFill/>
          <a:ln>
            <a:noFill/>
            <a:headEnd/>
            <a:tailE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ru-RU" sz="2000" dirty="0" smtClean="0">
                <a:solidFill>
                  <a:sysClr val="windowText" lastClr="000000"/>
                </a:solidFill>
              </a:rPr>
              <a:t>3</a:t>
            </a:r>
            <a:r>
              <a:rPr lang="en-US" sz="2000" dirty="0" smtClean="0">
                <a:solidFill>
                  <a:sysClr val="windowText" lastClr="000000"/>
                </a:solidFill>
              </a:rPr>
              <a:t>6 </a:t>
            </a:r>
            <a:r>
              <a:rPr lang="ru-RU" sz="2000" dirty="0" smtClean="0">
                <a:solidFill>
                  <a:sysClr val="windowText" lastClr="000000"/>
                </a:solidFill>
              </a:rPr>
              <a:t>см</a:t>
            </a:r>
            <a:endParaRPr lang="ru-RU" sz="2000" dirty="0">
              <a:solidFill>
                <a:sysClr val="windowText" lastClr="000000"/>
              </a:solidFill>
            </a:endParaRPr>
          </a:p>
        </p:txBody>
      </p:sp>
      <p:sp>
        <p:nvSpPr>
          <p:cNvPr id="71" name="TextBox 70"/>
          <p:cNvSpPr txBox="1"/>
          <p:nvPr/>
        </p:nvSpPr>
        <p:spPr bwMode="auto">
          <a:xfrm>
            <a:off x="7072330" y="2571744"/>
            <a:ext cx="857256" cy="400110"/>
          </a:xfrm>
          <a:prstGeom prst="rect">
            <a:avLst/>
          </a:prstGeom>
          <a:noFill/>
          <a:ln>
            <a:noFill/>
            <a:headEnd/>
            <a:tailE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ru-RU" sz="2000" dirty="0" smtClean="0">
                <a:solidFill>
                  <a:sysClr val="windowText" lastClr="000000"/>
                </a:solidFill>
              </a:rPr>
              <a:t>64 см</a:t>
            </a:r>
            <a:endParaRPr lang="ru-RU" sz="2000" dirty="0">
              <a:solidFill>
                <a:sysClr val="windowText" lastClr="000000"/>
              </a:solidFill>
            </a:endParaRPr>
          </a:p>
        </p:txBody>
      </p:sp>
      <p:sp>
        <p:nvSpPr>
          <p:cNvPr id="74" name="TextBox 73"/>
          <p:cNvSpPr txBox="1"/>
          <p:nvPr/>
        </p:nvSpPr>
        <p:spPr>
          <a:xfrm rot="427336">
            <a:off x="6093639" y="2522253"/>
            <a:ext cx="3770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М</a:t>
            </a:r>
            <a:endParaRPr lang="ru-RU" dirty="0"/>
          </a:p>
        </p:txBody>
      </p:sp>
      <p:sp>
        <p:nvSpPr>
          <p:cNvPr id="75" name="TextBox 74"/>
          <p:cNvSpPr txBox="1"/>
          <p:nvPr/>
        </p:nvSpPr>
        <p:spPr>
          <a:xfrm>
            <a:off x="8501090" y="2571744"/>
            <a:ext cx="2857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N</a:t>
            </a:r>
            <a:endParaRPr lang="ru-RU" dirty="0"/>
          </a:p>
        </p:txBody>
      </p:sp>
      <p:sp>
        <p:nvSpPr>
          <p:cNvPr id="76" name="Полилиния 75"/>
          <p:cNvSpPr/>
          <p:nvPr/>
        </p:nvSpPr>
        <p:spPr>
          <a:xfrm>
            <a:off x="6500826" y="2571744"/>
            <a:ext cx="193964" cy="152400"/>
          </a:xfrm>
          <a:custGeom>
            <a:avLst/>
            <a:gdLst>
              <a:gd name="connsiteX0" fmla="*/ 0 w 193964"/>
              <a:gd name="connsiteY0" fmla="*/ 0 h 152400"/>
              <a:gd name="connsiteX1" fmla="*/ 193964 w 193964"/>
              <a:gd name="connsiteY1" fmla="*/ 152400 h 152400"/>
              <a:gd name="connsiteX2" fmla="*/ 0 w 193964"/>
              <a:gd name="connsiteY2" fmla="*/ 0 h 152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93964" h="152400">
                <a:moveTo>
                  <a:pt x="0" y="0"/>
                </a:moveTo>
                <a:lnTo>
                  <a:pt x="193964" y="152400"/>
                </a:lnTo>
                <a:cubicBezTo>
                  <a:pt x="191655" y="152400"/>
                  <a:pt x="0" y="0"/>
                  <a:pt x="0" y="0"/>
                </a:cubicBezTo>
                <a:close/>
              </a:path>
            </a:pathLst>
          </a:cu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7" name="Полилиния 76"/>
          <p:cNvSpPr/>
          <p:nvPr/>
        </p:nvSpPr>
        <p:spPr>
          <a:xfrm>
            <a:off x="6215074" y="2857496"/>
            <a:ext cx="193964" cy="152400"/>
          </a:xfrm>
          <a:custGeom>
            <a:avLst/>
            <a:gdLst>
              <a:gd name="connsiteX0" fmla="*/ 0 w 193964"/>
              <a:gd name="connsiteY0" fmla="*/ 0 h 152400"/>
              <a:gd name="connsiteX1" fmla="*/ 193964 w 193964"/>
              <a:gd name="connsiteY1" fmla="*/ 152400 h 152400"/>
              <a:gd name="connsiteX2" fmla="*/ 0 w 193964"/>
              <a:gd name="connsiteY2" fmla="*/ 0 h 152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93964" h="152400">
                <a:moveTo>
                  <a:pt x="0" y="0"/>
                </a:moveTo>
                <a:lnTo>
                  <a:pt x="193964" y="152400"/>
                </a:lnTo>
                <a:cubicBezTo>
                  <a:pt x="191655" y="152400"/>
                  <a:pt x="0" y="0"/>
                  <a:pt x="0" y="0"/>
                </a:cubicBezTo>
                <a:close/>
              </a:path>
            </a:pathLst>
          </a:cu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78" name="Прямая соединительная линия 77"/>
          <p:cNvCxnSpPr/>
          <p:nvPr/>
        </p:nvCxnSpPr>
        <p:spPr>
          <a:xfrm flipV="1">
            <a:off x="8286776" y="2643182"/>
            <a:ext cx="142876" cy="7143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9" name="Полилиния 78"/>
          <p:cNvSpPr/>
          <p:nvPr/>
        </p:nvSpPr>
        <p:spPr>
          <a:xfrm flipH="1">
            <a:off x="8643966" y="3071810"/>
            <a:ext cx="214314" cy="80962"/>
          </a:xfrm>
          <a:custGeom>
            <a:avLst/>
            <a:gdLst>
              <a:gd name="connsiteX0" fmla="*/ 0 w 193964"/>
              <a:gd name="connsiteY0" fmla="*/ 0 h 152400"/>
              <a:gd name="connsiteX1" fmla="*/ 193964 w 193964"/>
              <a:gd name="connsiteY1" fmla="*/ 152400 h 152400"/>
              <a:gd name="connsiteX2" fmla="*/ 0 w 193964"/>
              <a:gd name="connsiteY2" fmla="*/ 0 h 152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93964" h="152400">
                <a:moveTo>
                  <a:pt x="0" y="0"/>
                </a:moveTo>
                <a:lnTo>
                  <a:pt x="193964" y="152400"/>
                </a:lnTo>
                <a:cubicBezTo>
                  <a:pt x="191655" y="152400"/>
                  <a:pt x="0" y="0"/>
                  <a:pt x="0" y="0"/>
                </a:cubicBezTo>
                <a:close/>
              </a:path>
            </a:pathLst>
          </a:cu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0" name="TextBox 79"/>
          <p:cNvSpPr txBox="1"/>
          <p:nvPr/>
        </p:nvSpPr>
        <p:spPr>
          <a:xfrm>
            <a:off x="5857884" y="4429132"/>
            <a:ext cx="414340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АВС</a:t>
            </a:r>
            <a:r>
              <a:rPr lang="en-US" dirty="0" smtClean="0"/>
              <a:t>D</a:t>
            </a:r>
            <a:r>
              <a:rPr lang="ru-RU" dirty="0" smtClean="0"/>
              <a:t> – трапеция</a:t>
            </a:r>
            <a:endParaRPr lang="en-US" dirty="0" smtClean="0"/>
          </a:p>
          <a:p>
            <a:r>
              <a:rPr lang="ru-RU" dirty="0" smtClean="0"/>
              <a:t>МВ = 20 см</a:t>
            </a:r>
          </a:p>
          <a:p>
            <a:r>
              <a:rPr lang="ru-RU" b="1" dirty="0" smtClean="0"/>
              <a:t>Найти: </a:t>
            </a:r>
            <a:r>
              <a:rPr lang="ru-RU" dirty="0" smtClean="0"/>
              <a:t>углы трапеции </a:t>
            </a:r>
          </a:p>
          <a:p>
            <a:r>
              <a:rPr lang="ru-RU" dirty="0" smtClean="0"/>
              <a:t>и ее периметр</a:t>
            </a:r>
          </a:p>
          <a:p>
            <a:endParaRPr lang="ru-RU" dirty="0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2060575"/>
            <a:ext cx="8362950" cy="2520950"/>
          </a:xfrm>
        </p:spPr>
        <p:txBody>
          <a:bodyPr>
            <a:noAutofit/>
          </a:bodyPr>
          <a:lstStyle/>
          <a:p>
            <a:pPr eaLnBrk="1" hangingPunct="1"/>
            <a:r>
              <a:rPr lang="ru-RU" sz="4800" dirty="0" smtClean="0">
                <a:solidFill>
                  <a:schemeClr val="accent4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О мир, пойми! </a:t>
            </a:r>
            <a:br>
              <a:rPr lang="ru-RU" sz="4800" dirty="0" smtClean="0">
                <a:solidFill>
                  <a:schemeClr val="accent4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</a:br>
            <a:r>
              <a:rPr lang="ru-RU" sz="4800" dirty="0" smtClean="0">
                <a:solidFill>
                  <a:schemeClr val="accent4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ru-RU" sz="4800" dirty="0" smtClean="0">
                <a:solidFill>
                  <a:schemeClr val="accent4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</a:br>
            <a:r>
              <a:rPr lang="ru-RU" sz="4800" dirty="0" smtClean="0">
                <a:solidFill>
                  <a:schemeClr val="accent4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Певцом  во сне открыты закон звезды и формула цветка. </a:t>
            </a:r>
            <a:r>
              <a:rPr lang="ru-RU" sz="4800" b="1" dirty="0" smtClean="0">
                <a:solidFill>
                  <a:schemeClr val="accent4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ru-RU" sz="4800" b="1" dirty="0" smtClean="0">
                <a:solidFill>
                  <a:schemeClr val="accent4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</a:br>
            <a:r>
              <a:rPr lang="ru-RU" sz="4800" b="1" dirty="0" smtClean="0">
                <a:solidFill>
                  <a:schemeClr val="accent4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				</a:t>
            </a:r>
            <a:br>
              <a:rPr lang="ru-RU" sz="4800" b="1" dirty="0" smtClean="0">
                <a:solidFill>
                  <a:schemeClr val="accent4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</a:br>
            <a:r>
              <a:rPr lang="ru-RU" sz="4800" b="1" dirty="0" smtClean="0">
                <a:solidFill>
                  <a:schemeClr val="accent4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                          </a:t>
            </a:r>
            <a:r>
              <a:rPr lang="ru-RU" sz="4800" dirty="0" smtClean="0">
                <a:solidFill>
                  <a:schemeClr val="accent4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М.Цветаева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0"/>
                                        <p:tgtEl>
                                          <p:spTgt spid="409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6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Овал 12"/>
          <p:cNvSpPr/>
          <p:nvPr/>
        </p:nvSpPr>
        <p:spPr>
          <a:xfrm>
            <a:off x="7215206" y="2071678"/>
            <a:ext cx="45719" cy="45719"/>
          </a:xfrm>
          <a:prstGeom prst="ellipse">
            <a:avLst/>
          </a:prstGeom>
          <a:solidFill>
            <a:schemeClr val="tx1"/>
          </a:solidFill>
          <a:ln w="50800" cap="rnd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722" name="Номер слайда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B7B2BF8-D469-42F2-9EBD-DC4EBD068058}" type="slidenum">
              <a:rPr lang="ru-RU"/>
              <a:pPr/>
              <a:t>9</a:t>
            </a:fld>
            <a:endParaRPr lang="ru-RU"/>
          </a:p>
        </p:txBody>
      </p:sp>
      <p:sp>
        <p:nvSpPr>
          <p:cNvPr id="30724" name="Text Box 3"/>
          <p:cNvSpPr txBox="1">
            <a:spLocks noChangeArrowheads="1"/>
          </p:cNvSpPr>
          <p:nvPr/>
        </p:nvSpPr>
        <p:spPr bwMode="auto">
          <a:xfrm>
            <a:off x="1928795" y="6143644"/>
            <a:ext cx="214314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sz="3200" b="1" dirty="0" smtClean="0"/>
              <a:t>Евклид</a:t>
            </a:r>
            <a:r>
              <a:rPr lang="ru-RU" sz="2400" b="1" dirty="0" smtClean="0"/>
              <a:t> </a:t>
            </a:r>
            <a:endParaRPr lang="ru-RU" sz="2400" b="1" dirty="0"/>
          </a:p>
        </p:txBody>
      </p:sp>
      <p:sp>
        <p:nvSpPr>
          <p:cNvPr id="8" name="TextBox 7"/>
          <p:cNvSpPr txBox="1"/>
          <p:nvPr/>
        </p:nvSpPr>
        <p:spPr bwMode="auto">
          <a:xfrm>
            <a:off x="5786446" y="1285860"/>
            <a:ext cx="3357554" cy="4524315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square" rtlCol="0">
            <a:spAutoFit/>
          </a:bodyPr>
          <a:lstStyle/>
          <a:p>
            <a:endParaRPr lang="ru-RU" sz="3200" dirty="0" smtClean="0"/>
          </a:p>
          <a:p>
            <a:endParaRPr lang="ru-RU" sz="3200" dirty="0" smtClean="0"/>
          </a:p>
          <a:p>
            <a:endParaRPr lang="ru-RU" sz="3200" dirty="0" smtClean="0"/>
          </a:p>
          <a:p>
            <a:r>
              <a:rPr lang="ru-RU" sz="3200" b="1" i="1" dirty="0" smtClean="0"/>
              <a:t>Прямая, параллельная данной, единственная! </a:t>
            </a:r>
          </a:p>
          <a:p>
            <a:endParaRPr lang="ru-RU" sz="3200" dirty="0" smtClean="0"/>
          </a:p>
          <a:p>
            <a:endParaRPr lang="ru-RU" sz="3200" dirty="0"/>
          </a:p>
        </p:txBody>
      </p:sp>
      <p:sp>
        <p:nvSpPr>
          <p:cNvPr id="10" name="Полилиния 9"/>
          <p:cNvSpPr/>
          <p:nvPr/>
        </p:nvSpPr>
        <p:spPr>
          <a:xfrm>
            <a:off x="7858148" y="2071678"/>
            <a:ext cx="81909" cy="68876"/>
          </a:xfrm>
          <a:custGeom>
            <a:avLst/>
            <a:gdLst>
              <a:gd name="connsiteX0" fmla="*/ 79600 w 81909"/>
              <a:gd name="connsiteY0" fmla="*/ 6927 h 68876"/>
              <a:gd name="connsiteX1" fmla="*/ 10327 w 81909"/>
              <a:gd name="connsiteY1" fmla="*/ 20781 h 68876"/>
              <a:gd name="connsiteX2" fmla="*/ 24182 w 81909"/>
              <a:gd name="connsiteY2" fmla="*/ 62345 h 68876"/>
              <a:gd name="connsiteX3" fmla="*/ 79600 w 81909"/>
              <a:gd name="connsiteY3" fmla="*/ 6927 h 688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1909" h="68876">
                <a:moveTo>
                  <a:pt x="79600" y="6927"/>
                </a:moveTo>
                <a:cubicBezTo>
                  <a:pt x="77291" y="0"/>
                  <a:pt x="26978" y="4130"/>
                  <a:pt x="10327" y="20781"/>
                </a:cubicBezTo>
                <a:cubicBezTo>
                  <a:pt x="0" y="31108"/>
                  <a:pt x="11120" y="55814"/>
                  <a:pt x="24182" y="62345"/>
                </a:cubicBezTo>
                <a:cubicBezTo>
                  <a:pt x="37244" y="68876"/>
                  <a:pt x="81909" y="13854"/>
                  <a:pt x="79600" y="6927"/>
                </a:cubicBezTo>
                <a:close/>
              </a:path>
            </a:pathLst>
          </a:custGeom>
          <a:ln>
            <a:solidFill>
              <a:srgbClr val="9933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TextBox 10"/>
          <p:cNvSpPr txBox="1"/>
          <p:nvPr/>
        </p:nvSpPr>
        <p:spPr bwMode="auto">
          <a:xfrm>
            <a:off x="7786710" y="1571612"/>
            <a:ext cx="428628" cy="584775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square" rtlCol="0">
            <a:spAutoFit/>
          </a:bodyPr>
          <a:lstStyle/>
          <a:p>
            <a:endParaRPr lang="ru-RU" sz="3200" dirty="0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6072198" y="2071678"/>
            <a:ext cx="2857520" cy="1588"/>
          </a:xfrm>
          <a:prstGeom prst="line">
            <a:avLst/>
          </a:prstGeom>
          <a:ln w="730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6143636" y="2357430"/>
            <a:ext cx="2786082" cy="1588"/>
          </a:xfrm>
          <a:prstGeom prst="line">
            <a:avLst/>
          </a:prstGeom>
          <a:ln w="666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7072330" y="1714488"/>
            <a:ext cx="5715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А</a:t>
            </a:r>
            <a:endParaRPr lang="ru-RU" dirty="0"/>
          </a:p>
        </p:txBody>
      </p:sp>
      <p:pic>
        <p:nvPicPr>
          <p:cNvPr id="35841" name="Picture 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1472" y="357166"/>
            <a:ext cx="4786346" cy="57150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6" name="Овал 15"/>
          <p:cNvSpPr/>
          <p:nvPr/>
        </p:nvSpPr>
        <p:spPr>
          <a:xfrm flipV="1">
            <a:off x="7215206" y="2000240"/>
            <a:ext cx="71438" cy="142876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TextBox 17"/>
          <p:cNvSpPr txBox="1"/>
          <p:nvPr/>
        </p:nvSpPr>
        <p:spPr>
          <a:xfrm>
            <a:off x="3929058" y="285728"/>
            <a:ext cx="492922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i="1" dirty="0" smtClean="0">
                <a:solidFill>
                  <a:srgbClr val="0070C0"/>
                </a:solidFill>
              </a:rPr>
              <a:t>Аксиома параллельности Евклида</a:t>
            </a:r>
            <a:endParaRPr lang="ru-RU" sz="3200" b="1" i="1" dirty="0">
              <a:solidFill>
                <a:srgbClr val="0070C0"/>
              </a:solidFill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Другая 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AC08F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670</TotalTime>
  <Words>634</Words>
  <PresentationFormat>Экран (4:3)</PresentationFormat>
  <Paragraphs>246</Paragraphs>
  <Slides>19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0" baseType="lpstr">
      <vt:lpstr>Тема Office</vt:lpstr>
      <vt:lpstr>Урок геометрии в 8 классе</vt:lpstr>
      <vt:lpstr>План урока</vt:lpstr>
      <vt:lpstr>1.  Точное логическое определение  понятий – главнейшее условие истинного знания.                                             Сократ   </vt:lpstr>
      <vt:lpstr>Разгадай кроссворд</vt:lpstr>
      <vt:lpstr>Слайд 5</vt:lpstr>
      <vt:lpstr>Слайд 6</vt:lpstr>
      <vt:lpstr>Слайд 7</vt:lpstr>
      <vt:lpstr>О мир, пойми!   Певцом  во сне открыты закон звезды и формула цветка.                                  М.Цветаева</vt:lpstr>
      <vt:lpstr>Слайд 9</vt:lpstr>
      <vt:lpstr>Слайд 10</vt:lpstr>
      <vt:lpstr>Слайд 11</vt:lpstr>
      <vt:lpstr>Слайд 12</vt:lpstr>
      <vt:lpstr>Сказка-вопрос</vt:lpstr>
      <vt:lpstr>Слайд 14</vt:lpstr>
      <vt:lpstr>Слайд 15</vt:lpstr>
      <vt:lpstr>Слайд 16</vt:lpstr>
      <vt:lpstr>Слайд 17</vt:lpstr>
      <vt:lpstr>Слайд 18</vt:lpstr>
      <vt:lpstr>Слайд 19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Урок геометрии в 8 классе</dc:title>
  <cp:lastModifiedBy>XTreme</cp:lastModifiedBy>
  <cp:revision>53</cp:revision>
  <dcterms:modified xsi:type="dcterms:W3CDTF">2009-12-16T05:28:50Z</dcterms:modified>
</cp:coreProperties>
</file>