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1" r:id="rId1"/>
  </p:sldMasterIdLst>
  <p:notesMasterIdLst>
    <p:notesMasterId r:id="rId34"/>
  </p:notesMasterIdLst>
  <p:sldIdLst>
    <p:sldId id="337" r:id="rId2"/>
    <p:sldId id="338" r:id="rId3"/>
    <p:sldId id="282" r:id="rId4"/>
    <p:sldId id="321" r:id="rId5"/>
    <p:sldId id="316" r:id="rId6"/>
    <p:sldId id="320" r:id="rId7"/>
    <p:sldId id="319" r:id="rId8"/>
    <p:sldId id="283" r:id="rId9"/>
    <p:sldId id="285" r:id="rId10"/>
    <p:sldId id="263" r:id="rId11"/>
    <p:sldId id="323" r:id="rId12"/>
    <p:sldId id="286" r:id="rId13"/>
    <p:sldId id="327" r:id="rId14"/>
    <p:sldId id="324" r:id="rId15"/>
    <p:sldId id="329" r:id="rId16"/>
    <p:sldId id="328" r:id="rId17"/>
    <p:sldId id="287" r:id="rId18"/>
    <p:sldId id="273" r:id="rId19"/>
    <p:sldId id="307" r:id="rId20"/>
    <p:sldId id="299" r:id="rId21"/>
    <p:sldId id="313" r:id="rId22"/>
    <p:sldId id="274" r:id="rId23"/>
    <p:sldId id="330" r:id="rId24"/>
    <p:sldId id="305" r:id="rId25"/>
    <p:sldId id="331" r:id="rId26"/>
    <p:sldId id="325" r:id="rId27"/>
    <p:sldId id="333" r:id="rId28"/>
    <p:sldId id="334" r:id="rId29"/>
    <p:sldId id="335" r:id="rId30"/>
    <p:sldId id="326" r:id="rId31"/>
    <p:sldId id="298" r:id="rId32"/>
    <p:sldId id="314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FFFFFF"/>
    <a:srgbClr val="CC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4660"/>
  </p:normalViewPr>
  <p:slideViewPr>
    <p:cSldViewPr>
      <p:cViewPr varScale="1">
        <p:scale>
          <a:sx n="83" d="100"/>
          <a:sy n="83" d="100"/>
        </p:scale>
        <p:origin x="140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419E81-B8AC-4DFE-8C0B-15815EDF5F14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F3047-365F-4FB6-8E33-33088D47E0D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FAEB3-04A7-423C-B16E-42378FD9B33D}" type="datetimeFigureOut">
              <a:rPr lang="ru-RU" smtClean="0"/>
              <a:pPr/>
              <a:t>26.03.2023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2F4C6-EDA3-49E4-92A1-ADA839BB807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80;&#1082;&#1086;&#1085;&#1099;\Pesnya_Bogorodice_-_Pesnya_Bogorodice_muzofon.com.mp3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gif"/><Relationship Id="rId4" Type="http://schemas.openxmlformats.org/officeDocument/2006/relationships/image" Target="../media/image3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ocuments\&#1080;&#1082;&#1086;&#1085;&#1099;\Takaya-krasivaya-Pravoslavnaya-Molitva-Presvyataya-Deva-Mater_-Bozh_ya-blagaya-Bogorodica(muzofon.com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14.gif"/><Relationship Id="rId4" Type="http://schemas.openxmlformats.org/officeDocument/2006/relationships/image" Target="../media/image1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gif"/><Relationship Id="rId5" Type="http://schemas.openxmlformats.org/officeDocument/2006/relationships/image" Target="../media/image14.gif"/><Relationship Id="rId4" Type="http://schemas.openxmlformats.org/officeDocument/2006/relationships/image" Target="../media/image10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gif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0.gif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Картинки по запросу казанская божья матерь праздник 2015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0" y="1470"/>
            <a:ext cx="9142040" cy="68565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5089unr52d[1]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5720"/>
            <a:ext cx="9144000" cy="68222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email">
            <a:lum contrast="12000"/>
          </a:blip>
          <a:srcRect/>
          <a:stretch>
            <a:fillRect/>
          </a:stretch>
        </p:blipFill>
        <p:spPr>
          <a:xfrm>
            <a:off x="214282" y="214290"/>
            <a:ext cx="2928926" cy="376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5" descr="C:\Users\Пользователь\Desktop\школа\МХТО\2010 - 2011 год\Казанская\фото к презентации\1612 год - время избавления Руси от польско-литовского нашествия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93611" y="2357430"/>
            <a:ext cx="5750390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/>
          <p:cNvSpPr txBox="1"/>
          <p:nvPr/>
        </p:nvSpPr>
        <p:spPr>
          <a:xfrm>
            <a:off x="5143504" y="714356"/>
            <a:ext cx="47863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1612 год</a:t>
            </a:r>
            <a:endParaRPr lang="ru-RU" sz="7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0" y="3356992"/>
            <a:ext cx="3563888" cy="4176464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67544" y="4149080"/>
            <a:ext cx="31043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призыву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Патриарха Московского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Всея Руси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Ермогена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русский народ встал на защиту Родины.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9252" y="0"/>
            <a:ext cx="4536504" cy="681337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  <a:endParaRPr lang="ru-RU" sz="4000" b="1" dirty="0" smtClean="0">
              <a:solidFill>
                <a:schemeClr val="accent3">
                  <a:lumMod val="75000"/>
                </a:schemeClr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latin typeface="Baskerville Old Face" pitchFamily="18" charset="0"/>
              </a:rPr>
              <a:t>   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Смуты, когда Москва была занята поляками, а Патриарх </a:t>
            </a:r>
            <a:r>
              <a:rPr lang="ru-RU" sz="3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Ермоген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томился                   в темнице, список с чудотворного образа был передан князю Димитрию Пожарскому, и Пресвятая Богородица взяла русское ополчение под свое покровительство. Трехдневный пост и усердная молитва перед Казанской иконой Божией Матери преклонили Господа на милость. </a:t>
            </a:r>
          </a:p>
          <a:p>
            <a:pPr>
              <a:buNone/>
            </a:pPr>
            <a:endParaRPr lang="ru-RU" sz="3900" b="1" dirty="0">
              <a:latin typeface="Gabriola" pitchFamily="82" charset="0"/>
            </a:endParaRPr>
          </a:p>
        </p:txBody>
      </p:sp>
      <p:pic>
        <p:nvPicPr>
          <p:cNvPr id="10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4797152"/>
            <a:ext cx="1285884" cy="17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-1"/>
            <a:ext cx="4355976" cy="6813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67944" y="0"/>
            <a:ext cx="5076056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sz="2600" b="1" dirty="0" smtClean="0">
              <a:latin typeface="Gabriola" pitchFamily="82" charset="0"/>
            </a:endParaRPr>
          </a:p>
          <a:p>
            <a:pPr>
              <a:buNone/>
            </a:pPr>
            <a:r>
              <a:rPr lang="ru-RU" sz="2600" b="1" dirty="0" smtClean="0">
                <a:latin typeface="Gabriola" pitchFamily="82" charset="0"/>
              </a:rPr>
              <a:t>    </a:t>
            </a:r>
          </a:p>
          <a:p>
            <a:pPr>
              <a:buNone/>
            </a:pPr>
            <a:endParaRPr lang="ru-RU" sz="2600" b="1" dirty="0" smtClean="0">
              <a:latin typeface="Gabriola" pitchFamily="82" charset="0"/>
            </a:endParaRPr>
          </a:p>
          <a:p>
            <a:pPr>
              <a:buNone/>
            </a:pPr>
            <a:r>
              <a:rPr lang="ru-RU" sz="2600" b="1" dirty="0" smtClean="0">
                <a:latin typeface="Gabriola" pitchFamily="82" charset="0"/>
              </a:rPr>
              <a:t>        </a:t>
            </a:r>
            <a:r>
              <a:rPr lang="ru-RU" dirty="0" smtClean="0">
                <a:latin typeface="Times New Roman" panose="02020603050405020304" pitchFamily="18" charset="0"/>
                <a:cs typeface="Times New Roman" pitchFamily="18" charset="0"/>
              </a:rPr>
              <a:t>Молитва была услышана. Пресвятая Богородица взяла ополчение под Своё покровительство, и её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заступлением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русские войска               </a:t>
            </a: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 ноября  1612 года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освободили Москву от польских захватчиков. 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Сразу же на следующий день,                     в воскресенье, все русское войско и жители Москвы организовали торжественный крестный ход на Лобное место в благодарность за избавление свое от врагов. Во главе крестного хода несли чудотворную икону Божией Матери, священные хоругви и другие московские святыни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5805264"/>
            <a:ext cx="44616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Князья Минин и Пожарский</a:t>
            </a:r>
            <a:endParaRPr lang="ru-RU" sz="2800" b="1" dirty="0"/>
          </a:p>
        </p:txBody>
      </p:sp>
      <p:pic>
        <p:nvPicPr>
          <p:cNvPr id="6" name="Picture 4" descr="imgB_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41" y="0"/>
            <a:ext cx="4219913" cy="5517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25800770_11945494_10_1812"/>
          <p:cNvPicPr>
            <a:picLocks noChangeAspect="1" noChangeArrowheads="1"/>
          </p:cNvPicPr>
          <p:nvPr/>
        </p:nvPicPr>
        <p:blipFill>
          <a:blip r:embed="rId2" cstate="print"/>
          <a:srcRect l="18358" r="18358"/>
          <a:stretch>
            <a:fillRect/>
          </a:stretch>
        </p:blipFill>
        <p:spPr bwMode="auto">
          <a:xfrm>
            <a:off x="-1" y="0"/>
            <a:ext cx="4042361" cy="5085184"/>
          </a:xfrm>
          <a:prstGeom prst="rect">
            <a:avLst/>
          </a:prstGeom>
          <a:noFill/>
        </p:spPr>
      </p:pic>
      <p:pic>
        <p:nvPicPr>
          <p:cNvPr id="7" name="Picture 5" descr="f_159766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6381" y="2060848"/>
            <a:ext cx="5007619" cy="3757216"/>
          </a:xfrm>
          <a:prstGeom prst="rect">
            <a:avLst/>
          </a:prstGeom>
          <a:noFill/>
        </p:spPr>
      </p:pic>
      <p:sp>
        <p:nvSpPr>
          <p:cNvPr id="11" name="Горизонтальный свиток 10"/>
          <p:cNvSpPr/>
          <p:nvPr/>
        </p:nvSpPr>
        <p:spPr>
          <a:xfrm>
            <a:off x="251520" y="5085184"/>
            <a:ext cx="4176464" cy="165618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Памятник К.Минину и Д. Пожарскому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Красной площади в Москве</a:t>
            </a:r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788024" y="404664"/>
            <a:ext cx="4104456" cy="1656184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Казанский собор </a:t>
            </a:r>
          </a:p>
          <a:p>
            <a:pPr>
              <a:buNone/>
            </a:pP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на Красной площади в Москве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95" y="11088"/>
            <a:ext cx="4954745" cy="680228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Перед Полтавской битвой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1709 г. русский царь Петр I       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войском молился перед Казанской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Божией Матерью,  а в 1721 г.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перенес один из списков иконы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Москвы в построенный им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Петербург. 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4797152"/>
            <a:ext cx="1285884" cy="17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Никитин Ива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79396" y="18410"/>
            <a:ext cx="4153759" cy="5570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Горизонтальный свиток 6"/>
          <p:cNvSpPr/>
          <p:nvPr/>
        </p:nvSpPr>
        <p:spPr>
          <a:xfrm>
            <a:off x="5580112" y="5373216"/>
            <a:ext cx="3240360" cy="148478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Царь Пётр Первый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Казанский собор                                           в Санкт-Петербурге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Kazansky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539552" y="1484784"/>
            <a:ext cx="8057414" cy="4066752"/>
          </a:xfrm>
        </p:spPr>
      </p:pic>
      <p:sp>
        <p:nvSpPr>
          <p:cNvPr id="4" name="Прямоугольник 3"/>
          <p:cNvSpPr/>
          <p:nvPr/>
        </p:nvSpPr>
        <p:spPr>
          <a:xfrm>
            <a:off x="1475656" y="5733256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1811 г. образ был поставлен в только что построенном и освященном Казанском соборе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36504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Вскоре полководец Кутузов молился перед чудотворной иконой о победе над французами. Святой образ осенял русских солдат, идущих на освобождение России от иноземных захватчиков в 1812 г.,                   и первая крупная победа была одержана в день праздника иконы 22 октября, когда выпал снег и ударили сильные морозы, сама Заступница пришла на помощь воинам.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436096" y="5589240"/>
            <a:ext cx="3240360" cy="148478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М.И. Кутузов</a:t>
            </a:r>
          </a:p>
        </p:txBody>
      </p:sp>
      <p:pic>
        <p:nvPicPr>
          <p:cNvPr id="2050" name="Picture 2" descr="Картинки по запро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53576" y="0"/>
            <a:ext cx="4726300" cy="604867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09722" y="-234745"/>
            <a:ext cx="4762872" cy="6286544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800" b="1" dirty="0" smtClean="0">
                <a:latin typeface="Gabriola" pitchFamily="82" charset="0"/>
              </a:rPr>
              <a:t> </a:t>
            </a:r>
          </a:p>
          <a:p>
            <a:pPr>
              <a:buNone/>
            </a:pPr>
            <a:r>
              <a:rPr lang="ru-RU" sz="2800" b="1" dirty="0" smtClean="0">
                <a:latin typeface="Gabriola" pitchFamily="82" charset="0"/>
              </a:rPr>
              <a:t>  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Великой Отечественной войны перед Казанской иконой молилось столько людей, клали земные поклоны, что-то шептали Ей. И цветы к Её подножию ставили с жаркой мольбой: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1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-1" y="28996"/>
            <a:ext cx="4897357" cy="540026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5" name="Горизонтальный свиток 4"/>
          <p:cNvSpPr/>
          <p:nvPr/>
        </p:nvSpPr>
        <p:spPr>
          <a:xfrm>
            <a:off x="214282" y="5301208"/>
            <a:ext cx="7958118" cy="155679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57158" y="5429264"/>
            <a:ext cx="8572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ru-RU" sz="3600" b="1" dirty="0" smtClean="0">
                <a:solidFill>
                  <a:srgbClr val="C00000"/>
                </a:solidFill>
                <a:latin typeface="Gabriola" pitchFamily="82" charset="0"/>
              </a:rPr>
              <a:t>«Матерь – Дева, силой Божией сохрани ушедших в бой»!</a:t>
            </a:r>
          </a:p>
        </p:txBody>
      </p:sp>
      <p:pic>
        <p:nvPicPr>
          <p:cNvPr id="7" name="Pesnya_Bogorodice_-_Pesnya_Bogorodice_muzofon.com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4440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1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FIREC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57422" y="1"/>
            <a:ext cx="6786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Чудеса от Казанской иконы во время </a:t>
            </a:r>
          </a:p>
          <a:p>
            <a:pPr algn="ctr"/>
            <a:r>
              <a:rPr lang="ru-RU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Gabriola" pitchFamily="82" charset="0"/>
              </a:rPr>
              <a:t>Великой Отечественной войны</a:t>
            </a:r>
            <a:endParaRPr lang="ru-RU" sz="4000" b="1" dirty="0">
              <a:solidFill>
                <a:schemeClr val="accent6">
                  <a:lumMod val="20000"/>
                  <a:lumOff val="80000"/>
                </a:schemeClr>
              </a:solidFill>
              <a:latin typeface="Gabriola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3438" y="314324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7" name="Рисунок 16" descr="kazan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2214578" cy="2715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0" name="Горизонтальный свиток 19"/>
          <p:cNvSpPr/>
          <p:nvPr/>
        </p:nvSpPr>
        <p:spPr>
          <a:xfrm>
            <a:off x="142844" y="2636912"/>
            <a:ext cx="8317588" cy="4608512"/>
          </a:xfrm>
          <a:prstGeom prst="horizontalScroll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 оставила Заступница землю русскую и в тяжких лихолетьях 20-го века. Достоверно известно, что митрополиту гор Ливанских Илии, который усердно молился о помощи России во Второй мировой войне, Сама Матерь Божия открыла, как спасти её: в Русской Церкви должен быть избран Патриарх, по всей стране должны быть открыты храмы, монастыри, священники должны быть возвращены из тюрем и должны служить в храмах, «Казанская» икона должна идти с войсками до границ России. Многое было выполнено. Когда государство повернулось к церкви – война повернула на запад, немцы были разбиты под Москвой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71600" y="3717032"/>
            <a:ext cx="7632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 smtClean="0">
                <a:solidFill>
                  <a:srgbClr val="C00000"/>
                </a:solidFill>
                <a:latin typeface="Gabriola" pitchFamily="82" charset="0"/>
                <a:cs typeface="Arial" pitchFamily="34" charset="0"/>
              </a:rPr>
              <a:t>... </a:t>
            </a:r>
          </a:p>
          <a:p>
            <a:endParaRPr lang="ru-RU" sz="2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FIREC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314324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6" name="Рисунок 5" descr="kazan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85728"/>
            <a:ext cx="2214578" cy="2715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4" descr="C:\Users\Пользователь\Desktop\школа\МХТО\2010 - 2011 год\Казанская\фото к презентации\Битва за Сталинград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59" y="1556792"/>
            <a:ext cx="5120765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3563888" y="332656"/>
            <a:ext cx="51845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u="sng" dirty="0" smtClean="0">
                <a:solidFill>
                  <a:schemeClr val="bg2"/>
                </a:solidFill>
                <a:latin typeface="Gabriola" pitchFamily="82" charset="0"/>
              </a:rPr>
              <a:t>Сталинградская битва</a:t>
            </a:r>
            <a:endParaRPr lang="ru-RU" sz="4000" u="sng" dirty="0">
              <a:solidFill>
                <a:schemeClr val="bg2"/>
              </a:solidFill>
              <a:latin typeface="Gabriola" pitchFamily="82" charset="0"/>
            </a:endParaRP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142844" y="2571744"/>
            <a:ext cx="4000528" cy="4286256"/>
          </a:xfrm>
          <a:prstGeom prst="horizontalScroll">
            <a:avLst/>
          </a:prstGeom>
          <a:blipFill>
            <a:blip r:embed="rId5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</a:t>
            </a:r>
            <a:endParaRPr lang="ru-RU" b="1" dirty="0" smtClean="0">
              <a:solidFill>
                <a:schemeClr val="bg1"/>
              </a:solidFill>
              <a:latin typeface="Gabriola" pitchFamily="82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143248"/>
            <a:ext cx="32861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 время обороны Сталинграда «Казанская икона» находилась среди русских войск на правом берегу Волги и перед ней служили молебны и панихиды, и враги не могли перейти реку, сколько усилий ни прилагали.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иконы\kazanskaya-ikona-bojiey-materi-otkritka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155" decel="100000"/>
                                        <p:tgtEl>
                                          <p:spTgt spid="102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155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845" accel="100000" fill="hold">
                                          <p:stCondLst>
                                            <p:cond delay="115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30986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bg1"/>
                </a:solidFill>
                <a:latin typeface="Gabriola" pitchFamily="82" charset="0"/>
              </a:rPr>
              <a:t>Знамение</a:t>
            </a:r>
            <a:endParaRPr lang="ru-RU" sz="5400" dirty="0">
              <a:solidFill>
                <a:schemeClr val="bg1"/>
              </a:solidFill>
              <a:latin typeface="Gabriola" pitchFamily="82" charset="0"/>
            </a:endParaRPr>
          </a:p>
        </p:txBody>
      </p:sp>
      <p:sp>
        <p:nvSpPr>
          <p:cNvPr id="5" name="Горизонтальный свиток 4"/>
          <p:cNvSpPr/>
          <p:nvPr/>
        </p:nvSpPr>
        <p:spPr>
          <a:xfrm>
            <a:off x="0" y="1484784"/>
            <a:ext cx="5292080" cy="604867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Когда немцы предприняли решающую попытку штурма города, в самый разгар битвы на небе появилось Знамение, которое заставило содрогнуться русских солдат, а немцев разуверило в победе.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ocuments\иконы\0_286a0_47d81578_X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IREC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243408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43438" y="314324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kazan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285728"/>
            <a:ext cx="1728192" cy="17031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Picture 2" descr="C:\Users\User\Documents\иконы\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60848"/>
            <a:ext cx="4139952" cy="4378960"/>
          </a:xfrm>
          <a:prstGeom prst="rect">
            <a:avLst/>
          </a:prstGeom>
          <a:noFill/>
        </p:spPr>
      </p:pic>
      <p:pic>
        <p:nvPicPr>
          <p:cNvPr id="8" name="Picture 3" descr="C:\Users\User\Documents\иконы\QIL5iQ-brm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060848"/>
            <a:ext cx="4300984" cy="4488160"/>
          </a:xfrm>
          <a:prstGeom prst="rect">
            <a:avLst/>
          </a:prstGeom>
          <a:noFill/>
        </p:spPr>
      </p:pic>
      <p:sp useBgFill="1">
        <p:nvSpPr>
          <p:cNvPr id="9" name="Горизонтальный свиток 8"/>
          <p:cNvSpPr/>
          <p:nvPr/>
        </p:nvSpPr>
        <p:spPr>
          <a:xfrm>
            <a:off x="3786182" y="5373216"/>
            <a:ext cx="5357818" cy="1484784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tx1"/>
                </a:solidFill>
                <a:latin typeface="Gabriola" pitchFamily="82" charset="0"/>
              </a:rPr>
              <a:t>Примечательно, что среди руин Сталинграда уцелевшим осталось одно-единственное здание - церковь в честь Казанской иконы Божией Матери.</a:t>
            </a:r>
            <a:endParaRPr lang="ru-RU" b="1" dirty="0">
              <a:solidFill>
                <a:schemeClr val="tx1"/>
              </a:solidFill>
              <a:latin typeface="Gabriola" pitchFamily="82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404664"/>
            <a:ext cx="49685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u="sng" dirty="0" smtClean="0">
                <a:solidFill>
                  <a:schemeClr val="bg2"/>
                </a:solidFill>
                <a:latin typeface="Gabriola" pitchFamily="82" charset="0"/>
              </a:rPr>
              <a:t>Сталинградская битва</a:t>
            </a:r>
            <a:endParaRPr lang="ru-RU" sz="4000" u="sng" dirty="0">
              <a:solidFill>
                <a:schemeClr val="bg2"/>
              </a:solidFill>
              <a:latin typeface="Gabriola" pitchFamily="8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локада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347864" y="908720"/>
            <a:ext cx="593678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3928" y="188640"/>
            <a:ext cx="478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Блокада Ленинграда</a:t>
            </a:r>
            <a:endParaRPr lang="ru-RU" sz="3600" b="1" u="sng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4283968" y="4572683"/>
            <a:ext cx="48600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 Владимирского собора вынесли чудотворную икону Божией матери и обнесли её крестным ходом вокруг города. Вскоре наши войска прорвали блокаду Ленинграда.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Горизонтальный свиток 19"/>
          <p:cNvSpPr/>
          <p:nvPr/>
        </p:nvSpPr>
        <p:spPr>
          <a:xfrm>
            <a:off x="142844" y="3212976"/>
            <a:ext cx="3709076" cy="3528392"/>
          </a:xfrm>
          <a:prstGeom prst="horizontalScroll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dirty="0">
              <a:solidFill>
                <a:srgbClr val="C00000"/>
              </a:solidFill>
              <a:latin typeface="Gabriola" pitchFamily="8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544" y="3573016"/>
            <a:ext cx="3137572" cy="3600986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Некогда святитель </a:t>
            </a:r>
            <a:r>
              <a:rPr lang="ru-RU" sz="2400" b="1" dirty="0" err="1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Митрофан</a:t>
            </a:r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Воронежский сказал Петру </a:t>
            </a: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1: </a:t>
            </a:r>
          </a:p>
          <a:p>
            <a:r>
              <a:rPr lang="ru-RU" sz="2400" b="1" dirty="0" smtClean="0">
                <a:solidFill>
                  <a:srgbClr val="C00000"/>
                </a:solidFill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«Пока образ сей пребудет в граде Петрове, враг не ступит на эту землю!» </a:t>
            </a:r>
            <a:endParaRPr lang="ru-RU" sz="2400" dirty="0" smtClean="0">
              <a:solidFill>
                <a:srgbClr val="C00000"/>
              </a:solidFill>
            </a:endParaRPr>
          </a:p>
          <a:p>
            <a:endParaRPr lang="ru-RU" b="1" dirty="0" smtClean="0"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endParaRPr lang="ru-RU" b="1" dirty="0" smtClean="0">
              <a:latin typeface="Gabriola" pitchFamily="82" charset="0"/>
              <a:cs typeface="Times New Roman" pitchFamily="18" charset="0"/>
            </a:endParaRPr>
          </a:p>
        </p:txBody>
      </p:sp>
      <p:pic>
        <p:nvPicPr>
          <p:cNvPr id="3075" name="Picture 3" descr="C:\Users\User\Documents\иконы\67010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8640"/>
            <a:ext cx="2700808" cy="316763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блокада Ленинград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07214" y="908720"/>
            <a:ext cx="5936786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923928" y="188640"/>
            <a:ext cx="4788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Блокада Ленинграда</a:t>
            </a:r>
            <a:endParaRPr lang="ru-RU" sz="3600" b="1" u="sng" dirty="0">
              <a:solidFill>
                <a:srgbClr val="C00000"/>
              </a:solidFill>
              <a:latin typeface="Gabriola" pitchFamily="82" charset="0"/>
            </a:endParaRPr>
          </a:p>
        </p:txBody>
      </p:sp>
      <p:pic>
        <p:nvPicPr>
          <p:cNvPr id="3075" name="Picture 3" descr="C:\Users\User\Documents\иконы\67010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2700808" cy="316763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539552" y="4581128"/>
            <a:ext cx="813690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Выходит, Ленинград был спасён именно заступничеством Богородицы по молитвам верующих жителей блокадного города, которые все 900 дней не уставали приходить к чудотворному Петербургскому образу. Люди, которые в 1941 году рыли окопы под Ленинградом, вспоминали, как в редкие выходные дни они, измученные и голодные, возвращались в город, но прежде чем зайти домой, спешили в собор – приложиться к образу Заступницы Усердной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Штурм Кёнигсберга.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203848" y="0"/>
            <a:ext cx="5459584" cy="3857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3573016"/>
            <a:ext cx="8784976" cy="317009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Из воспоминаний  офицера, принимавшего  участие в штурме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Кенинсберга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(ныне г.Калининград):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момент, когда русские войска совсем выдохлись, а немцы были всё ещё сильны, на передовую приехал командующий, офицеры и с ними – священники с иконой. Всем было приказано построиться, снять головные уборы. Когда священники отслужили молебен, все пошли к передовой с иконой. От немцев была такая стрельба – огненная стена. Но наши войска спокойно шли в огонь.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вдруг стрельба с немецкой стороны прекратилась, как оборвалась. Тогда был дан сигнал, и наши войска начали общий штурм Кенигсберга с суши и с моря. Произошло невероятное - немцы гибли тысячами и тысячи сдавались в плен!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42844" y="0"/>
            <a:ext cx="356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         Штурм Кенигсберга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Горизонтальный свиток 3"/>
          <p:cNvSpPr/>
          <p:nvPr/>
        </p:nvSpPr>
        <p:spPr>
          <a:xfrm>
            <a:off x="0" y="908720"/>
            <a:ext cx="5076056" cy="5949280"/>
          </a:xfrm>
          <a:prstGeom prst="horizontalScroll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самым русским штурмом «в небе появилась Мадонна» (так немцы называли Богородицу), которая была видна всей немецкой армии, и у всех абсолютно отказало оружие – они не могли сделать ни единого выстрела. Во время этого явления немцы падали на колени и многие поняли, кто помогает русским…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844" y="0"/>
            <a:ext cx="35650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 smtClean="0">
                <a:solidFill>
                  <a:srgbClr val="C00000"/>
                </a:solidFill>
                <a:latin typeface="Gabriola" pitchFamily="82" charset="0"/>
              </a:rPr>
              <a:t>Штурм Кенигсберга</a:t>
            </a:r>
          </a:p>
        </p:txBody>
      </p:sp>
      <p:pic>
        <p:nvPicPr>
          <p:cNvPr id="7" name="Picture 3" descr="C:\Users\User\Documents\иконы\0_286a0_47d8157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0"/>
            <a:ext cx="3995936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85728"/>
            <a:ext cx="4752528" cy="378565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каждого есть своя мать, которая болеет душой за своё дитя, но Божия Матерь – </a:t>
            </a:r>
            <a:r>
              <a:rPr lang="ru-RU" sz="2400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Ходатаица</a:t>
            </a:r>
            <a:r>
              <a:rPr lang="ru-RU" sz="24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 Заступница за всех нас, православных христиан, все мы находимся под покровом Её любви и милости. К Пресвятой Богородице часто обращаются верующие люди за помощью и непременно её получают.</a:t>
            </a:r>
            <a:endParaRPr lang="ru-RU" sz="6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797152"/>
            <a:ext cx="3131840" cy="1835942"/>
          </a:xfrm>
          <a:prstGeom prst="rect">
            <a:avLst/>
          </a:prstGeom>
          <a:noFill/>
        </p:spPr>
      </p:pic>
      <p:pic>
        <p:nvPicPr>
          <p:cNvPr id="7" name="Picture 2" descr="C:\Users\User\Documents\иконы\122141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32656"/>
            <a:ext cx="3995936" cy="5544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504" y="44624"/>
            <a:ext cx="4932040" cy="341632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вере Русской Православной Церкви иконы Пречистой Богородицы благодатным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осенением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расположились по лицу нашей Отчизны, образуя ее защиту и Небесный покров. Образ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Владимирской Божией Матери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хранит и благословляет наши северные пределы. </a:t>
            </a:r>
            <a:endParaRPr lang="ru-RU" sz="2400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7604" y="4887233"/>
            <a:ext cx="3131840" cy="1835942"/>
          </a:xfrm>
          <a:prstGeom prst="rect">
            <a:avLst/>
          </a:prstGeom>
          <a:noFill/>
        </p:spPr>
      </p:pic>
      <p:pic>
        <p:nvPicPr>
          <p:cNvPr id="5" name="Рисунок 4" descr="Владимирская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039544" y="0"/>
            <a:ext cx="3852936" cy="5647625"/>
          </a:xfrm>
          <a:prstGeom prst="rect">
            <a:avLst/>
          </a:prstGeom>
        </p:spPr>
      </p:pic>
      <p:sp>
        <p:nvSpPr>
          <p:cNvPr id="7" name="Горизонтальный свиток 6"/>
          <p:cNvSpPr/>
          <p:nvPr/>
        </p:nvSpPr>
        <p:spPr>
          <a:xfrm>
            <a:off x="5364088" y="5373216"/>
            <a:ext cx="3240360" cy="148478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Владимирская Божья Матерь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286875"/>
            <a:ext cx="8352928" cy="1077218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3200" b="1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Смоленская и </a:t>
            </a:r>
            <a:r>
              <a:rPr lang="ru-RU" sz="3200" b="1" dirty="0" err="1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Почаевская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          иконы ограждают запад</a:t>
            </a:r>
            <a:endParaRPr lang="ru-RU" sz="32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3" descr="icon_shigri_odigitriya_2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2478" y="1484785"/>
            <a:ext cx="3575466" cy="4324080"/>
          </a:xfrm>
          <a:prstGeom prst="rect">
            <a:avLst/>
          </a:prstGeom>
        </p:spPr>
      </p:pic>
      <p:pic>
        <p:nvPicPr>
          <p:cNvPr id="51202" name="Picture 2" descr="Картинки по запросу почаевская божья мат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1539672"/>
            <a:ext cx="3829303" cy="4284536"/>
          </a:xfrm>
          <a:prstGeom prst="rect">
            <a:avLst/>
          </a:prstGeom>
          <a:noFill/>
        </p:spPr>
      </p:pic>
      <p:sp>
        <p:nvSpPr>
          <p:cNvPr id="8" name="Горизонтальный свиток 7"/>
          <p:cNvSpPr/>
          <p:nvPr/>
        </p:nvSpPr>
        <p:spPr>
          <a:xfrm>
            <a:off x="323528" y="5373216"/>
            <a:ext cx="3240360" cy="148478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Смоленская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Божья Матерь</a:t>
            </a:r>
          </a:p>
        </p:txBody>
      </p:sp>
      <p:sp>
        <p:nvSpPr>
          <p:cNvPr id="9" name="Горизонтальный свиток 8"/>
          <p:cNvSpPr/>
          <p:nvPr/>
        </p:nvSpPr>
        <p:spPr>
          <a:xfrm>
            <a:off x="5364088" y="5373216"/>
            <a:ext cx="3240360" cy="148478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Почаевская</a:t>
            </a:r>
            <a:endParaRPr lang="ru-RU" sz="24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Божья Матерь</a:t>
            </a:r>
          </a:p>
        </p:txBody>
      </p:sp>
      <p:pic>
        <p:nvPicPr>
          <p:cNvPr id="10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27784" y="5022058"/>
            <a:ext cx="3131840" cy="183594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06489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 на восток, до края земли, простирает влияние чудотворный 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Казанский </a:t>
            </a:r>
            <a:r>
              <a:rPr lang="ru-RU" sz="20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</a:t>
            </a:r>
            <a:r>
              <a:rPr lang="ru-RU" sz="2400" dirty="0" smtClean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Пречистой Богородицы. </a:t>
            </a:r>
          </a:p>
        </p:txBody>
      </p:sp>
      <p:pic>
        <p:nvPicPr>
          <p:cNvPr id="6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4725144"/>
            <a:ext cx="3131840" cy="1835942"/>
          </a:xfrm>
          <a:prstGeom prst="rect">
            <a:avLst/>
          </a:prstGeom>
          <a:noFill/>
        </p:spPr>
      </p:pic>
      <p:sp>
        <p:nvSpPr>
          <p:cNvPr id="7" name="Горизонтальный свиток 6"/>
          <p:cNvSpPr/>
          <p:nvPr/>
        </p:nvSpPr>
        <p:spPr>
          <a:xfrm>
            <a:off x="5220072" y="3284984"/>
            <a:ext cx="3240360" cy="1484784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Казанская</a:t>
            </a:r>
          </a:p>
          <a:p>
            <a:pPr algn="just">
              <a:buNone/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Божья Матерь</a:t>
            </a:r>
          </a:p>
        </p:txBody>
      </p:sp>
      <p:pic>
        <p:nvPicPr>
          <p:cNvPr id="53250" name="Picture 2" descr="Картинки по запросу казанская божья матер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628800"/>
            <a:ext cx="4032448" cy="477024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409874"/>
            <a:ext cx="4390208" cy="5305274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4000" b="1" dirty="0" smtClean="0">
                <a:latin typeface="Gabriola" pitchFamily="82" charset="0"/>
              </a:rPr>
              <a:t>   </a:t>
            </a:r>
          </a:p>
          <a:p>
            <a:pPr>
              <a:buNone/>
            </a:pPr>
            <a:r>
              <a:rPr lang="ru-RU" sz="4000" b="1" dirty="0" smtClean="0">
                <a:latin typeface="Gabriola" pitchFamily="82" charset="0"/>
              </a:rPr>
              <a:t>      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Случилось это давным-давно,                во времена царя Ивана Грозного.                         28 июня 1579 года страшный пожар истребил большую часть Казани. Когда город начал вставать из руин, вместе с другими погорельцами недалеко от места пожара строил дом стрелец Даниил Онучин. Его дочери Матроне явилась в сонном видении Божья Матерь.</a:t>
            </a:r>
            <a:r>
              <a:rPr lang="ru-RU" sz="2500" i="1" dirty="0" smtClean="0">
                <a:solidFill>
                  <a:srgbClr val="64041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пожара Матроне, девятилетней дочери купца, явилась во сне Богородица и открыла ей, что под развалинами их дома находится Ее чудотворный образ, зарытый в земле тайными исповедниками христианства еще при татарском владычестве. </a:t>
            </a:r>
          </a:p>
          <a:p>
            <a:pPr>
              <a:buNone/>
            </a:pPr>
            <a:endParaRPr lang="ru-RU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23" name="Picture 3" descr="C:\Users\Пользователь\Desktop\школа\МХТО\2010 - 2011 год\Казанская\фото к презентации\Покорение Казани. Печать на холсте, бумаге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16632"/>
            <a:ext cx="4143372" cy="6569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Takaya-krasivaya-Pravoslavnaya-Molitva-Presvyataya-Deva-Mater_-Bozh_ya-blagaya-Bogorodic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6381328"/>
            <a:ext cx="304800" cy="3048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332656"/>
            <a:ext cx="589597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Обретение чудотворной</a:t>
            </a:r>
          </a:p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иконы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60648"/>
            <a:ext cx="4932599" cy="526297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 множества икон Богородицы, почитаемых в Русской Православной Церкви, ни одна не распространена в таком количестве списков, как Казанская. К ней чаще всего обращают взоры в бедах, болезнях и тяготах: «Заступнице усердная,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Господа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Вышняго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за всех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молиши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Сына Твоего Христа Бога нашего... всем полезная даруй и вся спаси, Богородице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Дево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Ты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ecи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Божественный покров рабом Твоим». (Тропарь, глас 4-й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5409340"/>
            <a:ext cx="1729287" cy="1529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Documents and Settings\Ольга\Рабочий стол\православие\Анимации\000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5779873"/>
            <a:ext cx="1743532" cy="1078127"/>
          </a:xfrm>
          <a:prstGeom prst="rect">
            <a:avLst/>
          </a:prstGeom>
          <a:noFill/>
        </p:spPr>
      </p:pic>
      <p:pic>
        <p:nvPicPr>
          <p:cNvPr id="6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4430" y="5523627"/>
            <a:ext cx="3899598" cy="1662904"/>
          </a:xfrm>
          <a:prstGeom prst="rect">
            <a:avLst/>
          </a:prstGeom>
          <a:noFill/>
        </p:spPr>
      </p:pic>
      <p:pic>
        <p:nvPicPr>
          <p:cNvPr id="7" name="Picture 4" descr="20090223_1725324601_6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60648"/>
            <a:ext cx="42126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285728"/>
            <a:ext cx="5112568" cy="5066002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святом углу чуть теплится лампада,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Упала ночь на православный край,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матерь Божия в серебряном окладе,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Жалея нас, нам обещает рай.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Ее глаза наполнены слезами,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Душа о грешном племени болит,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 давно все в Библии сказали,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взор тоскующий о будущем скорбит.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И, кажется, что нет уж нам прощенья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Презревших таинства не любят небеса,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Матерь Божия взывает к причащенью,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нас спасет иконы красота.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ждет Она молитвенного слога,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Надеждой малою так надо дорожить,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праву Матери Возлюбленного Бога,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Жалея нас, нам помогает жить</a:t>
            </a:r>
          </a:p>
          <a:p>
            <a:pPr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4060760"/>
            <a:ext cx="1729287" cy="235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Documents and Settings\Ольга\Рабочий стол\православие\Анимации\000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5429264"/>
            <a:ext cx="1743532" cy="1078127"/>
          </a:xfrm>
          <a:prstGeom prst="rect">
            <a:avLst/>
          </a:prstGeom>
          <a:noFill/>
        </p:spPr>
      </p:pic>
      <p:pic>
        <p:nvPicPr>
          <p:cNvPr id="6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2066" y="4286256"/>
            <a:ext cx="3899598" cy="2286016"/>
          </a:xfrm>
          <a:prstGeom prst="rect">
            <a:avLst/>
          </a:prstGeom>
          <a:noFill/>
        </p:spPr>
      </p:pic>
      <p:pic>
        <p:nvPicPr>
          <p:cNvPr id="3074" name="Picture 2" descr="C:\Users\User\Documents\иконы\79710670_1e6a7f58b3dd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260648"/>
            <a:ext cx="3384376" cy="40324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ocuments\иконы\С Праздником !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72400" cy="5661248"/>
          </a:xfrm>
          <a:prstGeom prst="rect">
            <a:avLst/>
          </a:prstGeom>
          <a:noFill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>
            <a:lum bright="-10000" contrast="40000"/>
          </a:blip>
          <a:srcRect/>
          <a:stretch>
            <a:fillRect/>
          </a:stretch>
        </p:blipFill>
        <p:spPr bwMode="auto">
          <a:xfrm>
            <a:off x="1475656" y="4643446"/>
            <a:ext cx="5357850" cy="2214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26616" y="116632"/>
            <a:ext cx="4409880" cy="6741368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ru-RU" sz="8000" b="1" dirty="0" smtClean="0">
              <a:solidFill>
                <a:srgbClr val="640414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8000" b="1" dirty="0" smtClean="0">
                <a:solidFill>
                  <a:srgbClr val="640414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Божия Матерь точно указала место, где можно было найти икону. Родители поначалу не обратили внимания на рассказ девочки, но чудесное явление Небесной Царицы повторилось трижды, причем в третий раз оно было грозным. Мать отвела Матрону к митрополиту Казанскому Иову, та рассказала ему о чудесном явлении. Все духовенство города, в сопровождении огромной толпы народа, направилось к дому Онучиных. Сейчас же начались раскопки, но найти икону не удалось. Тогда копать стала сама Матрона и тут же обрела святой образ. </a:t>
            </a:r>
          </a:p>
          <a:p>
            <a:pPr>
              <a:buNone/>
            </a:pPr>
            <a:endParaRPr lang="ru-RU" sz="8000" dirty="0"/>
          </a:p>
        </p:txBody>
      </p:sp>
      <p:pic>
        <p:nvPicPr>
          <p:cNvPr id="6" name="Содержимое 6" descr="hram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55586" y="1556792"/>
            <a:ext cx="4557392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51520" y="116632"/>
            <a:ext cx="3894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Gabriola" pitchFamily="82" charset="0"/>
              </a:rPr>
              <a:t>Обретение чудотворной иконы </a:t>
            </a:r>
            <a:r>
              <a:rPr lang="ru-RU" sz="3200" dirty="0" smtClean="0">
                <a:solidFill>
                  <a:srgbClr val="C00000"/>
                </a:solidFill>
                <a:latin typeface="Gabriola" pitchFamily="82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Gabriola" pitchFamily="82" charset="0"/>
              </a:rPr>
            </a:br>
            <a:endParaRPr lang="ru-RU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cuments\иконы\ad_40916_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1960" y="18440"/>
            <a:ext cx="4718328" cy="6839559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25000" lnSpcReduction="20000"/>
          </a:bodyPr>
          <a:lstStyle/>
          <a:p>
            <a:pPr>
              <a:lnSpc>
                <a:spcPct val="160000"/>
              </a:lnSpc>
              <a:buNone/>
            </a:pPr>
            <a:r>
              <a:rPr lang="ru-RU" sz="8000" b="1" dirty="0" smtClean="0">
                <a:solidFill>
                  <a:srgbClr val="640414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Он был необыкновенной красоты и сиял совершенно свежими красками, как будто только что был написан. Митрополит передал икону </a:t>
            </a:r>
          </a:p>
          <a:p>
            <a:pPr>
              <a:lnSpc>
                <a:spcPct val="160000"/>
              </a:lnSpc>
              <a:buNone/>
            </a:pP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    о. Ермолаю, наиболее почитаемому </a:t>
            </a:r>
            <a:r>
              <a:rPr lang="ru-RU" sz="8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 городе священнику, и тот, высоко подняв ее над головой, сопровождаемый крестным ходом, отнес чудесный образ на городскую площадь, где и осенил им на четыре стороны весь собравшийся народ. Отец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Ермолай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написал тропарь новоявленной иконе «Заступнице Усердная», который знала вся Святая Русь. </a:t>
            </a:r>
          </a:p>
          <a:p>
            <a:pPr>
              <a:lnSpc>
                <a:spcPct val="160000"/>
              </a:lnSpc>
            </a:pPr>
            <a:endParaRPr lang="ru-RU" sz="6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ocuments\иконы\24048403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441"/>
            <a:ext cx="3924944" cy="4644356"/>
          </a:xfrm>
          <a:prstGeom prst="rect">
            <a:avLst/>
          </a:prstGeom>
          <a:noFill/>
        </p:spPr>
      </p:pic>
      <p:sp>
        <p:nvSpPr>
          <p:cNvPr id="5" name="Горизонтальный свиток 4"/>
          <p:cNvSpPr/>
          <p:nvPr/>
        </p:nvSpPr>
        <p:spPr>
          <a:xfrm>
            <a:off x="0" y="4437112"/>
            <a:ext cx="4104456" cy="2420888"/>
          </a:xfrm>
          <a:prstGeom prst="horizontalScroll">
            <a:avLst/>
          </a:prstGeom>
          <a:blipFill>
            <a:blip r:embed="rId2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Чудотворная икона Божьей Матери 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«Казанская»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3146" y="30933"/>
            <a:ext cx="5078368" cy="5976663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Через десять лет на месте обретения чудотворной иконы митрополит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Ермоген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основал женский монастырь в честь иконы Божией Матери Казанской, причем юная Матрона Онучина приняла в нем постриг и стала потом настоятельницей. Совершивший первый молебен перед святым образом, митрополит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Ермоген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составил сказание о чудесах Казанской иконы Божией Матери.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1" descr="20090223_1766462404_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8968" y="13112"/>
            <a:ext cx="3827528" cy="6012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D:\Documents and Settings\Ольга\Рабочий стол\православие\Анимации\00034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08968" y="5329326"/>
            <a:ext cx="1703906" cy="1640412"/>
          </a:xfrm>
          <a:prstGeom prst="rect">
            <a:avLst/>
          </a:prstGeom>
          <a:noFill/>
        </p:spPr>
      </p:pic>
      <p:pic>
        <p:nvPicPr>
          <p:cNvPr id="6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20976" y="5419518"/>
            <a:ext cx="1285884" cy="1460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14291"/>
            <a:ext cx="8572560" cy="2422621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Душа православного народа чувствовала особое участие Пречистой Владычицы в исторических судьбах Родины. 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Много раз «Матушка Казанская» указывала путь в победе русским православным воинам. В годы её явления в Казани начался знаменитый поход казачьего атамана Ермака, увенчавшийся присоединением Сибири. </a:t>
            </a:r>
          </a:p>
          <a:p>
            <a:pPr>
              <a:buNone/>
            </a:pPr>
            <a:endParaRPr lang="ru-RU" sz="2400" dirty="0"/>
          </a:p>
        </p:txBody>
      </p:sp>
      <p:pic>
        <p:nvPicPr>
          <p:cNvPr id="31746" name="Picture 2" descr="C:\Users\Пользователь\Desktop\школа\МХТО\2010 - 2011 год\Казанская\фото к презентации\Взятие Казани или покорение Сибири Ермаком под...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36" y="3356992"/>
            <a:ext cx="8574044" cy="3290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36436" y="22385"/>
            <a:ext cx="5207564" cy="533470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</a:rPr>
              <a:t>    </a:t>
            </a:r>
          </a:p>
          <a:p>
            <a:pPr>
              <a:buNone/>
            </a:pPr>
            <a:r>
              <a:rPr lang="ru-RU" sz="3900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4 ноября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России весь православный народ отмечает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праздник Казанской иконы Пресвятой Богородицы. </a:t>
            </a:r>
          </a:p>
          <a:p>
            <a:pPr>
              <a:buNone/>
            </a:pP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Ноябрьское празднование было установлено в 1649 году                                          в благодарность Божией Матери               за избавление Москвы  и всей России от нашествия поляков  в 1612 году. Страна подверглась нападению польских войск, которые глумились над православной верой, грабили и жгли храмы, города и сёла.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 descr="kazan_ico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505" y="0"/>
            <a:ext cx="3828931" cy="5445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6" descr="8431b0e9b7fd706f7e866d0e14a41496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26781" y="4797152"/>
            <a:ext cx="1285884" cy="1748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 descr="D:\Documents and Settings\Ольга\Рабочий стол\православие\Анимации\00034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70" y="5232236"/>
            <a:ext cx="1843431" cy="1774738"/>
          </a:xfrm>
          <a:prstGeom prst="rect">
            <a:avLst/>
          </a:prstGeom>
          <a:noFill/>
        </p:spPr>
      </p:pic>
      <p:pic>
        <p:nvPicPr>
          <p:cNvPr id="6" name="Picture 2" descr="D:\Documents and Settings\Ольга\Рабочий стол\Новая папка\3725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7864" y="5231415"/>
            <a:ext cx="5544616" cy="16884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21</Template>
  <TotalTime>3029</TotalTime>
  <Words>1579</Words>
  <Application>Microsoft Office PowerPoint</Application>
  <PresentationFormat>Экран (4:3)</PresentationFormat>
  <Paragraphs>108</Paragraphs>
  <Slides>32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Baskerville Old Face</vt:lpstr>
      <vt:lpstr>Calibri</vt:lpstr>
      <vt:lpstr>Gabriola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Казанский собор                                           в Санкт-Петербурге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Молоканова Светлана Викторовна</cp:lastModifiedBy>
  <cp:revision>5</cp:revision>
  <dcterms:created xsi:type="dcterms:W3CDTF">2010-11-01T11:31:37Z</dcterms:created>
  <dcterms:modified xsi:type="dcterms:W3CDTF">2023-03-26T18:33:55Z</dcterms:modified>
</cp:coreProperties>
</file>