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6"/>
  </p:notesMasterIdLst>
  <p:sldIdLst>
    <p:sldId id="284" r:id="rId2"/>
    <p:sldId id="288" r:id="rId3"/>
    <p:sldId id="289" r:id="rId4"/>
    <p:sldId id="295" r:id="rId5"/>
    <p:sldId id="271" r:id="rId6"/>
    <p:sldId id="277" r:id="rId7"/>
    <p:sldId id="274" r:id="rId8"/>
    <p:sldId id="326" r:id="rId9"/>
    <p:sldId id="325" r:id="rId10"/>
    <p:sldId id="329" r:id="rId11"/>
    <p:sldId id="331" r:id="rId12"/>
    <p:sldId id="340" r:id="rId13"/>
    <p:sldId id="321" r:id="rId14"/>
    <p:sldId id="327" r:id="rId15"/>
    <p:sldId id="296" r:id="rId16"/>
    <p:sldId id="307" r:id="rId17"/>
    <p:sldId id="316" r:id="rId18"/>
    <p:sldId id="308" r:id="rId19"/>
    <p:sldId id="315" r:id="rId20"/>
    <p:sldId id="313" r:id="rId21"/>
    <p:sldId id="311" r:id="rId22"/>
    <p:sldId id="312" r:id="rId23"/>
    <p:sldId id="314" r:id="rId24"/>
    <p:sldId id="299" r:id="rId25"/>
    <p:sldId id="297" r:id="rId26"/>
    <p:sldId id="317" r:id="rId27"/>
    <p:sldId id="298" r:id="rId28"/>
    <p:sldId id="332" r:id="rId29"/>
    <p:sldId id="335" r:id="rId30"/>
    <p:sldId id="337" r:id="rId31"/>
    <p:sldId id="303" r:id="rId32"/>
    <p:sldId id="282" r:id="rId33"/>
    <p:sldId id="300" r:id="rId34"/>
    <p:sldId id="304" r:id="rId35"/>
    <p:sldId id="323" r:id="rId36"/>
    <p:sldId id="268" r:id="rId37"/>
    <p:sldId id="324" r:id="rId38"/>
    <p:sldId id="333" r:id="rId39"/>
    <p:sldId id="342" r:id="rId40"/>
    <p:sldId id="292" r:id="rId41"/>
    <p:sldId id="281" r:id="rId42"/>
    <p:sldId id="320" r:id="rId43"/>
    <p:sldId id="319" r:id="rId44"/>
    <p:sldId id="306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EECE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86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B6299-47B7-4BC7-AC06-19258B6FE009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A2208-ADA9-4937-A8D6-EA0A9DDF8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893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 – плаун (папоротниковидные, плауновые), 2 – папоротник (папоротниковидные, папоротниковые), 3 – хвощ (папоротниковидные, хвощовые), 4 – сфагнум (моховидные, сфагновые)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374409-0066-43AA-9611-19D9315087B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575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2.png"/><Relationship Id="rId17" Type="http://schemas.microsoft.com/office/2007/relationships/hdphoto" Target="../media/hdphoto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11" Type="http://schemas.microsoft.com/office/2007/relationships/hdphoto" Target="../media/hdphoto10.wdp"/><Relationship Id="rId5" Type="http://schemas.openxmlformats.org/officeDocument/2006/relationships/image" Target="../media/image71.png"/><Relationship Id="rId15" Type="http://schemas.microsoft.com/office/2007/relationships/hdphoto" Target="../media/hdphoto12.wdp"/><Relationship Id="rId19" Type="http://schemas.openxmlformats.org/officeDocument/2006/relationships/image" Target="../media/image73.png"/><Relationship Id="rId4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836712"/>
            <a:ext cx="8435280" cy="576064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Какие отделы споровых растений вы изучили?</a:t>
            </a:r>
          </a:p>
          <a:p>
            <a:pPr algn="ctr"/>
            <a:r>
              <a:rPr lang="ru-RU" sz="5400" dirty="0" smtClean="0"/>
              <a:t>Что между ними общего?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0728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900" dirty="0" smtClean="0"/>
              <a:t>Свое название </a:t>
            </a:r>
            <a:r>
              <a:rPr lang="ru-RU" sz="4900" b="1" i="1" dirty="0" smtClean="0"/>
              <a:t>голосеменные </a:t>
            </a:r>
            <a:r>
              <a:rPr lang="ru-RU" sz="4900" dirty="0" smtClean="0"/>
              <a:t>получили благодаря </a:t>
            </a:r>
            <a:r>
              <a:rPr lang="ru-RU" sz="4900" b="1" dirty="0" smtClean="0"/>
              <a:t>семенам,</a:t>
            </a:r>
            <a:r>
              <a:rPr lang="ru-RU" sz="4900" dirty="0" smtClean="0"/>
              <a:t> которые лежат </a:t>
            </a:r>
            <a:r>
              <a:rPr lang="ru-RU" sz="4900" b="1" dirty="0" smtClean="0"/>
              <a:t>открыто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http://echezabalperiod2.wikispaces.com/file/view/Picture8.jpg/209778556/Pictur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140968"/>
            <a:ext cx="4730750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bvi.rusf.ru/taksa/i0048/0048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9646" y="2780928"/>
            <a:ext cx="4134198" cy="362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4800" y="212725"/>
            <a:ext cx="3524250" cy="5524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84800" y="5737225"/>
            <a:ext cx="3524250" cy="461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/>
              <a:t>Сосна обыкновенная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3933056"/>
            <a:ext cx="3481388" cy="272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t="9703" b="4900"/>
          <a:stretch/>
        </p:blipFill>
        <p:spPr>
          <a:xfrm>
            <a:off x="250825" y="220663"/>
            <a:ext cx="2627313" cy="3455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1226" t="2253" r="42684" b="44032"/>
          <a:stretch/>
        </p:blipFill>
        <p:spPr>
          <a:xfrm>
            <a:off x="3059113" y="765175"/>
            <a:ext cx="2147887" cy="2519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976664"/>
          </a:xfrm>
        </p:spPr>
        <p:txBody>
          <a:bodyPr>
            <a:normAutofit/>
          </a:bodyPr>
          <a:lstStyle/>
          <a:p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Семена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имеют запас питательных веществ.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Шишка –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это видоизмененный побег, развивающийся на концах веток голосеменных растений.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Хвоя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видоизмененный лист.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Фитонциды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– это летучие вещества, убивающие болезнетворные микробы.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www.ims.biblioclub.ru/services/fks.php?fks_action=get_file&amp;fks_flag=2&amp;fks_id=biologich_img_tabl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8938" y="2924944"/>
            <a:ext cx="3373170" cy="380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ПРИЗНАКИ ГОЛОСЕМЕННЫХ РАСТЕНИЙ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8229600" cy="4525963"/>
          </a:xfrm>
        </p:spPr>
        <p:txBody>
          <a:bodyPr>
            <a:noAutofit/>
          </a:bodyPr>
          <a:lstStyle/>
          <a:p>
            <a:pPr lvl="0"/>
            <a:r>
              <a:rPr lang="ru-RU" sz="4600" dirty="0" smtClean="0"/>
              <a:t>Органы - лист, стебель, корень.</a:t>
            </a:r>
          </a:p>
          <a:p>
            <a:pPr lvl="0"/>
            <a:r>
              <a:rPr lang="ru-RU" sz="4600" dirty="0" smtClean="0"/>
              <a:t>Лист – хвоинка (у хвойных).</a:t>
            </a:r>
          </a:p>
          <a:p>
            <a:pPr lvl="0"/>
            <a:r>
              <a:rPr lang="ru-RU" sz="4600" dirty="0" smtClean="0"/>
              <a:t>Наличие шишек.</a:t>
            </a:r>
          </a:p>
          <a:p>
            <a:r>
              <a:rPr lang="ru-RU" sz="4600" dirty="0" smtClean="0"/>
              <a:t>Размножение с помощью  </a:t>
            </a:r>
          </a:p>
          <a:p>
            <a:pPr>
              <a:buNone/>
            </a:pPr>
            <a:r>
              <a:rPr lang="ru-RU" sz="4600" dirty="0" smtClean="0"/>
              <a:t>семян.</a:t>
            </a:r>
            <a:endParaRPr lang="ru-RU" sz="4600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9" descr="0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350" y="0"/>
            <a:ext cx="926235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Класс Хвойные 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368152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Ель</a:t>
            </a:r>
            <a:endParaRPr lang="ru-RU" sz="6000" dirty="0"/>
          </a:p>
        </p:txBody>
      </p:sp>
      <p:pic>
        <p:nvPicPr>
          <p:cNvPr id="4" name="Рисунок 3" descr="http://biora.ru/modules/invitro/images/im_13097_.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62821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http://fruittree.ru/images/elka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03650" y="2173833"/>
            <a:ext cx="5340350" cy="400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>Сосна.</a:t>
            </a:r>
            <a:endParaRPr lang="ru-RU" sz="66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51520" y="260648"/>
            <a:ext cx="8352928" cy="1368152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5" name="Объект 4" descr="http://file2.answcdn.com/answ-cld/image/upload/w_760,c_fill,g_faces:center,fl_lossy,q_60/v1401045057/xvdsmgg8oy35yhe4gfcp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4008" y="332656"/>
            <a:ext cx="4392488" cy="604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xn----ctbkjbcaefcgihipghbr6agz.xn--p1ai/_bd/0/921860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283968" cy="4007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93009519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s://2sotki.ru/wp-content/uploads/1/e/9/1e95425c761450c902fe75c54b204e7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916832"/>
            <a:ext cx="4379978" cy="32849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4800" dirty="0" smtClean="0"/>
              <a:t>Пихта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https://shop-gardenplants.ru/upload/iblock/c48/c4808d20b311eecef54f699c7c880d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340768"/>
            <a:ext cx="5184575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4536504" cy="116205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5200" dirty="0" smtClean="0"/>
              <a:t>Лиственница</a:t>
            </a:r>
            <a:endParaRPr lang="ru-RU" sz="5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http://fotoham.ru/img/picture/Oct/21/31be357095742fde7818988d043d4661/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39944" y="404664"/>
            <a:ext cx="4108519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hvoinie.ru/wp-content/uploads/2012/10/%D0%92%D1%8B%D1%80%D0%B0%D1%89%D0%B8%D0%B2%D0%B0%D0%BD%D0%B8%D0%B5-%D0%BB%D0%B8%D1%81%D1%82%D0%B2%D0%B5%D0%BD%D0%BD%D0%B8%D1%86%D1%8B-%D0%94%D0%B0%D1%83%D1%80%D1%81%D0%BA%D0%BE%D0%B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464496" cy="4067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07888866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6000" dirty="0" smtClean="0"/>
              <a:t>Кедр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https://avatars.mds.yandex.net/i?id=88b4ca33b44b6f2a5bbdef72f732ad4f39c6b9ca-5239137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942437" cy="5256584"/>
          </a:xfrm>
          <a:prstGeom prst="rect">
            <a:avLst/>
          </a:prstGeom>
          <a:noFill/>
        </p:spPr>
      </p:pic>
      <p:pic>
        <p:nvPicPr>
          <p:cNvPr id="54276" name="Picture 4" descr="https://avatars.mds.yandex.net/i?id=1263d0e27b84d21e6bc6057358ed4314555822b9-10071482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8640"/>
            <a:ext cx="4896542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dirty="0" smtClean="0"/>
              <a:t>Что такое спора?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Наталья\Desktop\2aca86c0334e446089f0412e136518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704856" cy="578238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4800" b="1" dirty="0" smtClean="0"/>
              <a:t>Можжевельник</a:t>
            </a:r>
            <a:endParaRPr lang="ru-RU" sz="4800" b="1" dirty="0"/>
          </a:p>
        </p:txBody>
      </p:sp>
      <p:pic>
        <p:nvPicPr>
          <p:cNvPr id="4" name="Объект 3" descr="https://www.thetreecenter.com/wp-content/uploads/blue-star-juniper-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5996215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eco-love.ru/image/cache/data/tovar/Spivak/gel-dlja-dusha-mozhzhevelnik-spivak-1200x9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851920" cy="3284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99049791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4800" dirty="0" smtClean="0"/>
              <a:t>Кипарис</a:t>
            </a:r>
            <a:endParaRPr lang="ru-RU" sz="4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http://img-fotki.yandex.ru/get/3600/267681572.12e/0_33675a_6fe2ed72_ori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15616" y="1340768"/>
            <a:ext cx="7799784" cy="5374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00105679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6000" dirty="0" smtClean="0"/>
              <a:t>Туя</a:t>
            </a:r>
            <a:endParaRPr lang="ru-RU" sz="60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http://vygodalis.com/Content/images/photo/c2d8926920baea5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528" y="1340768"/>
            <a:ext cx="8663880" cy="5373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1024455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Наталья\Desktop\1701692714_sportishka-com-p-sekvoiya-park-bor-pinterest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2996952"/>
            <a:ext cx="5556375" cy="37054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3008313" cy="116205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4400" dirty="0" smtClean="0"/>
              <a:t>Секвойя 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1637977612_33-pro-dachnikov-com-p-sekvoiya-foto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16632"/>
            <a:ext cx="5508612" cy="367240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Класс Саговниковые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96752"/>
            <a:ext cx="8229600" cy="4525963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Саговник</a:t>
            </a:r>
            <a:endParaRPr lang="ru-RU" sz="4800" b="1" dirty="0"/>
          </a:p>
        </p:txBody>
      </p:sp>
      <p:pic>
        <p:nvPicPr>
          <p:cNvPr id="47106" name="Picture 2" descr="C:\Users\Наталья\Desktop\u_3034261601415a4b98f597e43df26276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902070"/>
            <a:ext cx="5904656" cy="481967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Класс </a:t>
            </a:r>
            <a:r>
              <a:rPr lang="ru-RU" sz="4800" dirty="0" err="1" smtClean="0"/>
              <a:t>Гнетовые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Эфедра</a:t>
            </a:r>
            <a:endParaRPr lang="ru-RU" sz="4400" b="1" dirty="0"/>
          </a:p>
        </p:txBody>
      </p:sp>
      <p:pic>
        <p:nvPicPr>
          <p:cNvPr id="49154" name="Picture 2" descr="C:\Users\Наталья\Desktop\1677592300_klau-club-p-rastenie-efedra-pinterest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77072"/>
            <a:ext cx="3528392" cy="2351421"/>
          </a:xfrm>
          <a:prstGeom prst="rect">
            <a:avLst/>
          </a:prstGeom>
          <a:noFill/>
        </p:spPr>
      </p:pic>
      <p:pic>
        <p:nvPicPr>
          <p:cNvPr id="5" name="Объект 4" descr="https://pp.vk.me/c606228/v606228809/4b81/wea4txET2Do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75856" y="1412776"/>
            <a:ext cx="5340350" cy="400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4400" dirty="0" smtClean="0"/>
              <a:t>Вельвичия 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s://im1-tub-ru.yandex.net/i?id=1fc87b763126742494446cd544cb610b&amp;n=33&amp;h=215&amp;w=32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528" y="1772816"/>
            <a:ext cx="7920880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9916561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C:\Users\Наталья\Desktop\540874_5890cd0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6937" y="3717032"/>
            <a:ext cx="5077063" cy="30614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Класс </a:t>
            </a:r>
            <a:r>
              <a:rPr lang="ru-RU" sz="4800" dirty="0" err="1" smtClean="0"/>
              <a:t>Гинкговые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506916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4800" dirty="0" err="1" smtClean="0"/>
              <a:t>Гинкго</a:t>
            </a:r>
            <a:endParaRPr lang="ru-RU" sz="4800" dirty="0"/>
          </a:p>
        </p:txBody>
      </p:sp>
      <p:pic>
        <p:nvPicPr>
          <p:cNvPr id="48130" name="Picture 2" descr="C:\Users\Наталья\Desktop\8a0eb5ef1d407b55ec828d61f7fdae8b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6593238" cy="428560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Autofit/>
          </a:bodyPr>
          <a:lstStyle/>
          <a:p>
            <a:pPr algn="just"/>
            <a:r>
              <a:rPr lang="ru-RU" altLang="ru-RU" sz="4000" dirty="0" smtClean="0"/>
              <a:t>В жизненном цикле голосеменных растений преобладает спорофит, представляющий собой само растение.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4" descr="http://www.interesu.info/image/statti/a9110a2238567b0666e5567ccbef849c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14720"/>
            <a:ext cx="2592288" cy="415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ttp://www.blgy.ru/images/biology6v/pic2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276872"/>
            <a:ext cx="5340350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2653" y="4365010"/>
            <a:ext cx="4961347" cy="23698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2400" dirty="0"/>
              <a:t>Оплодотворение у сосны происходит через год после попадания пыльцы на женские шишки.</a:t>
            </a:r>
          </a:p>
          <a:p>
            <a:pPr algn="just">
              <a:defRPr/>
            </a:pPr>
            <a:r>
              <a:rPr lang="ru-RU" sz="2400" dirty="0"/>
              <a:t>Зрелая женская шишка становится бурого цвета и достигает 4-6 см</a:t>
            </a:r>
            <a:r>
              <a:rPr lang="ru-RU" sz="2800" dirty="0"/>
              <a:t>.</a:t>
            </a:r>
          </a:p>
        </p:txBody>
      </p:sp>
      <p:pic>
        <p:nvPicPr>
          <p:cNvPr id="27651" name="Picture 7" descr="http://infoherbs.com.ua/wp-content/uploads/2015/04/pinus-sylvestris.jpg"/>
          <p:cNvPicPr>
            <a:picLocks noChangeAspect="1" noChangeArrowheads="1"/>
          </p:cNvPicPr>
          <p:nvPr/>
        </p:nvPicPr>
        <p:blipFill>
          <a:blip r:embed="rId2" cstate="print"/>
          <a:srcRect t="6419" r="30783" b="13585"/>
          <a:stretch>
            <a:fillRect/>
          </a:stretch>
        </p:blipFill>
        <p:spPr bwMode="auto">
          <a:xfrm>
            <a:off x="228600" y="3567113"/>
            <a:ext cx="3773488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http://kumushka.com/uploads/posts/2015-06/1433498597_shishki.jpg"/>
          <p:cNvPicPr>
            <a:picLocks noChangeAspect="1" noChangeArrowheads="1"/>
          </p:cNvPicPr>
          <p:nvPr/>
        </p:nvPicPr>
        <p:blipFill>
          <a:blip r:embed="rId3" cstate="print"/>
          <a:srcRect l="17831" t="18166" r="17311"/>
          <a:stretch>
            <a:fillRect/>
          </a:stretch>
        </p:blipFill>
        <p:spPr bwMode="auto">
          <a:xfrm>
            <a:off x="219075" y="223838"/>
            <a:ext cx="3783013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6" descr="http://mirtrav.net/i/herb/sosna_obyknovennaja.jpg"/>
          <p:cNvPicPr>
            <a:picLocks noChangeAspect="1" noChangeArrowheads="1"/>
          </p:cNvPicPr>
          <p:nvPr/>
        </p:nvPicPr>
        <p:blipFill>
          <a:blip r:embed="rId4" cstate="print"/>
          <a:srcRect l="5151" t="1665" b="3503"/>
          <a:stretch>
            <a:fillRect/>
          </a:stretch>
        </p:blipFill>
        <p:spPr bwMode="auto">
          <a:xfrm>
            <a:off x="5364088" y="0"/>
            <a:ext cx="2808312" cy="407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такое вайи?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Наталья\Desktop\вай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973616" cy="564797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knu.znate.ru/pars_docs/refs/556/555791/555791_html_m3ba3e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38" y="1427163"/>
            <a:ext cx="90709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827584" y="235496"/>
            <a:ext cx="7704856" cy="91440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/>
              <a:t>Строение семени сосны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552728"/>
          </a:xfrm>
        </p:spPr>
        <p:txBody>
          <a:bodyPr>
            <a:normAutofit fontScale="70000" lnSpcReduction="20000"/>
          </a:bodyPr>
          <a:lstStyle/>
          <a:p>
            <a:r>
              <a:rPr lang="ru-RU" sz="3800" b="1" i="1" dirty="0" smtClean="0"/>
              <a:t>Во дворе стоит сосна,</a:t>
            </a:r>
            <a:endParaRPr lang="ru-RU" sz="3800" b="1" dirty="0" smtClean="0"/>
          </a:p>
          <a:p>
            <a:r>
              <a:rPr lang="ru-RU" sz="3800" b="1" i="1" dirty="0" smtClean="0"/>
              <a:t>К небу тянется она.( </a:t>
            </a:r>
            <a:r>
              <a:rPr lang="ru-RU" sz="3800" i="1" dirty="0" smtClean="0"/>
              <a:t>подняли все руки вверх)</a:t>
            </a:r>
            <a:endParaRPr lang="ru-RU" sz="3800" dirty="0" smtClean="0"/>
          </a:p>
          <a:p>
            <a:r>
              <a:rPr lang="ru-RU" sz="3800" b="1" i="1" dirty="0" smtClean="0"/>
              <a:t>Рядом с ней густая ель,</a:t>
            </a:r>
            <a:endParaRPr lang="ru-RU" sz="3800" b="1" dirty="0" smtClean="0"/>
          </a:p>
          <a:p>
            <a:r>
              <a:rPr lang="ru-RU" sz="3800" b="1" i="1" dirty="0" smtClean="0"/>
              <a:t>Тоже  хочет быть  длинней </a:t>
            </a:r>
            <a:r>
              <a:rPr lang="ru-RU" sz="3800" i="1" dirty="0" smtClean="0"/>
              <a:t>( встали на носочки, потянулись ещё выше) </a:t>
            </a:r>
            <a:endParaRPr lang="ru-RU" sz="3800" dirty="0" smtClean="0"/>
          </a:p>
          <a:p>
            <a:r>
              <a:rPr lang="ru-RU" sz="3800" b="1" i="1" dirty="0" smtClean="0"/>
              <a:t>Ветер сильный налетал, </a:t>
            </a:r>
            <a:endParaRPr lang="ru-RU" sz="3800" b="1" dirty="0" smtClean="0"/>
          </a:p>
          <a:p>
            <a:r>
              <a:rPr lang="ru-RU" sz="3800" b="1" i="1" dirty="0" smtClean="0"/>
              <a:t>Все деревья раскачал </a:t>
            </a:r>
            <a:r>
              <a:rPr lang="ru-RU" sz="3800" i="1" dirty="0" smtClean="0"/>
              <a:t>(не только в стороны качает деревья, а ещё вперёд, назад, опять вперёд, назад)</a:t>
            </a:r>
            <a:endParaRPr lang="ru-RU" sz="3800" dirty="0" smtClean="0"/>
          </a:p>
          <a:p>
            <a:r>
              <a:rPr lang="ru-RU" sz="3800" b="1" i="1" dirty="0" smtClean="0"/>
              <a:t>Ветки гнутся взад- вперед. </a:t>
            </a:r>
            <a:endParaRPr lang="ru-RU" sz="3800" b="1" dirty="0" smtClean="0"/>
          </a:p>
          <a:p>
            <a:r>
              <a:rPr lang="ru-RU" sz="3800" b="1" i="1" dirty="0" smtClean="0"/>
              <a:t>Ветер их качает, гнет. </a:t>
            </a:r>
            <a:r>
              <a:rPr lang="ru-RU" sz="3800" i="1" dirty="0" smtClean="0"/>
              <a:t>(Рывки руками перед грудью)</a:t>
            </a:r>
            <a:endParaRPr lang="ru-RU" sz="3800" dirty="0" smtClean="0"/>
          </a:p>
          <a:p>
            <a:r>
              <a:rPr lang="ru-RU" sz="3800" b="1" i="1" dirty="0" smtClean="0"/>
              <a:t>Будем вместе приседать –</a:t>
            </a:r>
            <a:endParaRPr lang="ru-RU" sz="3800" b="1" dirty="0" smtClean="0"/>
          </a:p>
          <a:p>
            <a:r>
              <a:rPr lang="ru-RU" sz="3800" b="1" i="1" dirty="0" smtClean="0"/>
              <a:t>Раз, два, три, четыре, пять. </a:t>
            </a:r>
            <a:r>
              <a:rPr lang="ru-RU" sz="3800" i="1" dirty="0" smtClean="0"/>
              <a:t>(Приседания)</a:t>
            </a:r>
            <a:endParaRPr lang="ru-RU" sz="3800" dirty="0" smtClean="0"/>
          </a:p>
          <a:p>
            <a:r>
              <a:rPr lang="ru-RU" sz="3800" b="1" i="1" dirty="0" smtClean="0"/>
              <a:t>Мы размялись от души </a:t>
            </a:r>
            <a:endParaRPr lang="ru-RU" sz="3800" b="1" dirty="0" smtClean="0"/>
          </a:p>
          <a:p>
            <a:r>
              <a:rPr lang="ru-RU" sz="3800" b="1" i="1" dirty="0" smtClean="0"/>
              <a:t>И за парты вновь спешим.</a:t>
            </a:r>
            <a:endParaRPr lang="ru-RU" sz="3800" b="1" dirty="0" smtClean="0"/>
          </a:p>
          <a:p>
            <a:endParaRPr lang="ru-RU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250" y="1968500"/>
            <a:ext cx="3095625" cy="40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atin typeface="Cambria" panose="02040503050406030204" pitchFamily="18" charset="0"/>
              </a:rPr>
              <a:t>Мужские          Женские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271838"/>
            <a:ext cx="96361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3038" y="4222750"/>
            <a:ext cx="1582737" cy="7080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latin typeface="Cambria" panose="02040503050406030204" pitchFamily="18" charset="0"/>
              </a:rPr>
              <a:t>Пыльцевые мешочки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8950">
            <a:off x="1184275" y="3462338"/>
            <a:ext cx="7302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13122" t="15286" r="36829"/>
          <a:stretch/>
        </p:blipFill>
        <p:spPr>
          <a:xfrm>
            <a:off x="2987824" y="3712740"/>
            <a:ext cx="1512168" cy="174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1775" y="5545138"/>
            <a:ext cx="1728788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latin typeface="Cambria" panose="02040503050406030204" pitchFamily="18" charset="0"/>
              </a:rPr>
              <a:t>Семязачатки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rcRect l="13123" t="15286" r="36829"/>
          <a:stretch>
            <a:fillRect/>
          </a:stretch>
        </p:blipFill>
        <p:spPr bwMode="auto">
          <a:xfrm>
            <a:off x="4678363" y="1935163"/>
            <a:ext cx="1512887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562475" y="3683000"/>
            <a:ext cx="1512888" cy="7080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atin typeface="Cambria" panose="02040503050406030204" pitchFamily="18" charset="0"/>
              </a:rPr>
              <a:t>Опыленная шишка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6838" y="2203450"/>
            <a:ext cx="2073275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atin typeface="Cambria" panose="02040503050406030204" pitchFamily="18" charset="0"/>
              </a:rPr>
              <a:t>Зрелая шишка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rcRect l="63860" t="3983" b="10558"/>
          <a:stretch>
            <a:fillRect/>
          </a:stretch>
        </p:blipFill>
        <p:spPr bwMode="auto">
          <a:xfrm>
            <a:off x="6602413" y="4198938"/>
            <a:ext cx="206533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Picture 2" descr="http://www.udec.ru/images/2510-02.jpg"/>
          <p:cNvPicPr>
            <a:picLocks noChangeAspect="1" noChangeArrowheads="1"/>
          </p:cNvPicPr>
          <p:nvPr/>
        </p:nvPicPr>
        <p:blipFill>
          <a:blip r:embed="rId6" cstate="print"/>
          <a:srcRect l="25198" t="13261" r="34843" b="5470"/>
          <a:stretch>
            <a:fillRect/>
          </a:stretch>
        </p:blipFill>
        <p:spPr bwMode="auto">
          <a:xfrm>
            <a:off x="6435725" y="114300"/>
            <a:ext cx="2084388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602413" y="6070600"/>
            <a:ext cx="2065337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atin typeface="Cambria" panose="02040503050406030204" pitchFamily="18" charset="0"/>
              </a:rPr>
              <a:t>Семя сосны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3188" y="5459413"/>
            <a:ext cx="22685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 b="1" i="1">
                <a:latin typeface="Cambria" pitchFamily="18" charset="0"/>
              </a:rPr>
              <a:t>Ветром переносятся на женскую шишку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40200" y="563563"/>
            <a:ext cx="170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 b="1" i="1">
                <a:latin typeface="Cambria" pitchFamily="18" charset="0"/>
              </a:rPr>
              <a:t>Семена созревают 1,5 года</a:t>
            </a:r>
          </a:p>
        </p:txBody>
      </p:sp>
      <p:pic>
        <p:nvPicPr>
          <p:cNvPr id="26" name="Picture 4" descr="http://i.allday.ru/a2/24/74/1343927678_arrows_01.jpg"/>
          <p:cNvPicPr>
            <a:picLocks noChangeAspect="1" noChangeArrowheads="1"/>
          </p:cNvPicPr>
          <p:nvPr/>
        </p:nvPicPr>
        <p:blipFill>
          <a:blip r:embed="rId7" cstate="print"/>
          <a:srcRect l="69820" t="49335" b="3474"/>
          <a:stretch>
            <a:fillRect/>
          </a:stretch>
        </p:blipFill>
        <p:spPr bwMode="auto">
          <a:xfrm rot="9896118">
            <a:off x="666750" y="2370138"/>
            <a:ext cx="7969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i.allday.ru/a2/24/74/1343927678_arrows_01.jpg"/>
          <p:cNvPicPr>
            <a:picLocks noChangeAspect="1" noChangeArrowheads="1"/>
          </p:cNvPicPr>
          <p:nvPr/>
        </p:nvPicPr>
        <p:blipFill>
          <a:blip r:embed="rId8" cstate="print"/>
          <a:srcRect l="60687" t="49969"/>
          <a:stretch>
            <a:fillRect/>
          </a:stretch>
        </p:blipFill>
        <p:spPr bwMode="auto">
          <a:xfrm>
            <a:off x="2219325" y="2136775"/>
            <a:ext cx="155257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http://i.allday.ru/a2/24/74/1343927678_arrows_01.jpg"/>
          <p:cNvPicPr>
            <a:picLocks noChangeAspect="1" noChangeArrowheads="1"/>
          </p:cNvPicPr>
          <p:nvPr/>
        </p:nvPicPr>
        <p:blipFill rotWithShape="1">
          <a:blip r:embed="rId9" cstate="print"/>
          <a:srcRect l="71974" b="54099"/>
          <a:stretch/>
        </p:blipFill>
        <p:spPr bwMode="auto">
          <a:xfrm rot="18190528" flipH="1">
            <a:off x="1278731" y="4798220"/>
            <a:ext cx="955675" cy="146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i.allday.ru/a2/24/74/1343927678_arrows_01.jpg"/>
          <p:cNvPicPr>
            <a:picLocks noChangeAspect="1" noChangeArrowheads="1"/>
          </p:cNvPicPr>
          <p:nvPr/>
        </p:nvPicPr>
        <p:blipFill>
          <a:blip r:embed="rId10" cstate="print"/>
          <a:srcRect r="67690" b="56941"/>
          <a:stretch>
            <a:fillRect/>
          </a:stretch>
        </p:blipFill>
        <p:spPr bwMode="auto">
          <a:xfrm rot="787213">
            <a:off x="4429125" y="4330700"/>
            <a:ext cx="890588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 descr="http://i.allday.ru/a2/24/74/1343927678_arrows_01.jpg"/>
          <p:cNvPicPr>
            <a:picLocks noChangeAspect="1" noChangeArrowheads="1"/>
          </p:cNvPicPr>
          <p:nvPr/>
        </p:nvPicPr>
        <p:blipFill>
          <a:blip r:embed="rId11" cstate="print"/>
          <a:srcRect l="29617" t="19849" r="29372" b="55862"/>
          <a:stretch>
            <a:fillRect/>
          </a:stretch>
        </p:blipFill>
        <p:spPr bwMode="auto">
          <a:xfrm rot="9631565" flipV="1">
            <a:off x="4943475" y="1100138"/>
            <a:ext cx="15843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http://i.allday.ru/a2/24/74/1343927678_arrows_01.jpg"/>
          <p:cNvPicPr>
            <a:picLocks noChangeAspect="1" noChangeArrowheads="1"/>
          </p:cNvPicPr>
          <p:nvPr/>
        </p:nvPicPr>
        <p:blipFill>
          <a:blip r:embed="rId12" cstate="print"/>
          <a:srcRect l="35159" t="59975" r="26163"/>
          <a:stretch>
            <a:fillRect/>
          </a:stretch>
        </p:blipFill>
        <p:spPr bwMode="auto">
          <a:xfrm rot="954414" flipH="1">
            <a:off x="6542088" y="2578100"/>
            <a:ext cx="1039812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477125" y="2654300"/>
            <a:ext cx="19192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 b="1" i="1">
                <a:latin typeface="Cambria" pitchFamily="18" charset="0"/>
              </a:rPr>
              <a:t>Через 2 года шишка раскрыва-ется</a:t>
            </a:r>
          </a:p>
        </p:txBody>
      </p:sp>
      <p:sp>
        <p:nvSpPr>
          <p:cNvPr id="154624" name="TextBox 154623"/>
          <p:cNvSpPr txBox="1"/>
          <p:nvPr/>
        </p:nvSpPr>
        <p:spPr>
          <a:xfrm>
            <a:off x="298450" y="360363"/>
            <a:ext cx="2751138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latin typeface="Cambria" panose="02040503050406030204" pitchFamily="18" charset="0"/>
              </a:rPr>
              <a:t>Цикл развития Сосны обыкновенной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375" y="101600"/>
            <a:ext cx="3097213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4" grpId="0" animBg="1"/>
      <p:bldP spid="16" grpId="0" animBg="1"/>
      <p:bldP spid="17" grpId="0"/>
      <p:bldP spid="21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 что же такого имеет семя, чего нет у споры?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8229600" cy="5832648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спора – 1 клетка, семя – многоклеточное образование.</a:t>
            </a:r>
          </a:p>
          <a:p>
            <a:pPr algn="just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запас питательных веществ в семени.</a:t>
            </a:r>
          </a:p>
          <a:p>
            <a:pPr algn="just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зародыш надежно защищен. Игольчатые или чешуйчатые листья покрыты жесткой кутикулой.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Преимущества семян перед спорами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248000"/>
          <a:ext cx="8229600" cy="5484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959405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Признак 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Спора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Семя</a:t>
                      </a:r>
                      <a:endParaRPr lang="ru-RU" sz="4000" dirty="0"/>
                    </a:p>
                  </a:txBody>
                  <a:tcPr/>
                </a:tc>
              </a:tr>
              <a:tr h="95940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  <a:r>
                        <a:rPr lang="ru-RU" sz="2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Из скольких клеток состоит?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Одной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Множества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779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2. Есть ли защитная плотная оболочка?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779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3.Имеется ли запас питательных веществ?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779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4. Нужна ли для оплодотворения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вода?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Нужна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Не нужна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Сосновый бор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dn-p.cian.site/images/4/716/488/kottedzh-sosnovo-prohladnaya-ulica-88461743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69660" cy="564644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Голосеменные растения имеют важное значение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 в природе и жизни человека 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1403648" y="1196752"/>
            <a:ext cx="4478427" cy="2092404"/>
          </a:xfrm>
          <a:prstGeom prst="cloudCallout">
            <a:avLst>
              <a:gd name="adj1" fmla="val 80762"/>
              <a:gd name="adj2" fmla="val 47275"/>
            </a:avLst>
          </a:prstGeom>
          <a:solidFill>
            <a:srgbClr val="FFFFFF">
              <a:alpha val="69804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Пища и укрытие для многих животных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0" y="3068960"/>
            <a:ext cx="3707904" cy="2156068"/>
          </a:xfrm>
          <a:prstGeom prst="cloudCallout">
            <a:avLst>
              <a:gd name="adj1" fmla="val 64519"/>
              <a:gd name="adj2" fmla="val -20841"/>
            </a:avLst>
          </a:prstGeom>
          <a:solidFill>
            <a:srgbClr val="FFFFFF">
              <a:alpha val="5098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Леса обогащают воздух кислородом, собирают пыль, поглощают углекислый газ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4674588" y="2492896"/>
            <a:ext cx="4469412" cy="2020396"/>
          </a:xfrm>
          <a:prstGeom prst="cloudCallout">
            <a:avLst>
              <a:gd name="adj1" fmla="val -81516"/>
              <a:gd name="adj2" fmla="val 47275"/>
            </a:avLst>
          </a:prstGeom>
          <a:solidFill>
            <a:srgbClr val="FFFFFF">
              <a:alpha val="58039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Из семян сибирской сосны получают ценное пищевое кедровое масло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323528" y="5057800"/>
            <a:ext cx="4179932" cy="1800200"/>
          </a:xfrm>
          <a:prstGeom prst="cloudCallout">
            <a:avLst>
              <a:gd name="adj1" fmla="val 39799"/>
              <a:gd name="adj2" fmla="val -115440"/>
            </a:avLst>
          </a:prstGeom>
          <a:solidFill>
            <a:srgbClr val="FFFFFF">
              <a:alpha val="5098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Древесина является превосходным строительным материалом</a:t>
            </a:r>
            <a:endParaRPr lang="ru-RU" sz="2200" dirty="0"/>
          </a:p>
        </p:txBody>
      </p:sp>
      <p:sp>
        <p:nvSpPr>
          <p:cNvPr id="13" name="Выноска-облако 12"/>
          <p:cNvSpPr/>
          <p:nvPr/>
        </p:nvSpPr>
        <p:spPr>
          <a:xfrm>
            <a:off x="5264736" y="4845948"/>
            <a:ext cx="3879264" cy="2012052"/>
          </a:xfrm>
          <a:prstGeom prst="cloudCallout">
            <a:avLst>
              <a:gd name="adj1" fmla="val -65236"/>
              <a:gd name="adj2" fmla="val -75614"/>
            </a:avLst>
          </a:prstGeom>
          <a:solidFill>
            <a:srgbClr val="FFFFFF">
              <a:alpha val="56863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Почки и хвоя идут на изготовление лекарств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5252796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поведения в лесу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https://vperedgazeta.ru/files/Image/%D0%BB%D0%B5%D1%81(3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/>
              <a:t>Лабораторная работа на тему: «Строение хвои и шишек                    голосеменных растений».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525963"/>
          </a:xfrm>
        </p:spPr>
        <p:txBody>
          <a:bodyPr/>
          <a:lstStyle/>
          <a:p>
            <a:r>
              <a:rPr lang="ru-RU" b="1" dirty="0" smtClean="0"/>
              <a:t>Цель</a:t>
            </a:r>
            <a:r>
              <a:rPr lang="ru-RU" dirty="0" smtClean="0"/>
              <a:t>: изучить особенности строения хвои и шишек хвойных растений на примере ели и сосны</a:t>
            </a:r>
            <a:endParaRPr lang="ru-RU" dirty="0"/>
          </a:p>
        </p:txBody>
      </p:sp>
      <p:pic>
        <p:nvPicPr>
          <p:cNvPr id="4" name="Picture 4" descr="http://holidaycalls.ru/wp-content/uploads/2011/12/%D0%A8%D0%B8%D1%88%D0%BA%D0%B8-%D0%B5%D0%BB%D0%B8-%D0%BE%D0%B1%D1%8B%D0%BA%D0%BD%D0%BE%D0%B2%D0%B5%D0%BD%D0%BD%D0%BE%D0%B9.jpg"/>
          <p:cNvPicPr>
            <a:picLocks noChangeAspect="1" noChangeArrowheads="1"/>
          </p:cNvPicPr>
          <p:nvPr/>
        </p:nvPicPr>
        <p:blipFill>
          <a:blip r:embed="rId2" cstate="print"/>
          <a:srcRect l="6523" t="1874" r="6528" b="9425"/>
          <a:stretch>
            <a:fillRect/>
          </a:stretch>
        </p:blipFill>
        <p:spPr bwMode="auto">
          <a:xfrm>
            <a:off x="7236296" y="3212976"/>
            <a:ext cx="1611735" cy="34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images4.alphacoders.com/183/183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663" y="182563"/>
            <a:ext cx="4330700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http://komy-za-50.ru/wp-content/uploads/2012/11/sosn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8913"/>
            <a:ext cx="410527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2764572"/>
            <a:ext cx="4591499" cy="4093428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Выводы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2000" dirty="0">
                <a:solidFill>
                  <a:schemeClr val="tx1"/>
                </a:solidFill>
              </a:rPr>
              <a:t>1</a:t>
            </a:r>
            <a:r>
              <a:rPr lang="ru-RU" sz="2400" dirty="0">
                <a:solidFill>
                  <a:schemeClr val="tx1"/>
                </a:solidFill>
              </a:rPr>
              <a:t>. Голосеменные относят к особой группе высших растений – семенным растениям.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2. Образование семян – прогрессивный шаг эволюции.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3. Семена лежат открыто (голо) на семенных чешуях шишек. Образуются из семязачатков в результате опыления и оплодотворения.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5845" name="Picture 6" descr="http://i.desktopvenue.com/walls/6/desktopvenue.com_16679_1440x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108325"/>
            <a:ext cx="4200525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660203"/>
            <a:ext cx="2435525" cy="430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5736" y="1772816"/>
            <a:ext cx="2484634" cy="420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6204" y="2049366"/>
            <a:ext cx="2248207" cy="39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5046" y="1482784"/>
            <a:ext cx="2047746" cy="38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863075" y="2049366"/>
            <a:ext cx="348172" cy="523220"/>
          </a:xfrm>
          <a:prstGeom prst="rect">
            <a:avLst/>
          </a:prstGeom>
          <a:ln w="9525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333342" y="2049366"/>
            <a:ext cx="348172" cy="523220"/>
          </a:xfrm>
          <a:prstGeom prst="rect">
            <a:avLst/>
          </a:prstGeom>
          <a:ln w="9525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452124" y="2076163"/>
            <a:ext cx="348172" cy="523220"/>
          </a:xfrm>
          <a:prstGeom prst="rect">
            <a:avLst/>
          </a:prstGeom>
          <a:ln w="9525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047331" y="2106521"/>
            <a:ext cx="348172" cy="523220"/>
          </a:xfrm>
          <a:prstGeom prst="rect">
            <a:avLst/>
          </a:prstGeom>
          <a:ln w="9525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7187DE6-960D-4509-886F-EBEB56EFE085}"/>
              </a:ext>
            </a:extLst>
          </p:cNvPr>
          <p:cNvSpPr/>
          <p:nvPr/>
        </p:nvSpPr>
        <p:spPr>
          <a:xfrm>
            <a:off x="1469282" y="945689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Назвать растение, указать отдел и класс, к которым оно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относится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D02CB17A-69D0-4B03-B960-1B34018A51EA}"/>
              </a:ext>
            </a:extLst>
          </p:cNvPr>
          <p:cNvSpPr/>
          <p:nvPr/>
        </p:nvSpPr>
        <p:spPr>
          <a:xfrm>
            <a:off x="2877736" y="236035"/>
            <a:ext cx="3509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УЗНАЙ МЕНЯ …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35CF7B7-B5DF-4D70-9824-D2C511663203}"/>
              </a:ext>
            </a:extLst>
          </p:cNvPr>
          <p:cNvSpPr/>
          <p:nvPr/>
        </p:nvSpPr>
        <p:spPr>
          <a:xfrm>
            <a:off x="139018" y="5783268"/>
            <a:ext cx="2193721" cy="43088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Плаун 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D21FB54-FC73-4779-A436-40765DB27799}"/>
              </a:ext>
            </a:extLst>
          </p:cNvPr>
          <p:cNvSpPr/>
          <p:nvPr/>
        </p:nvSpPr>
        <p:spPr>
          <a:xfrm>
            <a:off x="2223072" y="5783268"/>
            <a:ext cx="2755154" cy="43088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Папоротник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BADBA23-8E2B-4603-B3A8-3A9995A92D93}"/>
              </a:ext>
            </a:extLst>
          </p:cNvPr>
          <p:cNvSpPr/>
          <p:nvPr/>
        </p:nvSpPr>
        <p:spPr>
          <a:xfrm>
            <a:off x="4778530" y="5783268"/>
            <a:ext cx="2193721" cy="43088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Хвощ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AC5F4E1-1B03-4EBE-A1A6-98C4ED686ACC}"/>
              </a:ext>
            </a:extLst>
          </p:cNvPr>
          <p:cNvSpPr/>
          <p:nvPr/>
        </p:nvSpPr>
        <p:spPr>
          <a:xfrm>
            <a:off x="6777689" y="5783268"/>
            <a:ext cx="2193721" cy="43088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Сфагнум 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707567A-A66D-4DCF-9D7C-7687359B31EF}"/>
              </a:ext>
            </a:extLst>
          </p:cNvPr>
          <p:cNvSpPr/>
          <p:nvPr/>
        </p:nvSpPr>
        <p:spPr>
          <a:xfrm>
            <a:off x="179512" y="1340768"/>
            <a:ext cx="6984776" cy="40011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Плауновидные       Папоротниковидные          Хвощевидные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1E16561A-F4A2-4307-8A4A-5ADEBB1269A7}"/>
              </a:ext>
            </a:extLst>
          </p:cNvPr>
          <p:cNvSpPr/>
          <p:nvPr/>
        </p:nvSpPr>
        <p:spPr>
          <a:xfrm>
            <a:off x="7047331" y="619593"/>
            <a:ext cx="1868287" cy="70788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Отдел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Моховидные</a:t>
            </a:r>
          </a:p>
        </p:txBody>
      </p:sp>
      <p:sp>
        <p:nvSpPr>
          <p:cNvPr id="2" name="Левая фигурная скобка 1">
            <a:extLst>
              <a:ext uri="{FF2B5EF4-FFF2-40B4-BE49-F238E27FC236}">
                <a16:creationId xmlns="" xmlns:a16="http://schemas.microsoft.com/office/drawing/2014/main" id="{621FCB44-9BF4-476E-B31B-FD77CD7B3C1E}"/>
              </a:ext>
            </a:extLst>
          </p:cNvPr>
          <p:cNvSpPr/>
          <p:nvPr/>
        </p:nvSpPr>
        <p:spPr>
          <a:xfrm rot="5400000">
            <a:off x="910626" y="1041702"/>
            <a:ext cx="265962" cy="1440159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Левая фигурная скобка 19">
            <a:extLst>
              <a:ext uri="{FF2B5EF4-FFF2-40B4-BE49-F238E27FC236}">
                <a16:creationId xmlns="" xmlns:a16="http://schemas.microsoft.com/office/drawing/2014/main" id="{621FCB44-9BF4-476E-B31B-FD77CD7B3C1E}"/>
              </a:ext>
            </a:extLst>
          </p:cNvPr>
          <p:cNvSpPr/>
          <p:nvPr/>
        </p:nvSpPr>
        <p:spPr>
          <a:xfrm rot="5400000">
            <a:off x="3079251" y="1194102"/>
            <a:ext cx="265962" cy="1440159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Левая фигурная скобка 20">
            <a:extLst>
              <a:ext uri="{FF2B5EF4-FFF2-40B4-BE49-F238E27FC236}">
                <a16:creationId xmlns="" xmlns:a16="http://schemas.microsoft.com/office/drawing/2014/main" id="{621FCB44-9BF4-476E-B31B-FD77CD7B3C1E}"/>
              </a:ext>
            </a:extLst>
          </p:cNvPr>
          <p:cNvSpPr/>
          <p:nvPr/>
        </p:nvSpPr>
        <p:spPr>
          <a:xfrm rot="5400000">
            <a:off x="5447131" y="1185718"/>
            <a:ext cx="265962" cy="1440159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0241889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7" grpId="0"/>
      <p:bldP spid="18" grpId="0"/>
      <p:bldP spid="19" grpId="0"/>
      <p:bldP spid="2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856984" cy="6858000"/>
          </a:xfrm>
        </p:spPr>
        <p:txBody>
          <a:bodyPr>
            <a:normAutofit fontScale="25000" lnSpcReduction="20000"/>
          </a:bodyPr>
          <a:lstStyle/>
          <a:p>
            <a:r>
              <a:rPr lang="ru-RU" sz="7200" i="1" dirty="0" smtClean="0">
                <a:latin typeface="Times New Roman" pitchFamily="18" charset="0"/>
                <a:cs typeface="Times New Roman" pitchFamily="18" charset="0"/>
              </a:rPr>
              <a:t>Выбери один правильный ответ. Впишите индексы ответов в матрицу.</a:t>
            </a:r>
          </a:p>
          <a:p>
            <a:pPr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1.Голосеменные размножаются: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А) Спорами;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Б) Семенами;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Б) Плодами.</a:t>
            </a:r>
          </a:p>
          <a:p>
            <a:pPr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2. Характерные особенности голосеменных: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А) размножается спорами;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Б) Имеют видоизмененные листья – хвоинки;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В) Оплодотворение связано с водной средой.</a:t>
            </a:r>
          </a:p>
          <a:p>
            <a:pPr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3. Семена ели созревают: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А) в плодах;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Б) на листьях;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шишках.</a:t>
            </a:r>
          </a:p>
          <a:p>
            <a:pPr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4. Голосеменные растения, как и мхи, хвощи, плауны, папоротники, не имеют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а) стеблей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б) цветков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в) листьев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г) корней</a:t>
            </a:r>
          </a:p>
          <a:p>
            <a:pPr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5. Преобладают древесные и кустарниковые формы среди: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А) Мхов;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Б) Папоротников;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В) Голосеменных.</a:t>
            </a:r>
          </a:p>
          <a:p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Прочитать параграф 19, стр.77 ответить на вопросы.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</a:rPr>
              <a:t>Зеленый – все было понятно</a:t>
            </a:r>
          </a:p>
          <a:p>
            <a:r>
              <a:rPr lang="ru-RU" sz="4800" b="1" dirty="0" smtClean="0">
                <a:solidFill>
                  <a:srgbClr val="FFFF00"/>
                </a:solidFill>
              </a:rPr>
              <a:t>Желтый – некоторые задания вызвали затруднения</a:t>
            </a:r>
          </a:p>
          <a:p>
            <a:r>
              <a:rPr lang="ru-RU" sz="4800" b="1" dirty="0" smtClean="0">
                <a:solidFill>
                  <a:srgbClr val="FF0000"/>
                </a:solidFill>
              </a:rPr>
              <a:t>Красный – задания были трудные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/>
              <a:t>Поблагодарите друг друга за хорошую работу</a:t>
            </a:r>
          </a:p>
          <a:p>
            <a:pPr algn="ctr">
              <a:buNone/>
            </a:pPr>
            <a:endParaRPr lang="ru-RU" sz="4400" dirty="0" smtClean="0"/>
          </a:p>
          <a:p>
            <a:pPr algn="ctr"/>
            <a:r>
              <a:rPr lang="ru-RU" sz="4400" dirty="0" smtClean="0"/>
              <a:t>И я благодарю вас, мне было с вами интересно</a:t>
            </a:r>
            <a:endParaRPr lang="ru-RU" sz="4400" dirty="0"/>
          </a:p>
        </p:txBody>
      </p:sp>
      <p:pic>
        <p:nvPicPr>
          <p:cNvPr id="4" name="Picture 2" descr="http://photosflowery.ru/photo/6e/6e05112584052adedbdedc44e8fbd73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250" b="10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34" r="24834"/>
          <a:stretch/>
        </p:blipFill>
        <p:spPr bwMode="auto">
          <a:xfrm>
            <a:off x="0" y="332656"/>
            <a:ext cx="1368152" cy="2579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dendrology.ru/forest/item/f00/s00/e0000559/pic/00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354" b="97699" l="667" r="326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7821"/>
          <a:stretch/>
        </p:blipFill>
        <p:spPr bwMode="auto">
          <a:xfrm>
            <a:off x="7956376" y="476672"/>
            <a:ext cx="1082732" cy="3168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nesedukkani.com/Images/Urun/11032015133518.jpe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95" t="15465" r="13973" b="13337"/>
          <a:stretch/>
        </p:blipFill>
        <p:spPr bwMode="auto">
          <a:xfrm>
            <a:off x="467544" y="4869160"/>
            <a:ext cx="2029699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www.n-med.ru/flower/pihta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18" t="7057" r="8289" b="29022"/>
          <a:stretch/>
        </p:blipFill>
        <p:spPr bwMode="auto">
          <a:xfrm>
            <a:off x="7596336" y="4941168"/>
            <a:ext cx="1119201" cy="1342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47500" lnSpcReduction="20000"/>
          </a:bodyPr>
          <a:lstStyle/>
          <a:p>
            <a:r>
              <a:rPr lang="ru-RU" u="sng" dirty="0" smtClean="0"/>
              <a:t>Установите соответствие между признаком растений и его принадлежностью к отделу.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            </a:t>
            </a:r>
          </a:p>
          <a:p>
            <a:pPr>
              <a:buNone/>
            </a:pPr>
            <a:r>
              <a:rPr lang="ru-RU" smtClean="0"/>
              <a:t>       </a:t>
            </a:r>
            <a:r>
              <a:rPr lang="ru-RU" sz="5100" dirty="0" smtClean="0"/>
              <a:t> </a:t>
            </a:r>
            <a:r>
              <a:rPr lang="ru-RU" sz="5100" smtClean="0"/>
              <a:t> ПРИЗНАК   РАСТЕНИЙ</a:t>
            </a:r>
            <a:r>
              <a:rPr lang="ru-RU" sz="5100" dirty="0" smtClean="0"/>
              <a:t>                                                                 ОТДЕЛ</a:t>
            </a:r>
          </a:p>
          <a:p>
            <a:r>
              <a:rPr lang="ru-RU" sz="5100" dirty="0" smtClean="0"/>
              <a:t>1)  не выносят засушливых условий                                                   А)  Папоротниковидные</a:t>
            </a:r>
          </a:p>
          <a:p>
            <a:r>
              <a:rPr lang="ru-RU" sz="5100" dirty="0" smtClean="0"/>
              <a:t>2)  представлены только деревьями и кустарниками                                                  Б)  Голосеменные</a:t>
            </a:r>
          </a:p>
          <a:p>
            <a:r>
              <a:rPr lang="ru-RU" sz="5100" dirty="0" smtClean="0"/>
              <a:t>3)  имеют семязачаток</a:t>
            </a:r>
          </a:p>
          <a:p>
            <a:r>
              <a:rPr lang="ru-RU" sz="5100" dirty="0" smtClean="0"/>
              <a:t>4)  размножаются спорами</a:t>
            </a:r>
          </a:p>
          <a:p>
            <a:r>
              <a:rPr lang="ru-RU" sz="5100" dirty="0" smtClean="0"/>
              <a:t>5)  для полового размножения необходима вода</a:t>
            </a:r>
          </a:p>
          <a:p>
            <a:pPr>
              <a:buNone/>
            </a:pPr>
            <a:r>
              <a:rPr lang="ru-RU" sz="5100" dirty="0" smtClean="0"/>
              <a:t> </a:t>
            </a:r>
          </a:p>
          <a:p>
            <a:pPr>
              <a:buNone/>
            </a:pPr>
            <a:r>
              <a:rPr lang="ru-RU" sz="5100" dirty="0" smtClean="0"/>
              <a:t>              1                  2                    3                     4                           5</a:t>
            </a:r>
          </a:p>
          <a:p>
            <a:pPr>
              <a:buNone/>
            </a:pPr>
            <a:r>
              <a:rPr lang="ru-RU" sz="5100" dirty="0" smtClean="0"/>
              <a:t>            </a:t>
            </a:r>
            <a:r>
              <a:rPr lang="ru-RU" dirty="0" smtClean="0"/>
              <a:t>  </a:t>
            </a:r>
            <a:r>
              <a:rPr lang="ru-RU" sz="3400" dirty="0" smtClean="0"/>
              <a:t>А                               Б                               Б                                      А                                   А</a:t>
            </a:r>
            <a:endParaRPr lang="ru-RU" sz="3400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Сибирские леса-тайга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УРОК НА УЧИТЕЛЬ ГОДА\тай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49989"/>
            <a:ext cx="7477348" cy="549137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https://mykaleidoscope.ru/x/uploads/posts/2022-09/1663378421_5-mykaleidoscope-ru-p-dekorativnaya-pikhta-dlya-sada-obo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124744"/>
            <a:ext cx="5248582" cy="2952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Отдел Голосеменные растения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https://pro-dachnikov.com/uploads/posts/2021-11/1637883765_48-pro-dachnikov-com-p-yel-sibirskaya-foto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3995936" cy="2996952"/>
          </a:xfrm>
          <a:prstGeom prst="rect">
            <a:avLst/>
          </a:prstGeom>
          <a:noFill/>
        </p:spPr>
      </p:pic>
      <p:pic>
        <p:nvPicPr>
          <p:cNvPr id="36868" name="Picture 4" descr="https://avatars.mds.yandex.net/i?id=bd0ee07a1177de6713397b53d92dcffba5471a48-12319715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09999"/>
            <a:ext cx="2286000" cy="3048001"/>
          </a:xfrm>
          <a:prstGeom prst="rect">
            <a:avLst/>
          </a:prstGeom>
          <a:noFill/>
        </p:spPr>
      </p:pic>
      <p:sp>
        <p:nvSpPr>
          <p:cNvPr id="36872" name="AutoShape 8" descr="https://avantawood.ru/wp-content/uploads/%D0%BB%D0%B8%D1%81%D1%82%D0%B2%D0%B5%D0%BD%D0%BD%D0%B8%D1%86%D0%B0-%D1%81%D0%B8%D0%B1%D0%B8%D1%80%D1%81%D0%BA%D0%B0%D1%8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4" name="AutoShape 10" descr="https://avantawood.ru/wp-content/uploads/%D0%BB%D0%B8%D1%81%D1%82%D0%B2%D0%B5%D0%BD%D0%BD%D0%B8%D1%86%D0%B0-%D1%81%D0%B8%D0%B1%D0%B8%D1%80%D1%81%D0%BA%D0%B0%D1%8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6" name="AutoShape 12" descr="https://avantawood.ru/wp-content/uploads/%D0%BB%D0%B8%D1%81%D1%82%D0%B2%D0%B5%D0%BD%D0%BD%D0%B8%D1%86%D0%B0-%D1%81%D0%B8%D0%B1%D0%B8%D1%80%D1%81%D0%BA%D0%B0%D1%8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8" name="Picture 14" descr="https://static-sl.insales.ru/images/products/1/4205/278810733/Larix_potaninii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905671"/>
            <a:ext cx="2952328" cy="2952329"/>
          </a:xfrm>
          <a:prstGeom prst="rect">
            <a:avLst/>
          </a:prstGeom>
          <a:noFill/>
        </p:spPr>
      </p:pic>
      <p:pic>
        <p:nvPicPr>
          <p:cNvPr id="36880" name="Picture 16" descr="https://mir-ogorodik.ru/wp-content/uploads/2019/02/Kiparis-sosna-mozhzhevelnik-listvennica-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7" y="4077072"/>
            <a:ext cx="3552395" cy="266429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www.coolgarden.me/wp-content/uploads/2013/12/korean-f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464" y="2996952"/>
            <a:ext cx="4810536" cy="360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Цель урока: «Изучить особенности строения голосеменных растений».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 descr="https://gas-kvas.com/grafic/uploads/posts/2023-10/1696578910_gas-kvas-com-p-kartinki-yeli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32856"/>
            <a:ext cx="4269651" cy="302433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ru-RU" sz="4400" dirty="0" smtClean="0"/>
              <a:t>сформировать знания об особенностях строения;</a:t>
            </a:r>
          </a:p>
          <a:p>
            <a:r>
              <a:rPr lang="ru-RU" sz="4400" dirty="0" smtClean="0"/>
              <a:t>раскрыть преимущества семенного размножения; </a:t>
            </a:r>
          </a:p>
          <a:p>
            <a:r>
              <a:rPr lang="ru-RU" sz="4400" dirty="0" smtClean="0"/>
              <a:t>раскрыть многообразие и значение голосеменных растений</a:t>
            </a:r>
            <a:r>
              <a:rPr lang="ru-RU" sz="40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dirty="0" smtClean="0"/>
              <a:t>Основные понятия урока:</a:t>
            </a:r>
            <a:br>
              <a:rPr lang="ru-RU" sz="53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rmAutofit/>
          </a:bodyPr>
          <a:lstStyle/>
          <a:p>
            <a:pPr lvl="0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Отдел Голосеменные растения</a:t>
            </a:r>
          </a:p>
          <a:p>
            <a:pPr lvl="0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Хвойные</a:t>
            </a:r>
          </a:p>
          <a:p>
            <a:pPr lvl="0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Семя</a:t>
            </a:r>
          </a:p>
          <a:p>
            <a:pPr lvl="0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Хвоя</a:t>
            </a:r>
          </a:p>
          <a:p>
            <a:pPr lvl="0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Шишка</a:t>
            </a:r>
          </a:p>
          <a:p>
            <a:endParaRPr lang="ru-RU" dirty="0"/>
          </a:p>
        </p:txBody>
      </p:sp>
      <p:pic>
        <p:nvPicPr>
          <p:cNvPr id="4" name="Picture 5" descr="http://znaika.ru/synopsis_content/15f535f1c99a3b800b115bb74a9561091a6822415133a407e357d4/otdel%20golosemennye.files/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573016"/>
            <a:ext cx="5475287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5522</TotalTime>
  <Words>756</Words>
  <Application>Microsoft Office PowerPoint</Application>
  <PresentationFormat>Экран (4:3)</PresentationFormat>
  <Paragraphs>171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Что такое спора?  </vt:lpstr>
      <vt:lpstr>Что такое вайи?  </vt:lpstr>
      <vt:lpstr>Слайд 4</vt:lpstr>
      <vt:lpstr>Сибирские леса-тайга</vt:lpstr>
      <vt:lpstr>Отдел Голосеменные растения</vt:lpstr>
      <vt:lpstr>Цель урока: «Изучить особенности строения голосеменных растений».  </vt:lpstr>
      <vt:lpstr>Задачи:</vt:lpstr>
      <vt:lpstr>Основные понятия урока: </vt:lpstr>
      <vt:lpstr>Свое название голосеменные получили благодаря семенам, которые лежат открыто.</vt:lpstr>
      <vt:lpstr>Слайд 11</vt:lpstr>
      <vt:lpstr>Слайд 12</vt:lpstr>
      <vt:lpstr>ПРИЗНАКИ ГОЛОСЕМЕННЫХ РАСТЕНИЙ</vt:lpstr>
      <vt:lpstr>Слайд 14</vt:lpstr>
      <vt:lpstr>Класс Хвойные </vt:lpstr>
      <vt:lpstr>    Сосна.</vt:lpstr>
      <vt:lpstr>Пихта</vt:lpstr>
      <vt:lpstr>Лиственница</vt:lpstr>
      <vt:lpstr>Кедр</vt:lpstr>
      <vt:lpstr>Можжевельник</vt:lpstr>
      <vt:lpstr>Кипарис</vt:lpstr>
      <vt:lpstr>Туя</vt:lpstr>
      <vt:lpstr>Секвойя </vt:lpstr>
      <vt:lpstr>Класс Саговниковые</vt:lpstr>
      <vt:lpstr>Класс Гнетовые</vt:lpstr>
      <vt:lpstr>Вельвичия </vt:lpstr>
      <vt:lpstr>Класс Гинкговые</vt:lpstr>
      <vt:lpstr>В жизненном цикле голосеменных растений преобладает спорофит, представляющий собой само растение.</vt:lpstr>
      <vt:lpstr>Слайд 29</vt:lpstr>
      <vt:lpstr>Слайд 30</vt:lpstr>
      <vt:lpstr>Слайд 31</vt:lpstr>
      <vt:lpstr>Слайд 32</vt:lpstr>
      <vt:lpstr>А что же такого имеет семя, чего нет у споры? </vt:lpstr>
      <vt:lpstr>Преимущества семян перед спорами </vt:lpstr>
      <vt:lpstr>Сосновый бор</vt:lpstr>
      <vt:lpstr>Слайд 36</vt:lpstr>
      <vt:lpstr>Правила поведения в лесу</vt:lpstr>
      <vt:lpstr>Лабораторная работа на тему: «Строение хвои и шишек                    голосеменных растений».</vt:lpstr>
      <vt:lpstr>Слайд 39</vt:lpstr>
      <vt:lpstr>Слайд 40</vt:lpstr>
      <vt:lpstr>Домашнее задание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Наталья</cp:lastModifiedBy>
  <cp:revision>301</cp:revision>
  <dcterms:created xsi:type="dcterms:W3CDTF">2016-12-15T15:35:35Z</dcterms:created>
  <dcterms:modified xsi:type="dcterms:W3CDTF">2026-01-26T02:45:06Z</dcterms:modified>
</cp:coreProperties>
</file>