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4"/>
  </p:notesMasterIdLst>
  <p:sldIdLst>
    <p:sldId id="256" r:id="rId3"/>
    <p:sldId id="257" r:id="rId4"/>
    <p:sldId id="294" r:id="rId5"/>
    <p:sldId id="282" r:id="rId6"/>
    <p:sldId id="286" r:id="rId7"/>
    <p:sldId id="287" r:id="rId8"/>
    <p:sldId id="288" r:id="rId9"/>
    <p:sldId id="265" r:id="rId10"/>
    <p:sldId id="276" r:id="rId11"/>
    <p:sldId id="260" r:id="rId12"/>
    <p:sldId id="261" r:id="rId13"/>
    <p:sldId id="267" r:id="rId14"/>
    <p:sldId id="268" r:id="rId15"/>
    <p:sldId id="262" r:id="rId16"/>
    <p:sldId id="263" r:id="rId17"/>
    <p:sldId id="264" r:id="rId18"/>
    <p:sldId id="266" r:id="rId19"/>
    <p:sldId id="269" r:id="rId20"/>
    <p:sldId id="290" r:id="rId21"/>
    <p:sldId id="289" r:id="rId22"/>
    <p:sldId id="307" r:id="rId23"/>
    <p:sldId id="270" r:id="rId24"/>
    <p:sldId id="271" r:id="rId25"/>
    <p:sldId id="291" r:id="rId26"/>
    <p:sldId id="300" r:id="rId27"/>
    <p:sldId id="272" r:id="rId28"/>
    <p:sldId id="304" r:id="rId29"/>
    <p:sldId id="273" r:id="rId30"/>
    <p:sldId id="292" r:id="rId31"/>
    <p:sldId id="293" r:id="rId32"/>
    <p:sldId id="274" r:id="rId33"/>
    <p:sldId id="311" r:id="rId34"/>
    <p:sldId id="284" r:id="rId35"/>
    <p:sldId id="277" r:id="rId36"/>
    <p:sldId id="278" r:id="rId37"/>
    <p:sldId id="283" r:id="rId38"/>
    <p:sldId id="295" r:id="rId39"/>
    <p:sldId id="297" r:id="rId40"/>
    <p:sldId id="296" r:id="rId41"/>
    <p:sldId id="285" r:id="rId42"/>
    <p:sldId id="279" r:id="rId43"/>
    <p:sldId id="301" r:id="rId44"/>
    <p:sldId id="280" r:id="rId45"/>
    <p:sldId id="298" r:id="rId46"/>
    <p:sldId id="281" r:id="rId47"/>
    <p:sldId id="315" r:id="rId48"/>
    <p:sldId id="312" r:id="rId49"/>
    <p:sldId id="308" r:id="rId50"/>
    <p:sldId id="303" r:id="rId51"/>
    <p:sldId id="313" r:id="rId52"/>
    <p:sldId id="31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4733"/>
    <a:srgbClr val="FFFFFF"/>
    <a:srgbClr val="E5B9E5"/>
    <a:srgbClr val="ADF1C9"/>
    <a:srgbClr val="EBB3E4"/>
    <a:srgbClr val="65C2D5"/>
    <a:srgbClr val="E5E9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417" autoAdjust="0"/>
  </p:normalViewPr>
  <p:slideViewPr>
    <p:cSldViewPr>
      <p:cViewPr varScale="1">
        <p:scale>
          <a:sx n="102" d="100"/>
          <a:sy n="102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2CAFBD-B4F3-4A84-8396-A84E569BF93E}" type="datetimeFigureOut">
              <a:rPr lang="ru-RU"/>
              <a:pPr>
                <a:defRPr/>
              </a:pPr>
              <a:t>11.12.2011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2915B0-E6B1-48E6-AD5C-0D5BF0C2E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83FE84-0304-4CBE-9EBB-885B7D75172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B99B8-BB94-41EF-B0A3-2EAF94032228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21305-713D-4A9D-9D2F-DC8292F3C576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smtClean="0">
                <a:latin typeface="Times New Roman" pitchFamily="18" charset="0"/>
              </a:rPr>
              <a:t>Это - типичные сорняки: одуванчик, осот, мать-и-мачеха и другие. Их преимущество в том, что они быстро разрастаются и производят семена, приспособленные к распространению на далекие расстояния с помощью ветра или животных. Однако уже через два-три года их вытесняют конкуренты - многолетние травы, а затем - кустарники и деревья, прежде всего осина. Эти породы затеняют землю, а их обширные корневые системы забирают из почвы всю влагу, так что проросткам видов, первыми попавших на поле, становится трудно расти. Однако сукцессия на этом не останавливается; за осиной появляется сосна; а последними - медленно растущие теневыносливые породы, например ель или дуб.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CFF3-1B9C-404E-ACBF-392BD725B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F95A-2296-45CA-8C3B-1212433CD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8BBC-510E-41AC-97C4-5FB335D50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9E65-2EF6-4383-A745-3467282D62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1BCE-FCC2-42FE-8365-2BA1E0827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2084-82FE-40A6-AA35-DDD69AD13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C282-4DA7-44C5-866C-E588CD4758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4F73A-5069-40F8-B29B-1A190B579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4E21-D322-4259-986A-F509B2244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D668-D8D6-488A-8030-83AE9554B1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BC2A-32DD-409A-9D10-225DED6AB9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1DF4-107F-40BB-AA5D-74EE71ADE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7589-26AD-4917-BF34-F3F1EE082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6EBF-3E29-4FAF-9162-8FB1E2F177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14B4-05CC-4ACC-ABBE-4ABD928FCA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6440-EE8B-4C42-A718-BDD67F8BE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EAFD-7A5C-4065-A6E9-AE54D2A809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F9A3-39C6-4FD2-BF76-E135FE4902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4132-4DBF-423C-A01F-B45A18882F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2A13-4593-4A86-8145-10F8FDD3AA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07F5-D995-4C6F-A61A-DF0CDF3B53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92B3-37E6-47B6-AE55-2760B6697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3D88-061E-4E35-9BC4-C8939D1314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497A48-A055-4B96-84BD-7D03A38D1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258E1EF-A04C-409C-AC56-7F271B9A0A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71938"/>
            <a:ext cx="77724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Саморазвитие экосистемы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625"/>
            <a:ext cx="6400800" cy="1500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7030A0"/>
                </a:solidFill>
              </a:rPr>
              <a:t>Русанова Людмила Ивановна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7030A0"/>
                </a:solidFill>
              </a:rPr>
              <a:t>МБОУ СОШ № 16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7030A0"/>
                </a:solidFill>
              </a:rPr>
              <a:t>г. Смоленск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7030A0"/>
                </a:solidFill>
              </a:rPr>
              <a:t>2011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85750"/>
            <a:ext cx="7000875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2"/>
          <p:cNvSpPr>
            <a:spLocks noChangeShapeType="1"/>
          </p:cNvSpPr>
          <p:nvPr/>
        </p:nvSpPr>
        <p:spPr bwMode="auto">
          <a:xfrm>
            <a:off x="4427538" y="2060575"/>
            <a:ext cx="273685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Line 23"/>
          <p:cNvSpPr>
            <a:spLocks noChangeShapeType="1"/>
          </p:cNvSpPr>
          <p:nvPr/>
        </p:nvSpPr>
        <p:spPr bwMode="auto">
          <a:xfrm>
            <a:off x="4427538" y="2060575"/>
            <a:ext cx="266541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20"/>
          <p:cNvSpPr>
            <a:spLocks noChangeShapeType="1"/>
          </p:cNvSpPr>
          <p:nvPr/>
        </p:nvSpPr>
        <p:spPr bwMode="auto">
          <a:xfrm flipH="1">
            <a:off x="1979613" y="2060575"/>
            <a:ext cx="24479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19"/>
          <p:cNvSpPr>
            <a:spLocks noChangeShapeType="1"/>
          </p:cNvSpPr>
          <p:nvPr/>
        </p:nvSpPr>
        <p:spPr bwMode="auto">
          <a:xfrm flipH="1">
            <a:off x="2051050" y="2060575"/>
            <a:ext cx="237648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Чем может быть вызвана смена сообщества?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Естественный путь</a:t>
            </a:r>
            <a:r>
              <a:rPr lang="ru-RU" smtClean="0">
                <a:solidFill>
                  <a:srgbClr val="C00000"/>
                </a:solidFill>
              </a:rPr>
              <a:t>              </a:t>
            </a:r>
          </a:p>
        </p:txBody>
      </p:sp>
      <p:sp>
        <p:nvSpPr>
          <p:cNvPr id="12296" name="Oval 4"/>
          <p:cNvSpPr>
            <a:spLocks noChangeArrowheads="1"/>
          </p:cNvSpPr>
          <p:nvPr/>
        </p:nvSpPr>
        <p:spPr bwMode="auto">
          <a:xfrm>
            <a:off x="684213" y="2349500"/>
            <a:ext cx="25193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Изменение </a:t>
            </a:r>
          </a:p>
          <a:p>
            <a:pPr algn="ctr"/>
            <a:r>
              <a:rPr lang="ru-RU" b="1"/>
              <a:t>климата</a:t>
            </a:r>
          </a:p>
        </p:txBody>
      </p:sp>
      <p:sp>
        <p:nvSpPr>
          <p:cNvPr id="12297" name="Oval 6"/>
          <p:cNvSpPr>
            <a:spLocks noChangeArrowheads="1"/>
          </p:cNvSpPr>
          <p:nvPr/>
        </p:nvSpPr>
        <p:spPr bwMode="auto">
          <a:xfrm>
            <a:off x="5795963" y="2420938"/>
            <a:ext cx="25923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Суточные изменения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755650" y="3500438"/>
            <a:ext cx="2520950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Почвообразование</a:t>
            </a:r>
          </a:p>
        </p:txBody>
      </p:sp>
      <p:sp>
        <p:nvSpPr>
          <p:cNvPr id="12299" name="Oval 8"/>
          <p:cNvSpPr>
            <a:spLocks noChangeArrowheads="1"/>
          </p:cNvSpPr>
          <p:nvPr/>
        </p:nvSpPr>
        <p:spPr bwMode="auto">
          <a:xfrm>
            <a:off x="468313" y="4652963"/>
            <a:ext cx="25193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Природные </a:t>
            </a:r>
          </a:p>
          <a:p>
            <a:pPr algn="ctr"/>
            <a:r>
              <a:rPr lang="ru-RU" b="1"/>
              <a:t>катаклизмы</a:t>
            </a:r>
          </a:p>
        </p:txBody>
      </p:sp>
      <p:sp>
        <p:nvSpPr>
          <p:cNvPr id="12300" name="Oval 9"/>
          <p:cNvSpPr>
            <a:spLocks noChangeArrowheads="1"/>
          </p:cNvSpPr>
          <p:nvPr/>
        </p:nvSpPr>
        <p:spPr bwMode="auto">
          <a:xfrm>
            <a:off x="5867400" y="3573463"/>
            <a:ext cx="259238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Сезонные изменения</a:t>
            </a:r>
          </a:p>
        </p:txBody>
      </p:sp>
      <p:sp>
        <p:nvSpPr>
          <p:cNvPr id="12301" name="Oval 10"/>
          <p:cNvSpPr>
            <a:spLocks noChangeArrowheads="1"/>
          </p:cNvSpPr>
          <p:nvPr/>
        </p:nvSpPr>
        <p:spPr bwMode="auto">
          <a:xfrm>
            <a:off x="2627313" y="5734050"/>
            <a:ext cx="36004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Деятельность </a:t>
            </a:r>
          </a:p>
          <a:p>
            <a:pPr algn="ctr"/>
            <a:r>
              <a:rPr lang="ru-RU" b="1"/>
              <a:t>самих организмов</a:t>
            </a:r>
          </a:p>
        </p:txBody>
      </p:sp>
      <p:sp>
        <p:nvSpPr>
          <p:cNvPr id="12302" name="Oval 15"/>
          <p:cNvSpPr>
            <a:spLocks noChangeArrowheads="1"/>
          </p:cNvSpPr>
          <p:nvPr/>
        </p:nvSpPr>
        <p:spPr bwMode="auto">
          <a:xfrm>
            <a:off x="5929313" y="4643438"/>
            <a:ext cx="3214687" cy="1276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Эволюционные изменения</a:t>
            </a:r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 flipH="1">
            <a:off x="1908175" y="2060575"/>
            <a:ext cx="2519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>
            <a:off x="4427538" y="2060575"/>
            <a:ext cx="26654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24"/>
          <p:cNvSpPr>
            <a:spLocks noChangeShapeType="1"/>
          </p:cNvSpPr>
          <p:nvPr/>
        </p:nvSpPr>
        <p:spPr bwMode="auto">
          <a:xfrm>
            <a:off x="4427538" y="20605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Oval 26"/>
          <p:cNvSpPr>
            <a:spLocks noChangeArrowheads="1"/>
          </p:cNvSpPr>
          <p:nvPr/>
        </p:nvSpPr>
        <p:spPr bwMode="auto">
          <a:xfrm>
            <a:off x="3348038" y="3141663"/>
            <a:ext cx="20875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b="1"/>
              <a:t>Изменение </a:t>
            </a:r>
          </a:p>
          <a:p>
            <a:pPr algn="ctr"/>
            <a:r>
              <a:rPr lang="ru-RU" b="1"/>
              <a:t>рельефа</a:t>
            </a:r>
          </a:p>
          <a:p>
            <a:pPr algn="ctr"/>
            <a:endParaRPr lang="ru-RU"/>
          </a:p>
        </p:txBody>
      </p:sp>
      <p:sp>
        <p:nvSpPr>
          <p:cNvPr id="12307" name="Oval 27"/>
          <p:cNvSpPr>
            <a:spLocks noChangeArrowheads="1"/>
          </p:cNvSpPr>
          <p:nvPr/>
        </p:nvSpPr>
        <p:spPr bwMode="auto">
          <a:xfrm>
            <a:off x="3203575" y="4437063"/>
            <a:ext cx="24479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Изменение </a:t>
            </a:r>
          </a:p>
          <a:p>
            <a:pPr algn="ctr"/>
            <a:r>
              <a:rPr lang="ru-RU" b="1"/>
              <a:t>гидрологического</a:t>
            </a:r>
          </a:p>
          <a:p>
            <a:pPr algn="ctr"/>
            <a:r>
              <a:rPr lang="ru-RU" b="1"/>
              <a:t>режима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6" grpId="0" animBg="1"/>
      <p:bldP spid="123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Чем может быть вызвана смена сообщества?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Деятельность человека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3068638"/>
            <a:ext cx="3529013" cy="309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Может продлить </a:t>
            </a:r>
          </a:p>
          <a:p>
            <a:pPr algn="ctr"/>
            <a:r>
              <a:rPr lang="ru-RU" sz="2400" b="1"/>
              <a:t>жизнь сообщества</a:t>
            </a:r>
          </a:p>
          <a:p>
            <a:pPr algn="ctr"/>
            <a:r>
              <a:rPr lang="ru-RU" sz="2400" b="1"/>
              <a:t>(оазис в пустыне,</a:t>
            </a:r>
          </a:p>
          <a:p>
            <a:pPr algn="ctr"/>
            <a:r>
              <a:rPr lang="ru-RU" sz="2400" b="1"/>
              <a:t> рекультивация </a:t>
            </a:r>
          </a:p>
          <a:p>
            <a:pPr algn="ctr"/>
            <a:r>
              <a:rPr lang="ru-RU" sz="2400" b="1"/>
              <a:t>земель и т.д.)</a:t>
            </a:r>
            <a:r>
              <a:rPr lang="ru-RU" sz="2400"/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87900" y="3068638"/>
            <a:ext cx="3529013" cy="309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Сократить жизнь </a:t>
            </a:r>
          </a:p>
          <a:p>
            <a:pPr algn="ctr"/>
            <a:r>
              <a:rPr lang="ru-RU" sz="2400" b="1"/>
              <a:t>сообщества</a:t>
            </a:r>
          </a:p>
          <a:p>
            <a:pPr algn="ctr"/>
            <a:r>
              <a:rPr lang="ru-RU" sz="2400" b="1"/>
              <a:t>(вырубка леса, </a:t>
            </a:r>
          </a:p>
          <a:p>
            <a:pPr algn="ctr"/>
            <a:r>
              <a:rPr lang="ru-RU" sz="2400" b="1"/>
              <a:t>осушение болот, </a:t>
            </a:r>
          </a:p>
          <a:p>
            <a:pPr algn="ctr"/>
            <a:r>
              <a:rPr lang="ru-RU" sz="2400" b="1"/>
              <a:t>загрязнение </a:t>
            </a:r>
          </a:p>
          <a:p>
            <a:pPr algn="ctr"/>
            <a:r>
              <a:rPr lang="ru-RU" sz="2400" b="1"/>
              <a:t>окружающей среды, </a:t>
            </a:r>
          </a:p>
          <a:p>
            <a:pPr algn="ctr"/>
            <a:r>
              <a:rPr lang="ru-RU" sz="2400" b="1"/>
              <a:t>распашка</a:t>
            </a:r>
          </a:p>
          <a:p>
            <a:pPr algn="ctr"/>
            <a:r>
              <a:rPr lang="ru-RU" sz="2400" b="1"/>
              <a:t>степей и т.д.)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411413" y="2133600"/>
            <a:ext cx="216058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572000" y="2133600"/>
            <a:ext cx="19446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Экологические сукцессии обусловлены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1"/>
          </a:solidFill>
          <a:ln w="38100">
            <a:solidFill>
              <a:srgbClr val="BF4733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/>
              <a:t>Экзогенетическая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смена – действие 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внешних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геохимических сил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(ураган, землетрясение,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пожары, изменение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рельефа, изменение  почвы, изменение гидрологического режима, деятельность человека и т.д.) 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solidFill>
            <a:schemeClr val="folHlink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/>
              <a:t>Эндогенетическая смена</a:t>
            </a:r>
            <a:r>
              <a:rPr lang="ru-RU" b="1" smtClean="0"/>
              <a:t> – </a:t>
            </a:r>
            <a:r>
              <a:rPr lang="ru-RU" sz="2400" b="1" smtClean="0"/>
              <a:t>внутренние противоречия (резкое увеличение численности одного из видов, изменение связей, новые адаптации организмов, изменение структуры сообщества.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1434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1938 г. В.Н. Сукачёв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6600"/>
                </a:solidFill>
              </a:rPr>
              <a:t>            </a:t>
            </a:r>
            <a:r>
              <a:rPr lang="ru-RU" b="1" smtClean="0">
                <a:solidFill>
                  <a:srgbClr val="006600"/>
                </a:solidFill>
              </a:rPr>
              <a:t>экзогенетическая смена </a:t>
            </a:r>
            <a:r>
              <a:rPr lang="ru-RU" b="1" smtClean="0">
                <a:solidFill>
                  <a:srgbClr val="006600"/>
                </a:solidFill>
                <a:sym typeface="Wingdings 3" pitchFamily="18" charset="2"/>
              </a:rPr>
              <a:t>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6600"/>
                </a:solidFill>
                <a:sym typeface="Wingdings 3" pitchFamily="18" charset="2"/>
              </a:rPr>
              <a:t>         </a:t>
            </a:r>
            <a:r>
              <a:rPr lang="ru-RU" b="1" smtClean="0">
                <a:solidFill>
                  <a:srgbClr val="006600"/>
                </a:solidFill>
                <a:sym typeface="Wingdings 3" pitchFamily="18" charset="2"/>
              </a:rPr>
              <a:t>эндогенетическая смена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7030A0"/>
              </a:solidFill>
              <a:sym typeface="Wingdings 3" pitchFamily="18" charset="2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7030A0"/>
                </a:solidFill>
                <a:sym typeface="Wingdings 3" pitchFamily="18" charset="2"/>
              </a:rPr>
              <a:t>  </a:t>
            </a:r>
            <a:r>
              <a:rPr lang="ru-RU" b="1" smtClean="0">
                <a:solidFill>
                  <a:srgbClr val="7030A0"/>
                </a:solidFill>
                <a:sym typeface="Wingdings 3" pitchFamily="18" charset="2"/>
              </a:rPr>
              <a:t>Итог: </a:t>
            </a:r>
            <a:r>
              <a:rPr lang="ru-RU" b="1" smtClean="0">
                <a:sym typeface="Wingdings 3" pitchFamily="18" charset="2"/>
              </a:rPr>
              <a:t>формирование сообщества,    </a:t>
            </a:r>
          </a:p>
          <a:p>
            <a:pPr eaLnBrk="1" hangingPunct="1">
              <a:buFontTx/>
              <a:buNone/>
            </a:pPr>
            <a:r>
              <a:rPr lang="ru-RU" b="1" smtClean="0">
                <a:sym typeface="Wingdings 3" pitchFamily="18" charset="2"/>
              </a:rPr>
              <a:t>          </a:t>
            </a:r>
            <a:r>
              <a:rPr lang="en-US" b="1" smtClean="0">
                <a:sym typeface="Wingdings 3" pitchFamily="18" charset="2"/>
              </a:rPr>
              <a:t>   </a:t>
            </a:r>
            <a:r>
              <a:rPr lang="ru-RU" b="1" smtClean="0">
                <a:sym typeface="Wingdings 3" pitchFamily="18" charset="2"/>
              </a:rPr>
              <a:t>наиболее адаптированного по </a:t>
            </a:r>
          </a:p>
          <a:p>
            <a:pPr eaLnBrk="1" hangingPunct="1">
              <a:buFontTx/>
              <a:buNone/>
            </a:pPr>
            <a:r>
              <a:rPr lang="ru-RU" b="1" smtClean="0">
                <a:sym typeface="Wingdings 3" pitchFamily="18" charset="2"/>
              </a:rPr>
              <a:t>          </a:t>
            </a:r>
            <a:r>
              <a:rPr lang="en-US" b="1" smtClean="0">
                <a:sym typeface="Wingdings 3" pitchFamily="18" charset="2"/>
              </a:rPr>
              <a:t>   </a:t>
            </a:r>
            <a:r>
              <a:rPr lang="ru-RU" b="1" smtClean="0">
                <a:sym typeface="Wingdings 3" pitchFamily="18" charset="2"/>
              </a:rPr>
              <a:t>отношению к комплексу</a:t>
            </a:r>
          </a:p>
          <a:p>
            <a:pPr eaLnBrk="1" hangingPunct="1">
              <a:buFontTx/>
              <a:buNone/>
            </a:pPr>
            <a:r>
              <a:rPr lang="ru-RU" b="1" smtClean="0">
                <a:sym typeface="Wingdings 3" pitchFamily="18" charset="2"/>
              </a:rPr>
              <a:t>          </a:t>
            </a:r>
            <a:r>
              <a:rPr lang="en-US" b="1" smtClean="0">
                <a:sym typeface="Wingdings 3" pitchFamily="18" charset="2"/>
              </a:rPr>
              <a:t>   </a:t>
            </a:r>
            <a:r>
              <a:rPr lang="ru-RU" b="1" smtClean="0">
                <a:sym typeface="Wingdings 3" pitchFamily="18" charset="2"/>
              </a:rPr>
              <a:t>климатических условий.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1643074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Какова основная причина неустойчивости экосистем?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Несбалансированный круговорот веществ. Деятельность одних организмов не компенсируется деятельностью других. Условия среды изменяются. Популяции одних видов вытесняются другими, для которых новые условия экологически более выгодны.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Биогеоценозы со сбалансированным круговоротом веществ могут существовать бесконечно долго, пока внешние силы не выведут их из состояния равновесия.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Равновесие в биоценозах бывает трёх типов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14375"/>
            <a:ext cx="8229600" cy="54117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6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7030A0"/>
                </a:solidFill>
                <a:cs typeface="Arial" charset="0"/>
              </a:rPr>
              <a:t>Общее дыхание сообщества </a:t>
            </a:r>
            <a:r>
              <a:rPr lang="ru-RU" sz="2400" b="1" smtClean="0">
                <a:cs typeface="Arial" charset="0"/>
              </a:rPr>
              <a:t>-  </a:t>
            </a:r>
            <a:r>
              <a:rPr lang="ru-RU" sz="2400" b="1" smtClean="0">
                <a:solidFill>
                  <a:srgbClr val="006600"/>
                </a:solidFill>
                <a:cs typeface="Arial" charset="0"/>
              </a:rPr>
              <a:t>это суммарные энергозатраты.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cs typeface="Arial" charset="0"/>
              </a:rPr>
              <a:t>         1. </a:t>
            </a:r>
            <a:r>
              <a:rPr lang="ru-RU" sz="2200" b="1" smtClean="0">
                <a:cs typeface="Arial" charset="0"/>
              </a:rPr>
              <a:t>В идеальном случае процессы продуцирования уравновешиваются процессами дыхания. Биомасса организмов остаётся  постоянной, а сама система неизменной, или равновесной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200" b="1" smtClean="0"/>
              <a:t>                  Создание веществ = расходу веществ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200" b="1" smtClean="0"/>
              <a:t>(замкнутое сообщество)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2. </a:t>
            </a:r>
            <a:r>
              <a:rPr lang="ru-RU" sz="2200" b="1" smtClean="0"/>
              <a:t>Создание веществ + приток извне = расходу веществ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200" b="1" smtClean="0"/>
              <a:t>    (открытое сообщество)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200" b="1" smtClean="0"/>
              <a:t>3.Создание веществ + изъятие </a:t>
            </a:r>
            <a:r>
              <a:rPr lang="en-US" sz="2200" b="1" smtClean="0">
                <a:cs typeface="Arial" charset="0"/>
              </a:rPr>
              <a:t>&lt;</a:t>
            </a:r>
            <a:r>
              <a:rPr lang="ru-RU" sz="2200" b="1" smtClean="0">
                <a:cs typeface="Arial" charset="0"/>
              </a:rPr>
              <a:t> расхода веществ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cs typeface="Arial" charset="0"/>
              </a:rPr>
              <a:t>(сельскохозяйственные экосистемы)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000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Изменение количества</a:t>
            </a:r>
            <a:br>
              <a:rPr lang="ru-RU" sz="4000" b="1" smtClean="0">
                <a:solidFill>
                  <a:srgbClr val="006600"/>
                </a:solidFill>
              </a:rPr>
            </a:br>
            <a:r>
              <a:rPr lang="ru-RU" sz="4000" b="1" smtClean="0">
                <a:solidFill>
                  <a:srgbClr val="006600"/>
                </a:solidFill>
              </a:rPr>
              <a:t>биомассы в экосистеме</a:t>
            </a:r>
          </a:p>
        </p:txBody>
      </p:sp>
      <p:graphicFrame>
        <p:nvGraphicFramePr>
          <p:cNvPr id="10292" name="Group 5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70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Прибыль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4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Убыль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B5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Расход энергии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прироста биомассы продуцентов     =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накопление органического вещества, избыток ресурсов. Появятся виды, которые смогут их освоить.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C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Расход энергии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прироста биомассы. Недостаток ресурсов.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Часть видов вымирает.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Главная особенность экологической сукцессии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Изменения сообщества всегда происходят в направлении, возвращающем его к равновесному состоянию.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 экологических системах уравновешиваются процессы создания и разрушения органического вещества автотрофами и гетеротрофами за счёт деятельности множества видов.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Каждая стадия сукцессии представляет собой сообщество с преобладанием тех или иных видов и жизненных форм. Они сменяют друг друга, пока не наступит состояние устойчивого равновесия.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Основные типы сукцессионных изменений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/>
              <a:t>1</a:t>
            </a:r>
            <a:r>
              <a:rPr lang="ru-RU" smtClean="0"/>
              <a:t>. </a:t>
            </a:r>
            <a:r>
              <a:rPr lang="ru-RU" b="1" smtClean="0"/>
              <a:t>По  выраженному автотрофному типу (поле </a:t>
            </a:r>
            <a:r>
              <a:rPr lang="ru-RU" b="1" smtClean="0">
                <a:cs typeface="Arial" charset="0"/>
              </a:rPr>
              <a:t>→ лес), т.к. в первый момент появляются автотрофные организмы.</a:t>
            </a:r>
          </a:p>
          <a:p>
            <a:pPr eaLnBrk="1" hangingPunct="1">
              <a:buFontTx/>
              <a:buNone/>
            </a:pPr>
            <a:r>
              <a:rPr lang="ru-RU" b="1" smtClean="0">
                <a:cs typeface="Arial" charset="0"/>
              </a:rPr>
              <a:t>2. По гетеротрофному типу (загрязнение реки органическими удобрениями).</a:t>
            </a:r>
          </a:p>
          <a:p>
            <a:pPr eaLnBrk="1" hangingPunct="1">
              <a:buFontTx/>
              <a:buNone/>
            </a:pPr>
            <a:endParaRPr lang="ru-RU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Поле </a:t>
            </a:r>
            <a:r>
              <a:rPr lang="ru-RU" b="1" smtClean="0">
                <a:solidFill>
                  <a:srgbClr val="006600"/>
                </a:solidFill>
                <a:cs typeface="Arial" charset="0"/>
              </a:rPr>
              <a:t>→ лес</a:t>
            </a:r>
          </a:p>
        </p:txBody>
      </p:sp>
      <p:pic>
        <p:nvPicPr>
          <p:cNvPr id="20484" name="Picture 5" descr="1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71688"/>
            <a:ext cx="7143750" cy="433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1218011060_20381"/>
          <p:cNvPicPr>
            <a:picLocks noChangeAspect="1" noChangeArrowheads="1"/>
          </p:cNvPicPr>
          <p:nvPr/>
        </p:nvPicPr>
        <p:blipFill>
          <a:blip r:embed="rId3" cstate="print"/>
          <a:srcRect r="5453"/>
          <a:stretch>
            <a:fillRect/>
          </a:stretch>
        </p:blipFill>
        <p:spPr bwMode="auto">
          <a:xfrm>
            <a:off x="1000125" y="285750"/>
            <a:ext cx="1643063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C00000"/>
                </a:solidFill>
              </a:rPr>
              <a:t>Цель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/>
              <a:t>   Сформировать представление о развитии и смене биогеоценозов.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Задачи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/>
              <a:t>Познакомиться с понятием «экологическая сукцессия», её видами,  природой и механизмом.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/>
              <a:t>Получить представление о стадиях </a:t>
            </a:r>
            <a:r>
              <a:rPr lang="ru-RU" sz="2400" b="1" dirty="0" err="1" smtClean="0"/>
              <a:t>сукцессионных</a:t>
            </a:r>
            <a:r>
              <a:rPr lang="ru-RU" sz="2400" b="1" dirty="0" smtClean="0"/>
              <a:t> изменений.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/>
              <a:t>Определить характер воздействия  человека на развитие экосистем.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dirty="0" smtClean="0"/>
              <a:t>Выяснить каково  значение знаний о сукцессиях для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Загрязнение реки органическими удобрениями</a:t>
            </a:r>
          </a:p>
        </p:txBody>
      </p:sp>
      <p:pic>
        <p:nvPicPr>
          <p:cNvPr id="41990" name="Picture 6" descr="foto20080704230142"/>
          <p:cNvPicPr>
            <a:picLocks noChangeAspect="1" noChangeArrowheads="1"/>
          </p:cNvPicPr>
          <p:nvPr/>
        </p:nvPicPr>
        <p:blipFill>
          <a:blip r:embed="rId2" cstate="print"/>
          <a:srcRect l="4708" t="5967" r="4706" b="6339"/>
          <a:stretch>
            <a:fillRect/>
          </a:stretch>
        </p:blipFill>
        <p:spPr bwMode="auto">
          <a:xfrm>
            <a:off x="4929188" y="1714500"/>
            <a:ext cx="3786187" cy="4214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l="15000"/>
          <a:stretch>
            <a:fillRect/>
          </a:stretch>
        </p:blipFill>
        <p:spPr bwMode="auto">
          <a:xfrm>
            <a:off x="428625" y="2143125"/>
            <a:ext cx="3929063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6600"/>
                </a:solidFill>
              </a:rPr>
              <a:t>Автотрофная и гетеротрофная сукцессии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714500"/>
            <a:ext cx="3786188" cy="2714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57188" y="4643438"/>
            <a:ext cx="3429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Пример стадии автотрофной сукцессии — лес вырастает на месте залежи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714500"/>
            <a:ext cx="3929062" cy="2714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857750" y="4786313"/>
            <a:ext cx="3643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Пример стадии гетеротрофной сукцессии — заболоченный 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Классификация сукцессий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Прогрессивные – в ходе которых повышается продуктивность и видовое богатство.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Регрессивные – носят обратный характер.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Природные – естественные.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Антропогенные – участвует человек.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Постоянные и непостоянные – по масштабу времени, обратимости.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Первичные  - начинаются на лишённом жизни месте.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Вторичные – развиваются на месте существовавшего ранее сообщества.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0"/>
          <p:cNvSpPr>
            <a:spLocks noChangeShapeType="1"/>
          </p:cNvSpPr>
          <p:nvPr/>
        </p:nvSpPr>
        <p:spPr bwMode="auto">
          <a:xfrm>
            <a:off x="4427538" y="2133600"/>
            <a:ext cx="266541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19"/>
          <p:cNvSpPr>
            <a:spLocks noChangeShapeType="1"/>
          </p:cNvSpPr>
          <p:nvPr/>
        </p:nvSpPr>
        <p:spPr bwMode="auto">
          <a:xfrm flipH="1">
            <a:off x="1835150" y="2133600"/>
            <a:ext cx="2592388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Первичная сукцессия - начинается на лишённом жизни месте.</a:t>
            </a:r>
            <a:br>
              <a:rPr lang="ru-RU" sz="2800" b="1" smtClean="0">
                <a:solidFill>
                  <a:srgbClr val="006600"/>
                </a:solidFill>
              </a:rPr>
            </a:br>
            <a:endParaRPr lang="ru-RU" sz="2800" b="1" smtClean="0">
              <a:solidFill>
                <a:srgbClr val="006600"/>
              </a:solidFill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BF4733"/>
                </a:solidFill>
              </a:rPr>
              <a:t>Заселение</a:t>
            </a:r>
          </a:p>
          <a:p>
            <a:pPr algn="ctr" eaLnBrk="1" hangingPunct="1">
              <a:buFontTx/>
              <a:buNone/>
            </a:pPr>
            <a:endParaRPr lang="ru-RU" b="1" smtClean="0">
              <a:solidFill>
                <a:srgbClr val="BF4733"/>
              </a:solidFill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785813" y="2708275"/>
            <a:ext cx="2057400" cy="865188"/>
          </a:xfrm>
          <a:prstGeom prst="rect">
            <a:avLst/>
          </a:prstGeom>
          <a:solidFill>
            <a:srgbClr val="EBB3E4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BB3E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/>
              <a:t>Осыпей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6084888" y="2708275"/>
            <a:ext cx="1987550" cy="865188"/>
          </a:xfrm>
          <a:prstGeom prst="rect">
            <a:avLst/>
          </a:prstGeom>
          <a:solidFill>
            <a:srgbClr val="E5E9B5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5E9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/>
              <a:t>Сыпучих </a:t>
            </a:r>
          </a:p>
          <a:p>
            <a:pPr algn="ctr"/>
            <a:r>
              <a:rPr lang="ru-RU" sz="2400" b="1"/>
              <a:t>песков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714375" y="4437063"/>
            <a:ext cx="1914525" cy="992187"/>
          </a:xfrm>
          <a:prstGeom prst="rect">
            <a:avLst/>
          </a:prstGeom>
          <a:solidFill>
            <a:srgbClr val="ADF1C9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DF1C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/>
              <a:t>Отмелей</a:t>
            </a: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6156325" y="4365625"/>
            <a:ext cx="2058988" cy="992188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Отвалов,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созданных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человеком</a:t>
            </a: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3357563" y="3286125"/>
            <a:ext cx="2071687" cy="10001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/>
              <a:t>Голых скал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1908175" y="18446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979613" y="18446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724525" y="19161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7019925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427538" y="21336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3000375" y="4941888"/>
            <a:ext cx="2724150" cy="91598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/>
              <a:t>Искусственных</a:t>
            </a:r>
          </a:p>
          <a:p>
            <a:pPr algn="ctr"/>
            <a:r>
              <a:rPr lang="ru-RU" sz="2400" b="1"/>
              <a:t>водоёмов</a:t>
            </a:r>
          </a:p>
        </p:txBody>
      </p:sp>
      <p:sp>
        <p:nvSpPr>
          <p:cNvPr id="25617" name="Line 24"/>
          <p:cNvSpPr>
            <a:spLocks noChangeShapeType="1"/>
          </p:cNvSpPr>
          <p:nvPr/>
        </p:nvSpPr>
        <p:spPr bwMode="auto">
          <a:xfrm>
            <a:off x="4356100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  <p:bldP spid="25606" grpId="0" animBg="1"/>
      <p:bldP spid="25607" grpId="0" animBg="1"/>
      <p:bldP spid="25608" grpId="0" animBg="1"/>
      <p:bldP spid="25609" grpId="0" animBg="1"/>
      <p:bldP spid="25610" grpId="0" animBg="1"/>
      <p:bldP spid="256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Первичная сукцессия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17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4321175" cy="489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8" descr="sand_dunes_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1628775"/>
            <a:ext cx="4176713" cy="48958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Первичная сукцессия</a:t>
            </a:r>
          </a:p>
        </p:txBody>
      </p:sp>
      <p:pic>
        <p:nvPicPr>
          <p:cNvPr id="25603" name="Picture 6" descr="Сукцессия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4176712" cy="46799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7" descr="Сукцессия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628775"/>
            <a:ext cx="4105275" cy="46799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6600"/>
                </a:solidFill>
              </a:rPr>
              <a:t>Стадии заселения новых пространств при первичной сукцессии </a:t>
            </a:r>
            <a:br>
              <a:rPr lang="ru-RU" sz="2400" b="1" smtClean="0">
                <a:solidFill>
                  <a:srgbClr val="006600"/>
                </a:solidFill>
              </a:rPr>
            </a:br>
            <a:r>
              <a:rPr lang="ru-RU" sz="3200" smtClean="0">
                <a:solidFill>
                  <a:srgbClr val="006600"/>
                </a:solidFill>
              </a:rPr>
              <a:t>(</a:t>
            </a:r>
            <a:r>
              <a:rPr lang="ru-RU" sz="2400" b="1" smtClean="0">
                <a:solidFill>
                  <a:srgbClr val="006600"/>
                </a:solidFill>
              </a:rPr>
              <a:t>скорость невелика, длительна по времени 200-300 лет и более)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b="1" smtClean="0"/>
              <a:t>Выветривание горных пород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                        </a:t>
            </a:r>
            <a:r>
              <a:rPr lang="ru-RU" sz="2000" b="1" smtClean="0">
                <a:cs typeface="Arial" charset="0"/>
              </a:rPr>
              <a:t>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b="1" smtClean="0">
                <a:cs typeface="Arial" charset="0"/>
              </a:rPr>
              <a:t>Разрушение горных пород лишайниками, накопление органических и минеральных веществ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cs typeface="Arial" charset="0"/>
              </a:rPr>
              <a:t>    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b="1" smtClean="0"/>
              <a:t>Появление травянистых растений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                        </a:t>
            </a:r>
            <a:r>
              <a:rPr lang="ru-RU" sz="2000" b="1" smtClean="0">
                <a:cs typeface="Arial" charset="0"/>
              </a:rPr>
              <a:t>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b="1" smtClean="0">
                <a:cs typeface="Arial" charset="0"/>
              </a:rPr>
              <a:t>Появление кустарников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cs typeface="Arial" charset="0"/>
              </a:rPr>
              <a:t>    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b="1" smtClean="0">
                <a:cs typeface="Arial" charset="0"/>
              </a:rPr>
              <a:t>Формирование комплекса видов, характерных для данного типа экосистем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cs typeface="Arial" charset="0"/>
              </a:rPr>
              <a:t>    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b="1" smtClean="0">
                <a:cs typeface="Arial" charset="0"/>
              </a:rPr>
              <a:t>Появление в экосистеме устойчивости и саморегуляции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cs typeface="Arial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ru-RU" sz="2000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215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Вторичная сукцессия – развивается на месте ранее существовавшего сообщества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1. Нарушения экосистемы происходят после: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400" b="1" smtClean="0"/>
              <a:t>Лесного пожара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400" b="1" smtClean="0"/>
              <a:t>Рубки леса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400" b="1" smtClean="0"/>
              <a:t>Вспашки целины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400" b="1" smtClean="0"/>
              <a:t>Раскорчевки  площадей, занятых лесом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400" b="1" smtClean="0"/>
              <a:t>Устройства пруда и т.д.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2. Скорость восстановления сообщества выше, чем при первичной сукцессии, т. к первичное сообщество оставляет после себя достаточное количество питательных веществ, развитую почву.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3. Продолжительность по времени меньше (150-200 лет), чем при первичной сукцессии.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</a:pP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сукцессия</a:t>
            </a:r>
          </a:p>
        </p:txBody>
      </p:sp>
      <p:pic>
        <p:nvPicPr>
          <p:cNvPr id="29699" name="Picture 7" descr="wonder_08_18_9_8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643063"/>
            <a:ext cx="3714750" cy="47529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8" descr="Сукцессия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643063"/>
            <a:ext cx="3643312" cy="47529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214810" y="3714752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4286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Понятие смены биогеоценоза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572500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Наблюдая за каким-либо биогеоценозом в течение ряда лет, можно заметить, что в нём меняются условия жизни, появляются новые виды, подчас обладающие сильными средообразующими свойствами, что сказывается на взаимоотношениях видов, входящих в биогеоценоз, и на его структуре.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Одни изменения непродолжительны=</a:t>
            </a:r>
            <a:r>
              <a:rPr lang="en-US" sz="2200" b="1" smtClean="0"/>
              <a:t>&gt;</a:t>
            </a:r>
            <a:r>
              <a:rPr lang="ru-RU" sz="2200" b="1" smtClean="0"/>
              <a:t>сообщество легко восстанавливает свою стабильность</a:t>
            </a:r>
            <a:endParaRPr lang="en-US" sz="2200" b="1" smtClean="0"/>
          </a:p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Другие приводят к существенным изменениям общей структуры биогеоценоза, замене господствующих видов. =</a:t>
            </a:r>
            <a:r>
              <a:rPr lang="en-US" sz="2200" b="1" smtClean="0"/>
              <a:t>&gt;</a:t>
            </a:r>
            <a:r>
              <a:rPr lang="ru-RU" sz="2200" b="1" smtClean="0"/>
              <a:t>Изменяются строение и особенности взаимоотношений между организмами. =</a:t>
            </a:r>
            <a:r>
              <a:rPr lang="en-US" sz="2200" b="1" smtClean="0"/>
              <a:t>&gt;</a:t>
            </a:r>
            <a:r>
              <a:rPr lang="ru-RU" sz="2200" b="1" smtClean="0"/>
              <a:t>Биогеоценоз становится качественно отличным от того, который был раньше: с новым типом круговорота веществ, иной направленностью потока энергии, новым составом видов и особым ритмом их развития, с иной продуктивностью.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Вторичная сукцессия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(антропогенное воздействие)</a:t>
            </a:r>
          </a:p>
        </p:txBody>
      </p:sp>
      <p:pic>
        <p:nvPicPr>
          <p:cNvPr id="307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00188"/>
            <a:ext cx="4210050" cy="5000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4938" y="1500188"/>
            <a:ext cx="3286125" cy="2286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4000500"/>
            <a:ext cx="3286125" cy="250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</a:rPr>
              <a:t>Стадии развития вторичной (восстановительной) сукцессии </a:t>
            </a:r>
            <a:endParaRPr lang="ru-RU" sz="4000" smtClean="0">
              <a:solidFill>
                <a:srgbClr val="7030A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smtClean="0"/>
              <a:t>Изменение территории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cs typeface="Arial" charset="0"/>
              </a:rPr>
              <a:t>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smtClean="0">
                <a:cs typeface="Arial" charset="0"/>
              </a:rPr>
              <a:t>Внесение новых видов животных и растений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cs typeface="Arial" charset="0"/>
              </a:rPr>
              <a:t>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smtClean="0">
                <a:cs typeface="Arial" charset="0"/>
              </a:rPr>
              <a:t>Адаптация организмов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cs typeface="Arial" charset="0"/>
              </a:rPr>
              <a:t>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smtClean="0">
                <a:cs typeface="Arial" charset="0"/>
              </a:rPr>
              <a:t>Формирование нового сообщества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Общая картина вторичной сукцессии на покинутом сельскохозяйственном участке</a:t>
            </a:r>
            <a:endParaRPr lang="ru-RU" sz="3200" b="1" smtClean="0">
              <a:solidFill>
                <a:srgbClr val="006600"/>
              </a:solidFill>
            </a:endParaRPr>
          </a:p>
        </p:txBody>
      </p:sp>
      <p:pic>
        <p:nvPicPr>
          <p:cNvPr id="3891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 l="1709" t="2765" r="855" b="23963"/>
          <a:stretch>
            <a:fillRect/>
          </a:stretch>
        </p:blipFill>
        <p:spPr bwMode="auto">
          <a:xfrm>
            <a:off x="1285875" y="1643063"/>
            <a:ext cx="6643688" cy="392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Сообщества изменяются во времени </a:t>
            </a:r>
            <a:r>
              <a:rPr lang="en-US" sz="4000" b="1" smtClean="0">
                <a:solidFill>
                  <a:srgbClr val="C00000"/>
                </a:solidFill>
                <a:cs typeface="Arial" charset="0"/>
              </a:rPr>
              <a:t>=&gt;</a:t>
            </a:r>
            <a:r>
              <a:rPr lang="ru-RU" sz="4000" b="1" smtClean="0">
                <a:solidFill>
                  <a:srgbClr val="C00000"/>
                </a:solidFill>
                <a:cs typeface="Arial" charset="0"/>
              </a:rPr>
              <a:t>значение сукцессии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Сменяется  видовой состав (соперничество за ресурсы)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Смена доминирующих видов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Повышение видового разнообразия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Увеличивается время жизнедеятельности видов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Увеличение биомассы органического вещества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Изменяется обилие тех или иных групп организмов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Изменяется трофическая структура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Изменяется пространственная  структуры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Изменяется морфологическая структура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Изменяется продуктивность сообщества и все остальные показатели. Снижение скорости прироста биомассы и увеличение количества энергии, требуемой для поддержания жизни.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/>
              <a:t>Меняется облик сообщества и функционирование экосистемы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7"/>
          <p:cNvSpPr>
            <a:spLocks noChangeShapeType="1"/>
          </p:cNvSpPr>
          <p:nvPr/>
        </p:nvSpPr>
        <p:spPr bwMode="auto">
          <a:xfrm>
            <a:off x="4572000" y="1773238"/>
            <a:ext cx="2808288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Line 16"/>
          <p:cNvSpPr>
            <a:spLocks noChangeShapeType="1"/>
          </p:cNvSpPr>
          <p:nvPr/>
        </p:nvSpPr>
        <p:spPr bwMode="auto">
          <a:xfrm flipH="1">
            <a:off x="1835150" y="1773238"/>
            <a:ext cx="273685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Продолжительность сукцессии определяется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4213" y="2276475"/>
            <a:ext cx="23764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Структурой </a:t>
            </a:r>
          </a:p>
          <a:p>
            <a:pPr algn="ctr">
              <a:defRPr/>
            </a:pPr>
            <a:r>
              <a:rPr lang="ru-RU" sz="2400" b="1" dirty="0"/>
              <a:t>сообщества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419475" y="2565400"/>
            <a:ext cx="2376488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Видом </a:t>
            </a:r>
          </a:p>
          <a:p>
            <a:pPr algn="ctr">
              <a:defRPr/>
            </a:pPr>
            <a:r>
              <a:rPr lang="ru-RU" sz="2400" b="1" dirty="0"/>
              <a:t>сукцессии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213" y="4581525"/>
            <a:ext cx="23764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Природными </a:t>
            </a:r>
          </a:p>
          <a:p>
            <a:pPr algn="ctr">
              <a:defRPr/>
            </a:pPr>
            <a:r>
              <a:rPr lang="ru-RU" sz="2400" b="1" dirty="0"/>
              <a:t>катаклизмами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084888" y="4508500"/>
            <a:ext cx="23749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Физическим </a:t>
            </a:r>
          </a:p>
          <a:p>
            <a:pPr algn="ctr">
              <a:defRPr/>
            </a:pPr>
            <a:r>
              <a:rPr lang="ru-RU" sz="2400" b="1" dirty="0"/>
              <a:t>окружением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084888" y="2276475"/>
            <a:ext cx="23764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Периодическими </a:t>
            </a:r>
          </a:p>
          <a:p>
            <a:pPr algn="ctr">
              <a:defRPr/>
            </a:pPr>
            <a:r>
              <a:rPr lang="ru-RU" sz="2000" b="1" dirty="0"/>
              <a:t>изменениями </a:t>
            </a:r>
          </a:p>
          <a:p>
            <a:pPr algn="ctr">
              <a:defRPr/>
            </a:pPr>
            <a:r>
              <a:rPr lang="ru-RU" sz="2000" b="1" dirty="0"/>
              <a:t>климата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419475" y="3860800"/>
            <a:ext cx="23764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Возрастом </a:t>
            </a:r>
          </a:p>
          <a:p>
            <a:pPr algn="ctr">
              <a:defRPr/>
            </a:pPr>
            <a:r>
              <a:rPr lang="ru-RU" sz="2400" b="1" dirty="0"/>
              <a:t>сообщества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1835150" y="1773238"/>
            <a:ext cx="27368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4572000" y="1773238"/>
            <a:ext cx="27368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457200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500438" y="5214938"/>
            <a:ext cx="23764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Масштабом </a:t>
            </a:r>
          </a:p>
          <a:p>
            <a:pPr algn="ctr">
              <a:defRPr/>
            </a:pPr>
            <a:r>
              <a:rPr lang="ru-RU" sz="2400" b="1" dirty="0"/>
              <a:t>сукцессии</a:t>
            </a:r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4643438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>
            <a:off x="4643438" y="35734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83" grpId="0" animBg="1"/>
      <p:bldP spid="286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Стадии развития, сукцессионный ряд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Последовательность сообществ, сменяющих друг друга в данном сообществе</a:t>
            </a:r>
          </a:p>
          <a:p>
            <a:pPr eaLnBrk="1" hangingPunct="1"/>
            <a:r>
              <a:rPr lang="ru-RU" b="1" smtClean="0"/>
              <a:t>В сукцессионном ряду каждый сериальный биоценоз представляет собой определённую стадию конечного сообщества – климаксного.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Коренной биогеоценоз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Биогеоценоз, характеризующийся устойчивым стабильным состоянием и большим разнообразием видов, находящийся в равновесии с окружающей средой и способный поддерживать самого себя долгое время, называют коренным или конечным.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Формирование елового леса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Процесс формирования елового леса как коренного сообщества занимает не менее 80—120 лет. Иногда в силу особых почвенно-климатических условий эта смена затягивается на более длительный срок, надолго задерживая появление ценного в биологическом и хозяйственном отношении елового леса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Временные биогеоценозы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Временные биогеоценозы не могут долго находиться в состоянии устойчивого равновесия =</a:t>
            </a:r>
            <a:r>
              <a:rPr lang="en-US" sz="2000" b="1" smtClean="0"/>
              <a:t>&gt;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Быстро заменяются другими.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Средообразующая деятельность основных видов такого биогеоценоза производит настолько глубокие изменения в биотопе, что жизнь их самих и многих сопутствующих им видов становится невозможной.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Появляются условия для внедрения новых видов, в том числе обладающих сильными средообразующими свойствами. Часто такие виды оказываются ведущими компонентами другого, нового биогеоценоза, который со временем и заменит предыдущий.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Временные биогеоценозы характеризуются неполнотой биологического круговорота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Отличаются небольшой продолжительностью существования и потому называются «временными».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5716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В природе существуют как стабильные, так и нестабильные экосистемы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Стабильные – длительно существующие устойчивые экосистемы (дубрава, ковыльная степь, ельники тёмнохвойной тайги)</a:t>
            </a:r>
          </a:p>
          <a:p>
            <a:pPr eaLnBrk="1" hangingPunct="1"/>
            <a:r>
              <a:rPr lang="ru-RU" b="1" smtClean="0"/>
              <a:t>Нестабильные – пустоши, сырые луга, мелкие водоёмы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274638"/>
            <a:ext cx="604361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Н.Ф. Реймерс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313" y="1357313"/>
            <a:ext cx="6186487" cy="476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</a:t>
            </a:r>
            <a:r>
              <a:rPr lang="ru-RU" sz="2400" b="1" smtClean="0"/>
              <a:t>Механизм сукцессии заключается в том, что биотическое сообщество, создавая биосреду и поддерживая её, постепенно «стареет». Накапливаются условия для его деградации из-за того, что возникают предпосылки для образования более сложного сообщества или более соответствующего условиям среды. «Постаревшее сообщество закономерно сменяется другим, вплоть до образования стабильной экосистемы.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357188" y="1785938"/>
            <a:ext cx="2071687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Масштабы сукцессии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8" y="1143000"/>
            <a:ext cx="4329112" cy="1000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</a:rPr>
              <a:t>Крупномасштабные и долгосрочные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85750" y="1285875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428625" y="1071563"/>
            <a:ext cx="36433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6600"/>
                </a:solidFill>
              </a:rPr>
              <a:t>Мелкомасштабные и кратковременные </a:t>
            </a:r>
            <a:r>
              <a:rPr lang="ru-RU" sz="2400" b="1"/>
              <a:t>(земляные выбросы кротов, завалы деревьев в лесу, сусликовины в степях, днища высохших луж и т.д.)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0"/>
            <a:ext cx="2214562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4286250"/>
            <a:ext cx="207168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143125"/>
            <a:ext cx="40005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Зрелое сообщество и молодое сообщество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p000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4286250" cy="482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Сукцессия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643063"/>
            <a:ext cx="4143375" cy="478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Сравнительная характеристика зрелых  и молодых сукцессионых стадий</a:t>
            </a:r>
          </a:p>
        </p:txBody>
      </p:sp>
      <p:graphicFrame>
        <p:nvGraphicFramePr>
          <p:cNvPr id="30827" name="Group 107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9144000" cy="5891213"/>
        </p:xfrm>
        <a:graphic>
          <a:graphicData uri="http://schemas.openxmlformats.org/drawingml/2006/table">
            <a:tbl>
              <a:tblPr/>
              <a:tblGrid>
                <a:gridCol w="4479925"/>
                <a:gridCol w="4664075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Зрелое сообщество (лес)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Молодое сообщество (пахотные земли)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B5"/>
                    </a:solidFill>
                  </a:tcPr>
                </a:tc>
              </a:tr>
              <a:tr h="52514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Достигнуто состояние равновесия, стабильность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 насыщенность организмами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Разнообразная трофическая структура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Уравновешенность  между энергией, получаемой извне и используемой для поддержания жизни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Противостоит изменениям физических факторов и некоторым видам химических загрязнений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Энергия, доступная организмам, тратится на поддержание жизни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достигнуто состояние равновесия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Небольшая насыщенность организмами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Менее разнообразна трофическая структура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Более уязвимы по отношению к внешним факторам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Способно продуцировать новую биомассу в гораздо больших количествах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 может собирать богатый урожай в виде чистой продукции, искусственно поддерживая на ранних стадиях сукцессии сообщество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F47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9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Вековые смены экосистем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Биогеоценозы находятся в постоянном развитии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Даже хорошо сложившееся коренное сообщество, хотя и довольно медленно, изменяется. Такие сукцессии охватывают очень длительные периоды времени, поэтому их называют вековыми сменами экосистем.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Они происходят в связи с изменением климата на планете, рельефа и других свойств поверхности Земли.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Вековые смены начинаются не с заселения не занятых жизнью местообитаний, а с перестройки внутренних связей уже сложившихся и функционирующих биогеоценозов. Этот процесс сопровождается и эволюцией самих видов, появлением среди них более адаптированных к новым условиям.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Вековые смены отражают историю развития биосферы.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Развитие и смена живого покрова на нашей планете, многообразие видов и биогеоценозов тесно связаны с вековыми сменами, идущими на Земле с момента появления на ней живого вещества и биосферы.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6600"/>
                </a:solidFill>
              </a:rPr>
              <a:t>Важно осознавать последствия экологических нарушений, совершаемых в погоне за экономической выгодой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Нужно уделять одинаковое внимание зрелым и молодым сукцессионным стадиям.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Человек может сократить или продлить жизнь сообщества.</a:t>
            </a: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Необходимо нормировать антропогенную нагрузку на сообщество.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Превращение нашей биосферы в один обширный ковёр пахотных земель таит в себе огромную опасность.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b="1" smtClean="0"/>
              <a:t>Определённые ландшафты должны быть представлены естественными сообществами.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Источники</a:t>
            </a:r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sz="2400" b="1" smtClean="0"/>
              <a:t>Белова Н.И., Наумова Н.Н. Экология мастерских. Методическое пособие – СПб., 2004</a:t>
            </a:r>
          </a:p>
          <a:p>
            <a:r>
              <a:rPr lang="ru-RU" sz="2400" b="1" smtClean="0"/>
              <a:t>Биология. Введение в общую биологию и экологию: учебник для 9 класса общеобразовательных учреждений/Каменский А.А., Криксунов Е.А., Пасечник В.В. – М., 2010</a:t>
            </a:r>
          </a:p>
          <a:p>
            <a:r>
              <a:rPr lang="ru-RU" sz="2400" b="1" smtClean="0"/>
              <a:t>Общая биология. 10-11 класс: учебник для общеобразовательных учреждений/Каменский А.А., Криксунов Е.А., Пасечник В.В.- М., 2010</a:t>
            </a:r>
          </a:p>
          <a:p>
            <a:r>
              <a:rPr lang="ru-RU" sz="2400" b="1" smtClean="0"/>
              <a:t>Основы экологии: учебник для 10-11 классов общеобразовательных учреждений/Чернова Н.М., Галушин В.М,</a:t>
            </a:r>
            <a:r>
              <a:rPr lang="en-US" sz="2400" b="1" smtClean="0"/>
              <a:t> </a:t>
            </a:r>
            <a:r>
              <a:rPr lang="ru-RU" sz="2400" b="1" smtClean="0"/>
              <a:t>Константинов В.М.- М., 2010</a:t>
            </a:r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Источники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http://elementy.ru</a:t>
            </a:r>
            <a:r>
              <a:rPr lang="ru-RU" sz="2400" smtClean="0"/>
              <a:t>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http://www.vgorode.ru</a:t>
            </a:r>
            <a:r>
              <a:rPr lang="ru-RU" sz="2400" smtClean="0"/>
              <a:t>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http://udivitelno.com</a:t>
            </a:r>
            <a:r>
              <a:rPr lang="ru-RU" sz="2400" smtClean="0"/>
              <a:t> (Дата обращения 28.11.2011)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http://www.nat.cross-ipk.ru</a:t>
            </a:r>
            <a:r>
              <a:rPr lang="ru-RU" sz="2400" smtClean="0"/>
              <a:t> (Дата обращения 27.11.2011)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Источники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http://foto.mail.ru</a:t>
            </a:r>
            <a:r>
              <a:rPr lang="ru-RU" sz="2400" smtClean="0"/>
              <a:t> (Дата обращения 21.01.2010)</a:t>
            </a:r>
            <a:r>
              <a:rPr lang="en-US" sz="2400" smtClean="0"/>
              <a:t> </a:t>
            </a:r>
            <a:endParaRPr lang="ru-RU" sz="2400" smtClean="0"/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http://ru.wikipedia.org</a:t>
            </a:r>
            <a:r>
              <a:rPr lang="ru-RU" sz="2400" smtClean="0"/>
              <a:t> (Дата обращения 28.11.2011)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http://picsdesktop.net</a:t>
            </a:r>
            <a:r>
              <a:rPr lang="ru-RU" sz="2400" smtClean="0"/>
              <a:t> (Дата обращения 29.03.2009)</a:t>
            </a:r>
            <a:endParaRPr lang="en-US" sz="2400" smtClean="0"/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http://900igr.ne</a:t>
            </a:r>
            <a:r>
              <a:rPr lang="ru-RU" sz="2400" smtClean="0"/>
              <a:t> (Дата обращения 27.11.2011)</a:t>
            </a:r>
            <a:r>
              <a:rPr lang="ru-RU" sz="2400" b="1" smtClean="0"/>
              <a:t> 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http://bugabooks.com</a:t>
            </a:r>
            <a:r>
              <a:rPr lang="ru-RU" sz="2400" smtClean="0"/>
              <a:t>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http://botsad.ru</a:t>
            </a:r>
            <a:r>
              <a:rPr lang="ru-RU" sz="2400" smtClean="0"/>
              <a:t> (Дата обращения 27.11.2011)</a:t>
            </a:r>
            <a:endParaRPr lang="en-US" sz="2400" smtClean="0"/>
          </a:p>
          <a:p>
            <a:endParaRPr lang="ru-RU" sz="2400" smtClean="0"/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Источники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http://proceedings.usu.ru</a:t>
            </a:r>
            <a:r>
              <a:rPr lang="ru-RU" sz="2400" smtClean="0"/>
              <a:t>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http://ru.wikipedia.org</a:t>
            </a:r>
            <a:r>
              <a:rPr lang="ru-RU" sz="2400" smtClean="0"/>
              <a:t>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http://rnns.ru</a:t>
            </a:r>
            <a:r>
              <a:rPr lang="ru-RU" sz="2400" smtClean="0"/>
              <a:t> 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http://www.vgorode.ru</a:t>
            </a:r>
            <a:r>
              <a:rPr lang="ru-RU" sz="2400" smtClean="0"/>
              <a:t> (Дата обращения 27.11.2011)</a:t>
            </a:r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http://udivitelno.com</a:t>
            </a:r>
            <a:r>
              <a:rPr lang="ru-RU" sz="2400" smtClean="0"/>
              <a:t> (Дата обращения 28.11.2011) 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Что произойдёт с пахотным полем, если его прекратить возделывать?</a:t>
            </a:r>
            <a:br>
              <a:rPr lang="ru-RU" sz="2800" b="1" smtClean="0"/>
            </a:br>
            <a:endParaRPr lang="ru-RU" sz="2800" b="1" smtClean="0"/>
          </a:p>
        </p:txBody>
      </p:sp>
      <p:pic>
        <p:nvPicPr>
          <p:cNvPr id="37894" name="Picture 6" descr="1218011060_20381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285750" y="1357313"/>
            <a:ext cx="3857625" cy="503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6" name="Picture 8" descr="19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357313"/>
            <a:ext cx="3892550" cy="502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286248" y="3714752"/>
            <a:ext cx="571504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Источники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http://foto.mail.ru</a:t>
            </a:r>
            <a:r>
              <a:rPr lang="ru-RU" sz="2400" smtClean="0"/>
              <a:t> (Дата обращения 21.01.2010)</a:t>
            </a:r>
            <a:r>
              <a:rPr lang="en-US" sz="2400" smtClean="0"/>
              <a:t> </a:t>
            </a:r>
            <a:endParaRPr lang="ru-RU" sz="2400" smtClean="0"/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http://ru.wikipedia.org</a:t>
            </a:r>
            <a:r>
              <a:rPr lang="ru-RU" sz="2400" smtClean="0"/>
              <a:t> (Дата обращения 28.11.2011)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http://dic.academic.ru</a:t>
            </a:r>
            <a:r>
              <a:rPr lang="ru-RU" sz="2400" smtClean="0"/>
              <a:t> (Дата обращения 29.03.2009)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http://www.risk-techno.ru</a:t>
            </a:r>
            <a:r>
              <a:rPr lang="ru-RU" sz="2400" smtClean="0"/>
              <a:t> (Дата обращения 28.11.2011)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http://www.livekuban.ru</a:t>
            </a:r>
            <a:r>
              <a:rPr lang="ru-RU" sz="2400" smtClean="0"/>
              <a:t> (Дата обращения 28.11.2011)</a:t>
            </a:r>
            <a:r>
              <a:rPr lang="en-US" sz="2400" smtClean="0"/>
              <a:t> </a:t>
            </a:r>
            <a:endParaRPr lang="ru-RU" sz="2400" smtClean="0"/>
          </a:p>
          <a:p>
            <a:endParaRPr lang="ru-RU" sz="2400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Источники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en-US" sz="2400" smtClean="0"/>
              <a:t>http://fotki.yandex.ru</a:t>
            </a:r>
            <a:r>
              <a:rPr lang="ru-RU" sz="2400" smtClean="0"/>
              <a:t> (Дата обращения 28.11.2011)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en-US" sz="2400" smtClean="0"/>
              <a:t>http://dic.academic.ru</a:t>
            </a:r>
            <a:r>
              <a:rPr lang="ru-RU" sz="2400" smtClean="0"/>
              <a:t> (Дата обращения 29.03.2009)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en-US" sz="2400" smtClean="0"/>
              <a:t>http://www.risk-techno.ru</a:t>
            </a:r>
            <a:r>
              <a:rPr lang="ru-RU" sz="2400" smtClean="0"/>
              <a:t> (Дата обращения 28.11.2011)</a:t>
            </a:r>
          </a:p>
          <a:p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en-US" sz="2400" smtClean="0"/>
              <a:t>http://www.livekuban.ru</a:t>
            </a:r>
            <a:r>
              <a:rPr lang="ru-RU" sz="2400" smtClean="0"/>
              <a:t> (Дата обращения 28.11.2011)</a:t>
            </a:r>
            <a:r>
              <a:rPr lang="en-US" sz="2400" smtClean="0"/>
              <a:t> </a:t>
            </a:r>
            <a:endParaRPr lang="ru-RU" sz="2400" smtClean="0"/>
          </a:p>
          <a:p>
            <a:pPr eaLnBrk="1" hangingPunct="1"/>
            <a:r>
              <a:rPr lang="ru-RU" sz="2400" b="1" smtClean="0"/>
              <a:t>[Электронный ресурс]. </a:t>
            </a:r>
            <a:r>
              <a:rPr lang="en-US" sz="2400" b="1" smtClean="0"/>
              <a:t>URL</a:t>
            </a:r>
            <a:r>
              <a:rPr lang="ru-RU" sz="2400" b="1" smtClean="0"/>
              <a:t>: </a:t>
            </a:r>
            <a:r>
              <a:rPr lang="en-US" sz="2400" smtClean="0"/>
              <a:t>http://www.lipetsktime.ru </a:t>
            </a:r>
            <a:r>
              <a:rPr lang="ru-RU" sz="2400" smtClean="0"/>
              <a:t>(Дата обращения 20.03.2009)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Что произойдёт с сообществом после пожара?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14204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713788" cy="540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Что произойдёт с сообществом  при постепенном зарастании озера?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6" name="Picture 6" descr="Зарастание бере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63"/>
            <a:ext cx="8207375" cy="4672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Что такое сукцессия?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38" y="1600200"/>
            <a:ext cx="5757862" cy="4525963"/>
          </a:xfrm>
        </p:spPr>
        <p:txBody>
          <a:bodyPr/>
          <a:lstStyle/>
          <a:p>
            <a:pPr eaLnBrk="1" hangingPunct="1"/>
            <a:r>
              <a:rPr lang="ru-RU" sz="2400" b="1" smtClean="0"/>
              <a:t>Сукцессия – последовательная смена одних сообществ другими на определённой территории в результате действия природных факторов или воздействия человека.</a:t>
            </a:r>
          </a:p>
          <a:p>
            <a:pPr eaLnBrk="1" hangingPunct="1"/>
            <a:r>
              <a:rPr lang="ru-RU" sz="2400" b="1" smtClean="0"/>
              <a:t>Учение о сукцессии разработали американские ботаники Г. Коулес в 1899 г. и Ф. Клементс в 1916 г.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200025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85750" y="4071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57188" y="40005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Ф. Клементс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Сукцессия управляется самим сообществом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Не зависит от местоположения</a:t>
            </a:r>
          </a:p>
          <a:p>
            <a:pPr eaLnBrk="1" hangingPunct="1"/>
            <a:r>
              <a:rPr lang="ru-RU" b="1" smtClean="0"/>
              <a:t>Не зависит от видовой принадлежности составляющих её организмов.</a:t>
            </a:r>
          </a:p>
          <a:p>
            <a:pPr eaLnBrk="1" hangingPunct="1"/>
            <a:r>
              <a:rPr lang="ru-RU" b="1" smtClean="0"/>
              <a:t>Сукцессия – это закономерный и направленный процесс.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2236</Words>
  <Application>Microsoft Office PowerPoint</Application>
  <PresentationFormat>Экран (4:3)</PresentationFormat>
  <Paragraphs>296</Paragraphs>
  <Slides>51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Wingdings 3</vt:lpstr>
      <vt:lpstr>Wingdings</vt:lpstr>
      <vt:lpstr>Times New Roman</vt:lpstr>
      <vt:lpstr>Оформление по умолчанию</vt:lpstr>
      <vt:lpstr>1_Оформление по умолчанию</vt:lpstr>
      <vt:lpstr>Саморазвитие экосистемы</vt:lpstr>
      <vt:lpstr>Цель</vt:lpstr>
      <vt:lpstr>Понятие смены биогеоценоза</vt:lpstr>
      <vt:lpstr>В природе существуют как стабильные, так и нестабильные экосистемы</vt:lpstr>
      <vt:lpstr>Что произойдёт с пахотным полем, если его прекратить возделывать? </vt:lpstr>
      <vt:lpstr>Что произойдёт с сообществом после пожара? </vt:lpstr>
      <vt:lpstr>Что произойдёт с сообществом  при постепенном зарастании озера?</vt:lpstr>
      <vt:lpstr>Что такое сукцессия?</vt:lpstr>
      <vt:lpstr>Сукцессия управляется самим сообществом</vt:lpstr>
      <vt:lpstr>Чем может быть вызвана смена сообщества?</vt:lpstr>
      <vt:lpstr>Чем может быть вызвана смена сообщества?</vt:lpstr>
      <vt:lpstr>Экологические сукцессии обусловлены</vt:lpstr>
      <vt:lpstr>1938 г. В.Н. Сукачёв</vt:lpstr>
      <vt:lpstr>Какова основная причина неустойчивости экосистем?</vt:lpstr>
      <vt:lpstr>Равновесие в биоценозах бывает трёх типов</vt:lpstr>
      <vt:lpstr>Изменение количества биомассы в экосистеме</vt:lpstr>
      <vt:lpstr>Главная особенность экологической сукцессии</vt:lpstr>
      <vt:lpstr>Основные типы сукцессионных изменений</vt:lpstr>
      <vt:lpstr>Поле → лес</vt:lpstr>
      <vt:lpstr>Загрязнение реки органическими удобрениями</vt:lpstr>
      <vt:lpstr>Автотрофная и гетеротрофная сукцессии</vt:lpstr>
      <vt:lpstr>Классификация сукцессий</vt:lpstr>
      <vt:lpstr>Первичная сукцессия - начинается на лишённом жизни месте. </vt:lpstr>
      <vt:lpstr>Первичная сукцессия</vt:lpstr>
      <vt:lpstr>Первичная сукцессия</vt:lpstr>
      <vt:lpstr>Стадии заселения новых пространств при первичной сукцессии  (скорость невелика, длительна по времени 200-300 лет и более)</vt:lpstr>
      <vt:lpstr>Слайд 27</vt:lpstr>
      <vt:lpstr>Вторичная сукцессия – развивается на месте ранее существовавшего сообщества</vt:lpstr>
      <vt:lpstr>Вторичная сукцессия</vt:lpstr>
      <vt:lpstr>Вторичная сукцессия (антропогенное воздействие)</vt:lpstr>
      <vt:lpstr>Стадии развития вторичной (восстановительной) сукцессии </vt:lpstr>
      <vt:lpstr>Слайд 32</vt:lpstr>
      <vt:lpstr>Общая картина вторичной сукцессии на покинутом сельскохозяйственном участке</vt:lpstr>
      <vt:lpstr>Сообщества изменяются во времени =&gt;значение сукцессии</vt:lpstr>
      <vt:lpstr>Продолжительность сукцессии определяется</vt:lpstr>
      <vt:lpstr>Стадии развития, сукцессионный ряд</vt:lpstr>
      <vt:lpstr>Коренной биогеоценоз</vt:lpstr>
      <vt:lpstr>Формирование елового леса</vt:lpstr>
      <vt:lpstr>Временные биогеоценозы</vt:lpstr>
      <vt:lpstr>Н.Ф. Реймерс</vt:lpstr>
      <vt:lpstr>Масштабы сукцессии</vt:lpstr>
      <vt:lpstr>Зрелое сообщество и молодое сообщество</vt:lpstr>
      <vt:lpstr>Сравнительная характеристика зрелых  и молодых сукцессионых стадий</vt:lpstr>
      <vt:lpstr>Вековые смены экосистем</vt:lpstr>
      <vt:lpstr>Важно осознавать последствия экологических нарушений, совершаемых в погоне за экономической выгодой</vt:lpstr>
      <vt:lpstr>Источники</vt:lpstr>
      <vt:lpstr>Источники</vt:lpstr>
      <vt:lpstr>Источники</vt:lpstr>
      <vt:lpstr>Источники</vt:lpstr>
      <vt:lpstr>Источники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Саморазвитие экосистемы</dc:title>
  <dc:creator>Русанова Людмила Ивановна</dc:creator>
  <cp:lastModifiedBy>Admin</cp:lastModifiedBy>
  <cp:revision>173</cp:revision>
  <dcterms:created xsi:type="dcterms:W3CDTF">2010-03-09T14:33:40Z</dcterms:created>
  <dcterms:modified xsi:type="dcterms:W3CDTF">2011-12-11T16:37:27Z</dcterms:modified>
</cp:coreProperties>
</file>