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3" r:id="rId9"/>
    <p:sldId id="269" r:id="rId10"/>
    <p:sldId id="265" r:id="rId11"/>
    <p:sldId id="268" r:id="rId12"/>
    <p:sldId id="267" r:id="rId13"/>
    <p:sldId id="262" r:id="rId14"/>
    <p:sldId id="264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09DD831-A278-4E00-B115-7A58E1BAADE3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2CD109-4189-4C19-BFA5-3F3D04CE4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2827F-CE07-4B22-A4D1-DCD1CF570922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166163-550C-4911-9D8D-AC22801DFA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9E502-BD2A-4193-A859-C15FD6DED9B5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70BEF-ADF3-43B0-A1FB-5C01F28FC5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BB9C5B-A10B-4BA7-A85F-9EADDCDC866C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171CD-2DF1-42C8-91F6-74761D0260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E9A005-FC7D-4F31-8F82-4A9FC250AEC5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1694759-9F6D-4FC6-B012-160653B64D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F8C80-0004-4537-B565-5E22737A5A69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D0100-DE01-4DF5-87BE-FBB2C2729D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8C074D-5061-4F31-B7F6-6F0AD8FB1C9D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EAA2E7-D9D7-422A-AB0E-63E603DB50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E73C6-6AE2-4B49-9165-61D7842DB292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2BAC4-E45D-49B3-9F0F-42407B3621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83EF50-7DA1-4B48-9563-14B9994434A3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11C15C-1E75-494A-8743-200FE72BF9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6F6FEC-F25E-4907-A343-036F2B29415F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BC9B7C-1150-44AA-A22B-0EEDEE7C16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BFC1E5-973E-4804-BBB7-FFDDDDDF7D97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F0646E-1B8F-4751-84B1-F022357346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8258E0E-A613-4208-897A-01BB2C9789F4}" type="datetimeFigureOut">
              <a:rPr lang="ru-RU"/>
              <a:pPr>
                <a:defRPr/>
              </a:pPr>
              <a:t>05.04.2013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fld id="{E02C50E0-B202-4840-8687-007B1A5947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2" r:id="rId2"/>
    <p:sldLayoutId id="2147483718" r:id="rId3"/>
    <p:sldLayoutId id="2147483713" r:id="rId4"/>
    <p:sldLayoutId id="2147483719" r:id="rId5"/>
    <p:sldLayoutId id="2147483714" r:id="rId6"/>
    <p:sldLayoutId id="2147483720" r:id="rId7"/>
    <p:sldLayoutId id="2147483721" r:id="rId8"/>
    <p:sldLayoutId id="2147483722" r:id="rId9"/>
    <p:sldLayoutId id="2147483715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Corbel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1.doc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1.doc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75" y="1643063"/>
            <a:ext cx="7407275" cy="14716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Операторы цикла в среде программирования </a:t>
            </a:r>
            <a:r>
              <a:rPr lang="en-US" b="1" dirty="0" smtClean="0">
                <a:solidFill>
                  <a:schemeClr val="tx2">
                    <a:satMod val="130000"/>
                  </a:schemeClr>
                </a:solidFill>
              </a:rPr>
              <a:t>Pascal ABC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85875" y="3643313"/>
            <a:ext cx="7407275" cy="17526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Сдвоенный урок информатики 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в 9 классе МБОУ СОШ </a:t>
            </a:r>
          </a:p>
          <a:p>
            <a:pPr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err="1" smtClean="0"/>
              <a:t>пгт</a:t>
            </a:r>
            <a:r>
              <a:rPr lang="ru-RU" dirty="0" smtClean="0"/>
              <a:t> Ерофей Павлович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28575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</a:rPr>
              <a:t>Решение задачи о покупке лошади</a:t>
            </a:r>
            <a:endParaRPr lang="ru-RU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7411" name="Текст 2"/>
          <p:cNvSpPr>
            <a:spLocks noGrp="1"/>
          </p:cNvSpPr>
          <p:nvPr>
            <p:ph type="body" idx="1"/>
          </p:nvPr>
        </p:nvSpPr>
        <p:spPr>
          <a:xfrm>
            <a:off x="571500" y="1571625"/>
            <a:ext cx="3786188" cy="4786313"/>
          </a:xfrm>
        </p:spPr>
        <p:txBody>
          <a:bodyPr/>
          <a:lstStyle/>
          <a:p>
            <a:pPr marL="63500" eaLnBrk="1" hangingPunct="1"/>
            <a:endParaRPr lang="ru-RU" smtClean="0"/>
          </a:p>
        </p:txBody>
      </p:sp>
      <p:sp>
        <p:nvSpPr>
          <p:cNvPr id="17412" name="Текст 4"/>
          <p:cNvSpPr>
            <a:spLocks noGrp="1"/>
          </p:cNvSpPr>
          <p:nvPr>
            <p:ph type="body" sz="half" idx="3"/>
          </p:nvPr>
        </p:nvSpPr>
        <p:spPr>
          <a:xfrm flipV="1">
            <a:off x="4643438" y="1357313"/>
            <a:ext cx="4022725" cy="5046662"/>
          </a:xfrm>
        </p:spPr>
        <p:txBody>
          <a:bodyPr/>
          <a:lstStyle/>
          <a:p>
            <a:pPr marL="63500" eaLnBrk="1" hangingPunct="1"/>
            <a:endParaRPr lang="ru-RU" smtClean="0"/>
          </a:p>
        </p:txBody>
      </p:sp>
      <p:sp>
        <p:nvSpPr>
          <p:cNvPr id="17413" name="Содержимое 3"/>
          <p:cNvSpPr>
            <a:spLocks noGrp="1"/>
          </p:cNvSpPr>
          <p:nvPr>
            <p:ph sz="quarter" idx="2"/>
          </p:nvPr>
        </p:nvSpPr>
        <p:spPr>
          <a:xfrm>
            <a:off x="500063" y="1500188"/>
            <a:ext cx="3879850" cy="4786312"/>
          </a:xfrm>
        </p:spPr>
        <p:txBody>
          <a:bodyPr/>
          <a:lstStyle/>
          <a:p>
            <a:pPr marL="392113" indent="-273050" eaLnBrk="1" hangingPunct="1">
              <a:buFont typeface="Wingdings 2" pitchFamily="18" charset="2"/>
              <a:buNone/>
            </a:pP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Если, по-твоему, цена лошади высока, то купи только ее подковные гвозди. Лошадь же тогда получишь в придачу бесплатно. </a:t>
            </a:r>
            <a:r>
              <a:rPr lang="ru-RU" b="1" i="1" smtClean="0">
                <a:latin typeface="Times New Roman" pitchFamily="18" charset="0"/>
                <a:cs typeface="Times New Roman" pitchFamily="18" charset="0"/>
              </a:rPr>
              <a:t>Гвоздей в подкове шесть. За первый гвоздь дай мне всего ¼ копейки, за второй ½  копейки. За третий 1 копейку и т. д.</a:t>
            </a: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4875" y="1428750"/>
            <a:ext cx="3857625" cy="4929188"/>
          </a:xfrm>
        </p:spPr>
        <p:txBody>
          <a:bodyPr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1. Сколько слагаемых во второй сумме?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Какую сумму надо вычислить?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3. Какие можно сделать изменения в программе на языке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Qbasic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для решения второй задачи?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4. Что изменить на языке 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Pascal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dirty="0" smtClean="0"/>
              <a:t>S</a:t>
            </a:r>
            <a:r>
              <a:rPr lang="ru-RU" dirty="0" smtClean="0"/>
              <a:t> = 1/4+ 1/2 + 1 + 2 + 4 + ... =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=2</a:t>
            </a:r>
            <a:r>
              <a:rPr lang="ru-RU" baseline="30000" dirty="0" smtClean="0"/>
              <a:t>-2</a:t>
            </a:r>
            <a:r>
              <a:rPr lang="ru-RU" dirty="0" smtClean="0"/>
              <a:t> + 2</a:t>
            </a:r>
            <a:r>
              <a:rPr lang="ru-RU" baseline="30000" dirty="0" smtClean="0"/>
              <a:t>-1</a:t>
            </a:r>
            <a:r>
              <a:rPr lang="ru-RU" dirty="0" smtClean="0"/>
              <a:t> + 2</a:t>
            </a:r>
            <a:r>
              <a:rPr lang="ru-RU" baseline="30000" dirty="0" smtClean="0"/>
              <a:t>0</a:t>
            </a:r>
            <a:r>
              <a:rPr lang="ru-RU" dirty="0" smtClean="0"/>
              <a:t>+2</a:t>
            </a:r>
            <a:r>
              <a:rPr lang="ru-RU" baseline="30000" dirty="0" smtClean="0"/>
              <a:t>1</a:t>
            </a:r>
            <a:r>
              <a:rPr lang="ru-RU" dirty="0" smtClean="0"/>
              <a:t> </a:t>
            </a:r>
            <a:r>
              <a:rPr lang="ru-RU" i="1" dirty="0" smtClean="0"/>
              <a:t>+ 2</a:t>
            </a:r>
            <a:r>
              <a:rPr lang="ru-RU" i="1" baseline="30000" dirty="0" smtClean="0"/>
              <a:t>2</a:t>
            </a:r>
            <a:r>
              <a:rPr lang="ru-RU" i="1" dirty="0" smtClean="0"/>
              <a:t> + </a:t>
            </a:r>
            <a:r>
              <a:rPr lang="ru-RU" dirty="0" smtClean="0"/>
              <a:t>... +2</a:t>
            </a:r>
            <a:r>
              <a:rPr lang="ru-RU" baseline="30000" dirty="0" smtClean="0"/>
              <a:t>21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214313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</a:rPr>
              <a:t>Решение задачи о покупке лошади</a:t>
            </a:r>
            <a:endParaRPr lang="ru-RU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50" y="6072188"/>
            <a:ext cx="4022725" cy="639762"/>
          </a:xfrm>
        </p:spPr>
        <p:txBody>
          <a:bodyPr/>
          <a:lstStyle/>
          <a:p>
            <a:pPr marL="63500" eaLnBrk="1" hangingPunct="1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4194303,75 коп = 41943 руб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3438" y="6000750"/>
            <a:ext cx="4022725" cy="639763"/>
          </a:xfrm>
        </p:spPr>
        <p:txBody>
          <a:bodyPr/>
          <a:lstStyle/>
          <a:p>
            <a:pPr marL="63500" eaLnBrk="1" hangingPunct="1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4194304 коп = 41943 руб</a:t>
            </a:r>
          </a:p>
        </p:txBody>
      </p:sp>
      <p:pic>
        <p:nvPicPr>
          <p:cNvPr id="18437" name="Picture 2" descr="C:\Documents and Settings\Любовь\Рабочий стол\Безымянный1.bmp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857750" y="1357313"/>
            <a:ext cx="3778250" cy="3602037"/>
          </a:xfrm>
        </p:spPr>
      </p:pic>
      <p:pic>
        <p:nvPicPr>
          <p:cNvPr id="18438" name="Picture 3" descr="C:\Documents and Settings\Любовь\Рабочий стол\Безымянный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71500" y="1357313"/>
            <a:ext cx="3857625" cy="39290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Рассмотрим задачу 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Вычислить факториал числа п. </a:t>
            </a:r>
            <a:r>
              <a:rPr lang="ru-RU" dirty="0" smtClean="0"/>
              <a:t>Произведение </a:t>
            </a:r>
            <a:r>
              <a:rPr lang="en-US" dirty="0" smtClean="0"/>
              <a:t>n</a:t>
            </a:r>
            <a:r>
              <a:rPr lang="ru-RU" dirty="0" smtClean="0"/>
              <a:t> последовательных натуральных чисел называется факториалом числа </a:t>
            </a:r>
            <a:r>
              <a:rPr lang="en-US" dirty="0" smtClean="0"/>
              <a:t>n</a:t>
            </a:r>
            <a:r>
              <a:rPr lang="ru-RU" dirty="0" smtClean="0"/>
              <a:t>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! = 1∙2∙3∙...∙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- 1) ∙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5! = 1∙2∙3∙4∙5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Замечание: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Если при вычислении суммы счетчику суммы присваивается 0, то при вычислении произведения счетчику произведения присваиваем 1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6429375" y="6357938"/>
            <a:ext cx="250031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rbel" pitchFamily="34" charset="0"/>
                <a:hlinkClick r:id="rId2" action="ppaction://hlinkfile"/>
              </a:rPr>
              <a:t>Три  способа</a:t>
            </a:r>
            <a:endParaRPr lang="ru-RU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2">
                    <a:satMod val="130000"/>
                  </a:schemeClr>
                </a:solidFill>
              </a:rPr>
              <a:t>Памятка для выбора типа оператора цикла</a:t>
            </a: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Цикл с предусловием (цикл </a:t>
            </a:r>
            <a:r>
              <a:rPr lang="en-US" b="1" dirty="0" smtClean="0"/>
              <a:t>while</a:t>
            </a:r>
            <a:r>
              <a:rPr lang="ru-RU" b="1" dirty="0" smtClean="0"/>
              <a:t>) </a:t>
            </a:r>
            <a:r>
              <a:rPr lang="ru-RU" dirty="0" smtClean="0"/>
              <a:t>применяйте, если необходимо, чтобы </a:t>
            </a:r>
            <a:r>
              <a:rPr lang="ru-RU" i="1" dirty="0" smtClean="0"/>
              <a:t>проверка была прежде, чем выполнение тела цикла</a:t>
            </a:r>
            <a:r>
              <a:rPr lang="ru-RU" dirty="0" smtClean="0"/>
              <a:t>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Цикл с постусловием (цикл </a:t>
            </a:r>
            <a:r>
              <a:rPr lang="en-US" b="1" dirty="0" smtClean="0"/>
              <a:t>repeat</a:t>
            </a:r>
            <a:r>
              <a:rPr lang="ru-RU" b="1" dirty="0" smtClean="0"/>
              <a:t>) </a:t>
            </a:r>
            <a:r>
              <a:rPr lang="ru-RU" dirty="0" smtClean="0"/>
              <a:t>применяйте, если необходимо, чтобы </a:t>
            </a:r>
            <a:r>
              <a:rPr lang="ru-RU" i="1" dirty="0" smtClean="0"/>
              <a:t>тело цикла выполнялось хотя бы один раз.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Цикл для (цикл </a:t>
            </a:r>
            <a:r>
              <a:rPr lang="en-US" b="1" dirty="0" smtClean="0"/>
              <a:t>for</a:t>
            </a:r>
            <a:r>
              <a:rPr lang="ru-RU" b="1" dirty="0" smtClean="0"/>
              <a:t>) </a:t>
            </a:r>
            <a:r>
              <a:rPr lang="ru-RU" dirty="0" smtClean="0"/>
              <a:t>применяйте, если точно </a:t>
            </a:r>
            <a:r>
              <a:rPr lang="ru-RU" i="1" dirty="0" smtClean="0"/>
              <a:t>знаете, сколько раз должно быть выполнено тело цикла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2">
                    <a:satMod val="130000"/>
                  </a:schemeClr>
                </a:solidFill>
              </a:rPr>
              <a:t>Домашнее задание</a:t>
            </a:r>
            <a:endParaRPr lang="ru-RU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z="2800" smtClean="0"/>
              <a:t>Составить программу для вычисления значений переменной </a:t>
            </a:r>
            <a:r>
              <a:rPr lang="en-US" sz="2800" smtClean="0"/>
              <a:t>y</a:t>
            </a:r>
            <a:r>
              <a:rPr lang="ru-RU" sz="2800" smtClean="0"/>
              <a:t> при заданном значении </a:t>
            </a:r>
            <a:r>
              <a:rPr lang="en-US" sz="2800" smtClean="0"/>
              <a:t>n</a:t>
            </a:r>
            <a:r>
              <a:rPr lang="ru-RU" sz="2800" smtClean="0"/>
              <a:t>. (Использовать три различных оператора цикла).</a:t>
            </a:r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  <p:pic>
        <p:nvPicPr>
          <p:cNvPr id="21509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00188" y="3643313"/>
            <a:ext cx="738187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0" name="TextBox 5"/>
          <p:cNvSpPr txBox="1">
            <a:spLocks noChangeArrowheads="1"/>
          </p:cNvSpPr>
          <p:nvPr/>
        </p:nvSpPr>
        <p:spPr bwMode="auto">
          <a:xfrm>
            <a:off x="6715125" y="6143625"/>
            <a:ext cx="2143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rbel" pitchFamily="34" charset="0"/>
                <a:hlinkClick r:id="rId3" action="ppaction://hlinksldjump"/>
              </a:rPr>
              <a:t>Цитата</a:t>
            </a:r>
            <a:endParaRPr lang="ru-RU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15300" cy="116205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800" dirty="0" smtClean="0">
                <a:solidFill>
                  <a:schemeClr val="tx2">
                    <a:satMod val="130000"/>
                  </a:schemeClr>
                </a:solidFill>
              </a:rPr>
              <a:t>Цитата</a:t>
            </a:r>
            <a:endParaRPr lang="ru-RU" sz="4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219" name="Текст 5"/>
          <p:cNvSpPr>
            <a:spLocks noGrp="1"/>
          </p:cNvSpPr>
          <p:nvPr>
            <p:ph type="body" idx="2"/>
          </p:nvPr>
        </p:nvSpPr>
        <p:spPr>
          <a:xfrm>
            <a:off x="4643438" y="5929313"/>
            <a:ext cx="3810000" cy="698500"/>
          </a:xfrm>
        </p:spPr>
        <p:txBody>
          <a:bodyPr/>
          <a:lstStyle/>
          <a:p>
            <a:pPr marL="44450" eaLnBrk="1" hangingPunct="1">
              <a:spcBef>
                <a:spcPct val="0"/>
              </a:spcBef>
            </a:pPr>
            <a:endParaRPr lang="ru-RU" sz="1000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i="1" smtClean="0"/>
          </a:p>
          <a:p>
            <a:pPr marL="44450"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9220" name="Содержимое 4"/>
          <p:cNvSpPr>
            <a:spLocks noGrp="1"/>
          </p:cNvSpPr>
          <p:nvPr>
            <p:ph sz="half" idx="1"/>
          </p:nvPr>
        </p:nvSpPr>
        <p:spPr>
          <a:xfrm>
            <a:off x="3857625" y="1571625"/>
            <a:ext cx="5111750" cy="47148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i="1" smtClean="0"/>
              <a:t>«</a:t>
            </a:r>
            <a:r>
              <a:rPr lang="ru-RU" i="1" smtClean="0">
                <a:latin typeface="Times New Roman" pitchFamily="18" charset="0"/>
                <a:cs typeface="Times New Roman" pitchFamily="18" charset="0"/>
              </a:rPr>
              <a:t>Недостойно человеку одаренному, тратить подобно рабу, часы на вычисления, которые, безусловно, можно было бы доверить любому лицу, если при этом применить машину» </a:t>
            </a:r>
            <a:r>
              <a:rPr lang="en-US" i="1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sz="1800" i="1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9221" name="Picture 3" descr="C:\Documents and Settings\User\Рабочий стол\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85813" y="1857375"/>
            <a:ext cx="2160587" cy="282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Текст 5"/>
          <p:cNvSpPr txBox="1">
            <a:spLocks/>
          </p:cNvSpPr>
          <p:nvPr/>
        </p:nvSpPr>
        <p:spPr>
          <a:xfrm>
            <a:off x="428625" y="1357313"/>
            <a:ext cx="3810000" cy="5000625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marL="45720" fontAlgn="auto"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0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+mn-lt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7200" i="1" dirty="0">
              <a:latin typeface="Times New Roman" pitchFamily="18" charset="0"/>
              <a:cs typeface="Times New Roman" pitchFamily="18" charset="0"/>
            </a:endParaRP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ru-RU" sz="7200" i="1" dirty="0">
                <a:latin typeface="Times New Roman" pitchFamily="18" charset="0"/>
                <a:cs typeface="Times New Roman" pitchFamily="18" charset="0"/>
              </a:rPr>
              <a:t>Готфрид Лейбниц</a:t>
            </a:r>
            <a:r>
              <a:rPr lang="en-US" sz="7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>
                <a:latin typeface="Times New Roman" pitchFamily="18" charset="0"/>
                <a:cs typeface="Times New Roman" pitchFamily="18" charset="0"/>
              </a:rPr>
              <a:t>(1646 – 1716) – немецкий</a:t>
            </a: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r>
              <a:rPr lang="ru-RU" sz="7200" i="1" dirty="0">
                <a:latin typeface="Times New Roman" pitchFamily="18" charset="0"/>
                <a:cs typeface="Times New Roman" pitchFamily="18" charset="0"/>
              </a:rPr>
              <a:t>математик, физик, философ, юрист,</a:t>
            </a:r>
            <a:r>
              <a:rPr lang="en-US" sz="7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7200" i="1" dirty="0">
                <a:latin typeface="Times New Roman" pitchFamily="18" charset="0"/>
                <a:cs typeface="Times New Roman" pitchFamily="18" charset="0"/>
              </a:rPr>
              <a:t>языковед.</a:t>
            </a:r>
          </a:p>
          <a:p>
            <a:pPr marL="45720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ru-RU" sz="1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3050"/>
            <a:ext cx="8043863" cy="79851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</a:rPr>
              <a:t>Легенда о создателе шахмат</a:t>
            </a:r>
            <a:endParaRPr lang="ru-RU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2"/>
          </p:nvPr>
        </p:nvSpPr>
        <p:spPr>
          <a:xfrm>
            <a:off x="457200" y="1435100"/>
            <a:ext cx="3008313" cy="4637088"/>
          </a:xfrm>
        </p:spPr>
        <p:txBody>
          <a:bodyPr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Проблемная ситуация: 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смог ли принц </a:t>
            </a:r>
            <a:r>
              <a:rPr lang="ru-RU" sz="1800" b="1" i="1" dirty="0" err="1" smtClean="0">
                <a:latin typeface="Times New Roman" pitchFamily="18" charset="0"/>
                <a:cs typeface="Times New Roman" pitchFamily="18" charset="0"/>
              </a:rPr>
              <a:t>Сирам</a:t>
            </a:r>
            <a:r>
              <a:rPr lang="ru-RU" sz="1800" b="1" i="1" dirty="0" smtClean="0">
                <a:latin typeface="Times New Roman" pitchFamily="18" charset="0"/>
                <a:cs typeface="Times New Roman" pitchFamily="18" charset="0"/>
              </a:rPr>
              <a:t> выполнить желание Сеты</a:t>
            </a: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714750" y="1214438"/>
            <a:ext cx="4897438" cy="5197475"/>
          </a:xfrm>
        </p:spPr>
        <p:txBody>
          <a:bodyPr>
            <a:normAutofit fontScale="92500" lnSpcReduction="1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преданию, индийский принц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Сирам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восхищенный игрой в шахматы, призвал к себе ее создателя, ученого Сету, и сказал: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Я желаю достойно наградить тебя за прекрасную игру. Я достаточно богат, чтобы исполнить любое твое желание.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Сета попросил принца положить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 первую клетку шахматной доски 1 зерно, на вторую - 2 зерна, на третью - 4 зерна и т. д.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Математическая модель: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 + 2 + 4 + 8 +  16 + ... =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1 + 1∙2 +2∙2 +4∙2 +8∙2 + ...=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+ 2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+ ... + 2</a:t>
            </a:r>
            <a:r>
              <a:rPr lang="ru-RU" sz="2200" baseline="30000" dirty="0" smtClean="0">
                <a:latin typeface="Times New Roman" pitchFamily="18" charset="0"/>
                <a:cs typeface="Times New Roman" pitchFamily="18" charset="0"/>
              </a:rPr>
              <a:t>63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5" name="Picture 2" descr="C:\Documents and Settings\Любовь\Рабочий стол\к уроку инф\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1428750"/>
            <a:ext cx="3167063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329613" cy="9286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>Задача из «Арифметики» Магницкого</a:t>
            </a:r>
            <a:endParaRPr lang="ru-RU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2"/>
          </p:nvPr>
        </p:nvSpPr>
        <p:spPr>
          <a:xfrm>
            <a:off x="285750" y="1549400"/>
            <a:ext cx="3471863" cy="5308600"/>
          </a:xfrm>
        </p:spPr>
        <p:txBody>
          <a:bodyPr>
            <a:normAutofit fontScale="25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7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Проблемная ситуация: 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7200" b="1" i="1" dirty="0" smtClean="0">
                <a:latin typeface="Times New Roman" pitchFamily="18" charset="0"/>
                <a:cs typeface="Times New Roman" pitchFamily="18" charset="0"/>
              </a:rPr>
              <a:t>верно ли, что за гвозди придется уплатить не более 10 рублей?</a:t>
            </a:r>
            <a:endParaRPr lang="ru-RU" sz="7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643313" y="1428750"/>
            <a:ext cx="5111750" cy="5853113"/>
          </a:xfrm>
        </p:spPr>
        <p:txBody>
          <a:bodyPr>
            <a:normAutofit fontScale="62500" lnSpcReduction="200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Некто продал лошадь за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156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рублей. Но покупатель, приобретая лошадь, раздумал ее покупать и возвратил продавцу, говоря: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Нет мне расчета, покупать за эту цену лошадь, которая таких денег не стоит.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Тогда продавец предложил другие условия: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- Если, по-твоему, цена лошади высока, то купи только ее подковные гвозди. Лошадь же тогда получишь в придачу бесплатно.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Гвоздей в подкове шесть. За первый гвоздь дай мне всего ¼ копейки, за второй ½  копейки. За третий 1 копейку и т. д.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Покупатель, соблазнившись низкой ценой и желая даром получить лошадь, принял условия продавца, рассчитывая, что за эти гвозди придется уплатить не более 10 рублей.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9" name="Picture 2" descr="C:\Documents and Settings\Любовь\Рабочий стол\урок информатики\к уроку инф\i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1643063"/>
            <a:ext cx="3071812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>Задача </a:t>
            </a:r>
            <a:endParaRPr lang="ru-RU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Вычислить сумму: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= 1 + 2 + 3 + ... +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если значение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задано, не применяя формулу суммы членов арифметической прогрессии.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Алгоритм решения: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Начать сумму с нуля, то есть переменной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присвоить 0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:=0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Переменной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присвоить значение 1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:=1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Добавить к сумме значение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:=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Увеличить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1 (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:=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+ 1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Повторять пункты 3 и 4, пока не дойдем до слагаемого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14313" y="0"/>
            <a:ext cx="8229600" cy="1143000"/>
          </a:xfrm>
        </p:spPr>
        <p:txBody>
          <a:bodyPr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2">
                    <a:satMod val="130000"/>
                  </a:schemeClr>
                </a:solidFill>
              </a:rPr>
              <a:t>Цикл с предусловием           Цикл с постусловием </a:t>
            </a:r>
            <a:endParaRPr lang="ru-RU" sz="28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7" name="Текст 6"/>
          <p:cNvSpPr>
            <a:spLocks noGrp="1"/>
          </p:cNvSpPr>
          <p:nvPr>
            <p:ph type="body" idx="1"/>
          </p:nvPr>
        </p:nvSpPr>
        <p:spPr>
          <a:xfrm>
            <a:off x="457200" y="1143000"/>
            <a:ext cx="4040188" cy="1571625"/>
          </a:xfrm>
        </p:spPr>
        <p:txBody>
          <a:bodyPr>
            <a:normAutofit fontScale="400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6000" dirty="0" smtClean="0"/>
              <a:t>пока (условие истинно)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6000" dirty="0" smtClean="0"/>
              <a:t>повторять (действие)</a:t>
            </a:r>
            <a:r>
              <a:rPr lang="en-US" sz="6000" dirty="0" smtClean="0"/>
              <a:t> </a:t>
            </a:r>
            <a:endParaRPr lang="ru-RU" sz="6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6000" dirty="0" smtClean="0"/>
              <a:t>while</a:t>
            </a:r>
            <a:r>
              <a:rPr lang="ru-RU" sz="6000" dirty="0" smtClean="0"/>
              <a:t> &lt;условие&gt; </a:t>
            </a:r>
            <a:r>
              <a:rPr lang="en-US" sz="6000" dirty="0" smtClean="0"/>
              <a:t>do</a:t>
            </a:r>
            <a:r>
              <a:rPr lang="ru-RU" sz="6000" dirty="0" smtClean="0"/>
              <a:t> &lt;оператор&gt;;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>
          <a:xfrm>
            <a:off x="4645025" y="1143000"/>
            <a:ext cx="4041775" cy="1571625"/>
          </a:xfrm>
        </p:spPr>
        <p:txBody>
          <a:bodyPr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000" dirty="0" smtClean="0"/>
              <a:t>repeat </a:t>
            </a:r>
            <a:endParaRPr lang="ru-RU" sz="3000" dirty="0" smtClean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3000" dirty="0" smtClean="0"/>
              <a:t>&lt;группа операторов&gt; </a:t>
            </a:r>
            <a:r>
              <a:rPr lang="en-US" sz="3000" dirty="0" smtClean="0"/>
              <a:t>until </a:t>
            </a:r>
            <a:r>
              <a:rPr lang="ru-RU" sz="3000" dirty="0" smtClean="0"/>
              <a:t>&lt;условие&gt;;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3000" dirty="0" smtClean="0"/>
              <a:t>repeat </a:t>
            </a:r>
            <a:r>
              <a:rPr lang="ru-RU" sz="3000" dirty="0" smtClean="0"/>
              <a:t>(повторять), </a:t>
            </a:r>
            <a:r>
              <a:rPr lang="en-US" sz="3000" dirty="0" smtClean="0"/>
              <a:t>until </a:t>
            </a:r>
            <a:r>
              <a:rPr lang="ru-RU" sz="3000" dirty="0" smtClean="0"/>
              <a:t>(пока не</a:t>
            </a:r>
            <a:r>
              <a:rPr lang="ru-RU" sz="2900" dirty="0" smtClean="0"/>
              <a:t>)</a:t>
            </a:r>
            <a:endParaRPr lang="ru-RU" sz="2900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2"/>
          </p:nvPr>
        </p:nvSpPr>
        <p:spPr>
          <a:xfrm>
            <a:off x="500063" y="2500313"/>
            <a:ext cx="4040187" cy="4357687"/>
          </a:xfrm>
        </p:spPr>
        <p:txBody>
          <a:bodyPr/>
          <a:lstStyle/>
          <a:p>
            <a:pPr marL="392113" indent="-273050" eaLnBrk="1" hangingPunct="1">
              <a:buFont typeface="Wingdings 2" pitchFamily="18" charset="2"/>
              <a:buNone/>
            </a:pPr>
            <a:r>
              <a:rPr lang="ru-RU" smtClean="0"/>
              <a:t>                                         нет</a:t>
            </a:r>
          </a:p>
          <a:p>
            <a:pPr marL="392113" indent="-273050" eaLnBrk="1" hangingPunct="1">
              <a:buFont typeface="Wingdings 2" pitchFamily="18" charset="2"/>
              <a:buNone/>
            </a:pPr>
            <a:endParaRPr lang="ru-RU" smtClean="0"/>
          </a:p>
          <a:p>
            <a:pPr marL="392113" indent="-273050" eaLnBrk="1" hangingPunct="1">
              <a:buFont typeface="Wingdings 2" pitchFamily="18" charset="2"/>
              <a:buNone/>
            </a:pPr>
            <a:r>
              <a:rPr lang="ru-RU" smtClean="0"/>
              <a:t>                  да</a:t>
            </a:r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4645025" y="2643188"/>
            <a:ext cx="4041775" cy="3482975"/>
          </a:xfrm>
        </p:spPr>
        <p:txBody>
          <a:bodyPr/>
          <a:lstStyle/>
          <a:p>
            <a:pPr marL="392113" indent="-273050" eaLnBrk="1" hangingPunct="1">
              <a:buFont typeface="Wingdings 2" pitchFamily="18" charset="2"/>
              <a:buNone/>
            </a:pPr>
            <a:r>
              <a:rPr lang="ru-RU" smtClean="0"/>
              <a:t> </a:t>
            </a:r>
          </a:p>
          <a:p>
            <a:pPr marL="392113" indent="-273050" eaLnBrk="1" hangingPunct="1">
              <a:buFont typeface="Wingdings 2" pitchFamily="18" charset="2"/>
              <a:buNone/>
            </a:pPr>
            <a:endParaRPr lang="ru-RU" smtClean="0"/>
          </a:p>
          <a:p>
            <a:pPr marL="392113" indent="-273050" eaLnBrk="1" hangingPunct="1">
              <a:buFont typeface="Wingdings 2" pitchFamily="18" charset="2"/>
              <a:buNone/>
            </a:pPr>
            <a:endParaRPr lang="ru-RU" smtClean="0"/>
          </a:p>
          <a:p>
            <a:pPr marL="392113" indent="-273050" eaLnBrk="1" hangingPunct="1">
              <a:buFont typeface="Wingdings 2" pitchFamily="18" charset="2"/>
              <a:buNone/>
            </a:pPr>
            <a:r>
              <a:rPr lang="ru-RU" smtClean="0"/>
              <a:t>нет</a:t>
            </a:r>
          </a:p>
          <a:p>
            <a:pPr marL="392113" indent="-273050" eaLnBrk="1" hangingPunct="1">
              <a:buFont typeface="Wingdings 2" pitchFamily="18" charset="2"/>
              <a:buNone/>
            </a:pPr>
            <a:endParaRPr lang="ru-RU" smtClean="0"/>
          </a:p>
          <a:p>
            <a:pPr marL="392113" indent="-273050" eaLnBrk="1" hangingPunct="1">
              <a:buFont typeface="Wingdings 2" pitchFamily="18" charset="2"/>
              <a:buNone/>
            </a:pPr>
            <a:r>
              <a:rPr lang="ru-RU" smtClean="0"/>
              <a:t>                              да</a:t>
            </a:r>
          </a:p>
        </p:txBody>
      </p:sp>
      <p:sp>
        <p:nvSpPr>
          <p:cNvPr id="11" name="Блок-схема: решение 10"/>
          <p:cNvSpPr/>
          <p:nvPr/>
        </p:nvSpPr>
        <p:spPr>
          <a:xfrm>
            <a:off x="1214438" y="2786063"/>
            <a:ext cx="2071687" cy="714375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условие</a:t>
            </a:r>
          </a:p>
        </p:txBody>
      </p:sp>
      <p:cxnSp>
        <p:nvCxnSpPr>
          <p:cNvPr id="13" name="Shape 12"/>
          <p:cNvCxnSpPr>
            <a:stCxn id="11" idx="3"/>
          </p:cNvCxnSpPr>
          <p:nvPr/>
        </p:nvCxnSpPr>
        <p:spPr>
          <a:xfrm>
            <a:off x="3286125" y="3143250"/>
            <a:ext cx="785813" cy="2214563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rot="5400000">
            <a:off x="1965326" y="3749675"/>
            <a:ext cx="500062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1500188" y="4000500"/>
            <a:ext cx="1571625" cy="785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действие</a:t>
            </a:r>
          </a:p>
        </p:txBody>
      </p:sp>
      <p:cxnSp>
        <p:nvCxnSpPr>
          <p:cNvPr id="30" name="Прямая соединительная линия 29"/>
          <p:cNvCxnSpPr>
            <a:stCxn id="18" idx="2"/>
          </p:cNvCxnSpPr>
          <p:nvPr/>
        </p:nvCxnSpPr>
        <p:spPr>
          <a:xfrm rot="5400000">
            <a:off x="2035969" y="5036344"/>
            <a:ext cx="50006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rot="10800000">
            <a:off x="714375" y="5286375"/>
            <a:ext cx="1571625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hape 33"/>
          <p:cNvCxnSpPr>
            <a:endCxn id="11" idx="1"/>
          </p:cNvCxnSpPr>
          <p:nvPr/>
        </p:nvCxnSpPr>
        <p:spPr>
          <a:xfrm rot="5400000" flipH="1" flipV="1">
            <a:off x="-107156" y="3964781"/>
            <a:ext cx="2143125" cy="500063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/>
          <p:cNvSpPr/>
          <p:nvPr/>
        </p:nvSpPr>
        <p:spPr>
          <a:xfrm>
            <a:off x="5572125" y="2857500"/>
            <a:ext cx="1571625" cy="78581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действие</a:t>
            </a:r>
          </a:p>
        </p:txBody>
      </p:sp>
      <p:sp>
        <p:nvSpPr>
          <p:cNvPr id="36" name="Блок-схема: решение 35"/>
          <p:cNvSpPr/>
          <p:nvPr/>
        </p:nvSpPr>
        <p:spPr>
          <a:xfrm>
            <a:off x="5429250" y="4286250"/>
            <a:ext cx="2071688" cy="714375"/>
          </a:xfrm>
          <a:prstGeom prst="flowChartDecision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tx1"/>
                </a:solidFill>
              </a:rPr>
              <a:t>условие</a:t>
            </a:r>
          </a:p>
        </p:txBody>
      </p:sp>
      <p:cxnSp>
        <p:nvCxnSpPr>
          <p:cNvPr id="38" name="Прямая со стрелкой 37"/>
          <p:cNvCxnSpPr/>
          <p:nvPr/>
        </p:nvCxnSpPr>
        <p:spPr>
          <a:xfrm rot="16200000" flipH="1">
            <a:off x="6161881" y="5339557"/>
            <a:ext cx="714375" cy="365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hape 41"/>
          <p:cNvCxnSpPr>
            <a:stCxn id="36" idx="1"/>
          </p:cNvCxnSpPr>
          <p:nvPr/>
        </p:nvCxnSpPr>
        <p:spPr>
          <a:xfrm rot="10800000">
            <a:off x="4786313" y="3357563"/>
            <a:ext cx="642937" cy="1285875"/>
          </a:xfrm>
          <a:prstGeom prst="bentConnector2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>
            <a:off x="4786313" y="3357563"/>
            <a:ext cx="785812" cy="158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  <p:bldP spid="35" grpId="0" animBg="1"/>
      <p:bldP spid="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000" dirty="0" smtClean="0">
                <a:solidFill>
                  <a:schemeClr val="tx2">
                    <a:satMod val="130000"/>
                  </a:schemeClr>
                </a:solidFill>
              </a:rPr>
              <a:t>Цикл с параметром (со счетчиком)</a:t>
            </a:r>
            <a:endParaRPr lang="ru-RU" sz="40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>
          <a:xfrm>
            <a:off x="0" y="1285875"/>
            <a:ext cx="4022725" cy="639763"/>
          </a:xfrm>
        </p:spPr>
        <p:txBody>
          <a:bodyPr/>
          <a:lstStyle/>
          <a:p>
            <a:pPr marL="63500" eaLnBrk="1" hangingPunct="1"/>
            <a:r>
              <a:rPr lang="ru-RU" smtClean="0"/>
              <a:t>(цикл «для» - </a:t>
            </a:r>
            <a:r>
              <a:rPr lang="en-US" smtClean="0"/>
              <a:t>for</a:t>
            </a:r>
            <a:r>
              <a:rPr lang="ru-RU" smtClean="0"/>
              <a:t>.. .</a:t>
            </a:r>
            <a:r>
              <a:rPr lang="en-US" smtClean="0"/>
              <a:t>to</a:t>
            </a:r>
            <a:r>
              <a:rPr lang="ru-RU" smtClean="0"/>
              <a:t>/</a:t>
            </a:r>
            <a:r>
              <a:rPr lang="en-US" smtClean="0"/>
              <a:t>downto</a:t>
            </a:r>
            <a:r>
              <a:rPr lang="ru-RU" smtClean="0"/>
              <a:t>)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3438" y="1285875"/>
            <a:ext cx="4041775" cy="639763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i="1" dirty="0" smtClean="0"/>
              <a:t>Синтаксис оператора цикла с параметром</a:t>
            </a:r>
            <a:endParaRPr lang="ru-RU" dirty="0"/>
          </a:p>
        </p:txBody>
      </p:sp>
      <p:sp>
        <p:nvSpPr>
          <p:cNvPr id="14341" name="Содержимое 3"/>
          <p:cNvSpPr>
            <a:spLocks noGrp="1"/>
          </p:cNvSpPr>
          <p:nvPr>
            <p:ph sz="quarter" idx="2"/>
          </p:nvPr>
        </p:nvSpPr>
        <p:spPr>
          <a:xfrm>
            <a:off x="285750" y="2743200"/>
            <a:ext cx="4022725" cy="4114800"/>
          </a:xfrm>
        </p:spPr>
        <p:txBody>
          <a:bodyPr/>
          <a:lstStyle/>
          <a:p>
            <a:pPr marL="392113" indent="-273050" eaLnBrk="1" hangingPunct="1">
              <a:buFont typeface="Wingdings 2" pitchFamily="18" charset="2"/>
              <a:buNone/>
            </a:pPr>
            <a:endParaRPr lang="ru-RU" smtClean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572000" y="2143125"/>
            <a:ext cx="4572000" cy="3857625"/>
          </a:xfrm>
        </p:spPr>
        <p:txBody>
          <a:bodyPr/>
          <a:lstStyle/>
          <a:p>
            <a:pPr marL="392113" indent="-273050" eaLnBrk="1" hangingPunct="1"/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&lt;параметр цикла &gt; := </a:t>
            </a:r>
          </a:p>
          <a:p>
            <a:pPr marL="392113" indent="-273050" eaLnBrk="1" hangingPunct="1"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&lt; начальное значение параметра цикла&gt;</a:t>
            </a:r>
          </a:p>
          <a:p>
            <a:pPr marL="392113" indent="-273050" eaLnBrk="1" hangingPunct="1"/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&lt; конечное значение параметра цикла 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&gt;</a:t>
            </a:r>
          </a:p>
          <a:p>
            <a:pPr marL="392113" indent="-273050" eaLnBrk="1" hangingPunct="1"/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do begin</a:t>
            </a: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marL="392113" indent="-273050" eaLnBrk="1" hangingPunct="1"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&lt;операторы (тело цикла)&gt;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end</a:t>
            </a:r>
            <a:r>
              <a:rPr lang="ru-RU" sz="2000" b="1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smtClean="0">
              <a:latin typeface="Times New Roman" pitchFamily="18" charset="0"/>
              <a:cs typeface="Times New Roman" pitchFamily="18" charset="0"/>
            </a:endParaRPr>
          </a:p>
          <a:p>
            <a:pPr marL="392113" indent="-273050" eaLnBrk="1" hangingPunct="1"/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(для),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(до),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(делать),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begin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(начало), </a:t>
            </a:r>
            <a:r>
              <a:rPr lang="en-US" sz="2000" b="1" smtClean="0">
                <a:latin typeface="Times New Roman" pitchFamily="18" charset="0"/>
                <a:cs typeface="Times New Roman" pitchFamily="18" charset="0"/>
              </a:rPr>
              <a:t>end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(конец) - зарезервированные слова</a:t>
            </a:r>
            <a:endParaRPr lang="ru-RU" sz="18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Блок-схема: подготовка 6"/>
          <p:cNvSpPr/>
          <p:nvPr/>
        </p:nvSpPr>
        <p:spPr>
          <a:xfrm>
            <a:off x="1357313" y="3214688"/>
            <a:ext cx="2500312" cy="857250"/>
          </a:xfrm>
          <a:prstGeom prst="flowChartPreparation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err="1"/>
              <a:t>осо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857375" y="4786313"/>
            <a:ext cx="1571625" cy="642937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cxnSp>
        <p:nvCxnSpPr>
          <p:cNvPr id="10" name="Прямая со стрелкой 9"/>
          <p:cNvCxnSpPr>
            <a:stCxn id="7" idx="2"/>
            <a:endCxn id="8" idx="0"/>
          </p:cNvCxnSpPr>
          <p:nvPr/>
        </p:nvCxnSpPr>
        <p:spPr>
          <a:xfrm rot="16200000" flipH="1">
            <a:off x="2267744" y="4410869"/>
            <a:ext cx="714375" cy="365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hape 13"/>
          <p:cNvCxnSpPr>
            <a:stCxn id="8" idx="2"/>
          </p:cNvCxnSpPr>
          <p:nvPr/>
        </p:nvCxnSpPr>
        <p:spPr>
          <a:xfrm rot="5400000">
            <a:off x="1607344" y="4679156"/>
            <a:ext cx="285750" cy="1785938"/>
          </a:xfrm>
          <a:prstGeom prst="bentConnector2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hape 15"/>
          <p:cNvCxnSpPr>
            <a:endCxn id="7" idx="1"/>
          </p:cNvCxnSpPr>
          <p:nvPr/>
        </p:nvCxnSpPr>
        <p:spPr>
          <a:xfrm rot="5400000" flipH="1" flipV="1">
            <a:off x="71438" y="4429125"/>
            <a:ext cx="2071687" cy="500063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7" idx="3"/>
          </p:cNvCxnSpPr>
          <p:nvPr/>
        </p:nvCxnSpPr>
        <p:spPr>
          <a:xfrm>
            <a:off x="3857625" y="3643313"/>
            <a:ext cx="500063" cy="2428875"/>
          </a:xfrm>
          <a:prstGeom prst="bentConnector2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9" name="TextBox 19"/>
          <p:cNvSpPr txBox="1">
            <a:spLocks noChangeArrowheads="1"/>
          </p:cNvSpPr>
          <p:nvPr/>
        </p:nvSpPr>
        <p:spPr bwMode="auto">
          <a:xfrm>
            <a:off x="1857375" y="4786313"/>
            <a:ext cx="1857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orbel" pitchFamily="34" charset="0"/>
              </a:rPr>
              <a:t>Действие</a:t>
            </a:r>
          </a:p>
          <a:p>
            <a:pPr algn="ctr"/>
            <a:r>
              <a:rPr lang="ru-RU">
                <a:latin typeface="Corbel" pitchFamily="34" charset="0"/>
              </a:rPr>
              <a:t>(тело цикла)</a:t>
            </a:r>
          </a:p>
        </p:txBody>
      </p:sp>
      <p:sp>
        <p:nvSpPr>
          <p:cNvPr id="14350" name="TextBox 20"/>
          <p:cNvSpPr txBox="1">
            <a:spLocks noChangeArrowheads="1"/>
          </p:cNvSpPr>
          <p:nvPr/>
        </p:nvSpPr>
        <p:spPr bwMode="auto">
          <a:xfrm>
            <a:off x="1785938" y="3429000"/>
            <a:ext cx="17859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Corbel" pitchFamily="34" charset="0"/>
              </a:rPr>
              <a:t>счетчик</a:t>
            </a:r>
          </a:p>
        </p:txBody>
      </p:sp>
      <p:sp>
        <p:nvSpPr>
          <p:cNvPr id="14351" name="TextBox 14"/>
          <p:cNvSpPr txBox="1">
            <a:spLocks noChangeArrowheads="1"/>
          </p:cNvSpPr>
          <p:nvPr/>
        </p:nvSpPr>
        <p:spPr bwMode="auto">
          <a:xfrm>
            <a:off x="6357938" y="6215063"/>
            <a:ext cx="25717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orbel" pitchFamily="34" charset="0"/>
                <a:hlinkClick r:id="rId2" action="ppaction://hlinkfile"/>
              </a:rPr>
              <a:t>Три  программы </a:t>
            </a:r>
            <a:endParaRPr lang="ru-RU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57188" y="0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>
                    <a:satMod val="130000"/>
                  </a:schemeClr>
                </a:solidFill>
              </a:rPr>
              <a:t>Решение задачи о создателе шахмат</a:t>
            </a:r>
            <a:endParaRPr lang="ru-RU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idx="1"/>
          </p:nvPr>
        </p:nvSpPr>
        <p:spPr>
          <a:xfrm>
            <a:off x="285750" y="6000750"/>
            <a:ext cx="4022725" cy="639763"/>
          </a:xfrm>
        </p:spPr>
        <p:txBody>
          <a:bodyPr/>
          <a:lstStyle/>
          <a:p>
            <a:pPr marL="63500" eaLnBrk="1" hangingPunct="1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= 1.8446744074Е19</a:t>
            </a:r>
          </a:p>
        </p:txBody>
      </p:sp>
      <p:sp>
        <p:nvSpPr>
          <p:cNvPr id="13" name="Текст 12"/>
          <p:cNvSpPr>
            <a:spLocks noGrp="1"/>
          </p:cNvSpPr>
          <p:nvPr>
            <p:ph type="body" sz="half" idx="3"/>
          </p:nvPr>
        </p:nvSpPr>
        <p:spPr>
          <a:xfrm>
            <a:off x="4857750" y="6000750"/>
            <a:ext cx="4022725" cy="639763"/>
          </a:xfrm>
        </p:spPr>
        <p:txBody>
          <a:bodyPr/>
          <a:lstStyle/>
          <a:p>
            <a:pPr marL="63500" eaLnBrk="1" hangingPunct="1"/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= 1.844674Е+19</a:t>
            </a:r>
          </a:p>
        </p:txBody>
      </p:sp>
      <p:pic>
        <p:nvPicPr>
          <p:cNvPr id="15365" name="Picture 2" descr="C:\Documents and Settings\Любовь\Рабочий стол\1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214313" y="1000125"/>
            <a:ext cx="4214812" cy="4786313"/>
          </a:xfrm>
        </p:spPr>
      </p:pic>
      <p:sp>
        <p:nvSpPr>
          <p:cNvPr id="15366" name="Содержимое 13"/>
          <p:cNvSpPr>
            <a:spLocks noGrp="1"/>
          </p:cNvSpPr>
          <p:nvPr>
            <p:ph sz="quarter" idx="4"/>
          </p:nvPr>
        </p:nvSpPr>
        <p:spPr>
          <a:xfrm>
            <a:off x="4664075" y="969963"/>
            <a:ext cx="4022725" cy="4114800"/>
          </a:xfrm>
        </p:spPr>
        <p:txBody>
          <a:bodyPr/>
          <a:lstStyle/>
          <a:p>
            <a:pPr marL="392113" indent="-273050" eaLnBrk="1" hangingPunct="1">
              <a:buFont typeface="Wingdings 2" pitchFamily="18" charset="2"/>
              <a:buNone/>
            </a:pPr>
            <a:r>
              <a:rPr lang="en-US" sz="2000" smtClean="0">
                <a:latin typeface="Times New Roman" pitchFamily="18" charset="0"/>
                <a:cs typeface="Times New Roman" pitchFamily="18" charset="0"/>
              </a:rPr>
              <a:t>S = 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1 + 1∙2 +2∙2 +4∙2 +8∙2 + ...=</a:t>
            </a:r>
          </a:p>
          <a:p>
            <a:pPr marL="392113" indent="-273050" eaLnBrk="1" hangingPunct="1">
              <a:buFont typeface="Wingdings 2" pitchFamily="18" charset="2"/>
              <a:buNone/>
            </a:pP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ru-RU" sz="2000" baseline="30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ru-RU" sz="2000" baseline="30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ru-RU" sz="20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+ 2</a:t>
            </a:r>
            <a:r>
              <a:rPr lang="ru-RU" sz="2000" baseline="30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 + ... + 2</a:t>
            </a:r>
            <a:r>
              <a:rPr lang="ru-RU" sz="2000" baseline="30000" smtClean="0">
                <a:latin typeface="Times New Roman" pitchFamily="18" charset="0"/>
                <a:cs typeface="Times New Roman" pitchFamily="18" charset="0"/>
              </a:rPr>
              <a:t>63</a:t>
            </a:r>
            <a:endParaRPr lang="ru-RU" sz="2000" smtClean="0"/>
          </a:p>
        </p:txBody>
      </p:sp>
      <p:pic>
        <p:nvPicPr>
          <p:cNvPr id="15367" name="Picture 3" descr="C:\Documents and Settings\Любовь\Рабочий стол\2.JPG"/>
          <p:cNvPicPr>
            <a:picLocks noChangeAspect="1" noChangeArrowheads="1"/>
          </p:cNvPicPr>
          <p:nvPr/>
        </p:nvPicPr>
        <p:blipFill>
          <a:blip r:embed="rId3" cstate="email"/>
          <a:srcRect l="-5889" t="-2266" b="-15559"/>
          <a:stretch>
            <a:fillRect/>
          </a:stretch>
        </p:blipFill>
        <p:spPr bwMode="auto">
          <a:xfrm>
            <a:off x="4643438" y="1928813"/>
            <a:ext cx="3857625" cy="428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8" name="TextBox 7"/>
          <p:cNvSpPr txBox="1">
            <a:spLocks noChangeArrowheads="1"/>
          </p:cNvSpPr>
          <p:nvPr/>
        </p:nvSpPr>
        <p:spPr bwMode="auto">
          <a:xfrm>
            <a:off x="1643063" y="6143625"/>
            <a:ext cx="57864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orbe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satMod val="130000"/>
                  </a:schemeClr>
                </a:solidFill>
              </a:rPr>
              <a:t>Величина награды</a:t>
            </a:r>
            <a:endParaRPr lang="ru-RU" sz="3600" b="1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1435100" y="1285875"/>
            <a:ext cx="4994275" cy="4902200"/>
          </a:xfr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18 446 744 407 000</a:t>
            </a:r>
            <a:r>
              <a:rPr lang="en-U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000 000 зерен.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 квинтиллионов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446 квадриллионов 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744 триллиона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407 миллиардов. 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Чтобы поместить эти зерна  в амбар нужно высоту взять равной 150 000 000 км – она совпадает с расстоянием от Земли до Солнца!</a:t>
            </a:r>
          </a:p>
          <a:p>
            <a:pPr marL="365760" indent="-283464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8" name="Picture 2" descr="C:\Documents and Settings\Любовь\Рабочий стол\к уроку инф\1299937460_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6500813" y="1571625"/>
            <a:ext cx="2057400" cy="38576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650</TotalTime>
  <Words>932</Words>
  <Application>Microsoft Office PowerPoint</Application>
  <PresentationFormat>Экран (4:3)</PresentationFormat>
  <Paragraphs>196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Corbel</vt:lpstr>
      <vt:lpstr>Wingdings 2</vt:lpstr>
      <vt:lpstr>Verdana</vt:lpstr>
      <vt:lpstr>Calibri</vt:lpstr>
      <vt:lpstr>Gill Sans MT</vt:lpstr>
      <vt:lpstr>Times New Roman</vt:lpstr>
      <vt:lpstr>Солнцестояние</vt:lpstr>
      <vt:lpstr>Операторы цикла в среде программирования Pascal ABC</vt:lpstr>
      <vt:lpstr>Цитата</vt:lpstr>
      <vt:lpstr>Легенда о создателе шахмат</vt:lpstr>
      <vt:lpstr>Задача из «Арифметики» Магницкого</vt:lpstr>
      <vt:lpstr>Задача </vt:lpstr>
      <vt:lpstr>Цикл с предусловием           Цикл с постусловием </vt:lpstr>
      <vt:lpstr>Цикл с параметром (со счетчиком)</vt:lpstr>
      <vt:lpstr>Решение задачи о создателе шахмат</vt:lpstr>
      <vt:lpstr>Величина награды</vt:lpstr>
      <vt:lpstr>Решение задачи о покупке лошади</vt:lpstr>
      <vt:lpstr>Решение задачи о покупке лошади</vt:lpstr>
      <vt:lpstr>Рассмотрим задачу </vt:lpstr>
      <vt:lpstr>Памятка для выбора типа оператора цикла 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63</cp:revision>
  <dcterms:modified xsi:type="dcterms:W3CDTF">2013-04-04T21:16:49Z</dcterms:modified>
</cp:coreProperties>
</file>