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29.xml" ContentType="application/vnd.openxmlformats-officedocument.presentationml.tags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4"/>
  </p:notesMasterIdLst>
  <p:handoutMasterIdLst>
    <p:handoutMasterId r:id="rId45"/>
  </p:handoutMasterIdLst>
  <p:sldIdLst>
    <p:sldId id="256" r:id="rId2"/>
    <p:sldId id="257" r:id="rId3"/>
    <p:sldId id="258" r:id="rId4"/>
    <p:sldId id="294" r:id="rId5"/>
    <p:sldId id="259" r:id="rId6"/>
    <p:sldId id="260" r:id="rId7"/>
    <p:sldId id="263" r:id="rId8"/>
    <p:sldId id="289" r:id="rId9"/>
    <p:sldId id="262" r:id="rId10"/>
    <p:sldId id="269" r:id="rId11"/>
    <p:sldId id="270" r:id="rId12"/>
    <p:sldId id="264" r:id="rId13"/>
    <p:sldId id="267" r:id="rId14"/>
    <p:sldId id="296" r:id="rId15"/>
    <p:sldId id="290" r:id="rId16"/>
    <p:sldId id="275" r:id="rId17"/>
    <p:sldId id="291" r:id="rId18"/>
    <p:sldId id="271" r:id="rId19"/>
    <p:sldId id="292" r:id="rId20"/>
    <p:sldId id="273" r:id="rId21"/>
    <p:sldId id="277" r:id="rId22"/>
    <p:sldId id="301" r:id="rId23"/>
    <p:sldId id="278" r:id="rId24"/>
    <p:sldId id="265" r:id="rId25"/>
    <p:sldId id="272" r:id="rId26"/>
    <p:sldId id="268" r:id="rId27"/>
    <p:sldId id="282" r:id="rId28"/>
    <p:sldId id="281" r:id="rId29"/>
    <p:sldId id="280" r:id="rId30"/>
    <p:sldId id="283" r:id="rId31"/>
    <p:sldId id="288" r:id="rId32"/>
    <p:sldId id="285" r:id="rId33"/>
    <p:sldId id="284" r:id="rId34"/>
    <p:sldId id="287" r:id="rId35"/>
    <p:sldId id="293" r:id="rId36"/>
    <p:sldId id="295" r:id="rId37"/>
    <p:sldId id="297" r:id="rId38"/>
    <p:sldId id="298" r:id="rId39"/>
    <p:sldId id="299" r:id="rId40"/>
    <p:sldId id="300" r:id="rId41"/>
    <p:sldId id="303" r:id="rId42"/>
    <p:sldId id="302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-2040" y="-11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99D878-EAD3-4D2C-914F-E41304A75283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6A1144-9E35-4ED2-B7AB-97FAF576B2B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B81B6B-D002-417E-8C6D-0455D541B585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4F7720-4F6F-4154-85C8-19F0FED320A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4F7720-4F6F-4154-85C8-19F0FED320AA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301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571C4BB-34D2-4233-9436-63610E4BA7B1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962C1BA-C86D-4F12-A480-F3CEF4706D6D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166F06FB-FFED-4176-9937-51C5DA8797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Click="0" advTm="0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2C1BA-C86D-4F12-A480-F3CEF4706D6D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F06FB-FFED-4176-9937-51C5DA8797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0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2C1BA-C86D-4F12-A480-F3CEF4706D6D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F06FB-FFED-4176-9937-51C5DA8797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0"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075" y="227013"/>
            <a:ext cx="747712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63525" y="1598613"/>
            <a:ext cx="3616325" cy="44973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32250" y="1598613"/>
            <a:ext cx="3617913" cy="44973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226D00-FE6D-4FE5-A71D-2C4F1C24F3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 advTm="0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962C1BA-C86D-4F12-A480-F3CEF4706D6D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66F06FB-FFED-4176-9937-51C5DA8797B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advClick="0" advTm="0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962C1BA-C86D-4F12-A480-F3CEF4706D6D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166F06FB-FFED-4176-9937-51C5DA8797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Click="0" advTm="0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2C1BA-C86D-4F12-A480-F3CEF4706D6D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F06FB-FFED-4176-9937-51C5DA8797B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advClick="0" advTm="0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2C1BA-C86D-4F12-A480-F3CEF4706D6D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F06FB-FFED-4176-9937-51C5DA8797B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advClick="0" advTm="0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962C1BA-C86D-4F12-A480-F3CEF4706D6D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66F06FB-FFED-4176-9937-51C5DA8797B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advClick="0" advTm="0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62C1BA-C86D-4F12-A480-F3CEF4706D6D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6F06FB-FFED-4176-9937-51C5DA8797B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 advTm="0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962C1BA-C86D-4F12-A480-F3CEF4706D6D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166F06FB-FFED-4176-9937-51C5DA8797B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Click="0" advTm="0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962C1BA-C86D-4F12-A480-F3CEF4706D6D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166F06FB-FFED-4176-9937-51C5DA8797B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 advClick="0" advTm="0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962C1BA-C86D-4F12-A480-F3CEF4706D6D}" type="datetimeFigureOut">
              <a:rPr lang="ru-RU" smtClean="0"/>
              <a:pPr/>
              <a:t>28.01.2014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166F06FB-FFED-4176-9937-51C5DA8797B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advClick="0" advTm="0">
    <p:dissolve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.xml"/><Relationship Id="rId6" Type="http://schemas.openxmlformats.org/officeDocument/2006/relationships/image" Target="../media/image20.jpeg"/><Relationship Id="rId5" Type="http://schemas.openxmlformats.org/officeDocument/2006/relationships/image" Target="../media/image19.pn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Relationship Id="rId6" Type="http://schemas.openxmlformats.org/officeDocument/2006/relationships/image" Target="../media/image16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1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2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6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7.xml"/><Relationship Id="rId4" Type="http://schemas.openxmlformats.org/officeDocument/2006/relationships/image" Target="../media/image49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file:///C:\Documents%20and%20Settings\&#1048;&#1088;&#1080;&#1085;&#1072;\&#1056;&#1072;&#1073;&#1086;&#1095;&#1080;&#1081;%20&#1089;&#1090;&#1086;&#1083;\&#1057;&#1083;&#1072;&#1081;&#1076;31.avi" TargetMode="External"/><Relationship Id="rId1" Type="http://schemas.openxmlformats.org/officeDocument/2006/relationships/tags" Target="../tags/tag21.xml"/><Relationship Id="rId4" Type="http://schemas.openxmlformats.org/officeDocument/2006/relationships/image" Target="../media/image5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file:///C:\Documents%20and%20Settings\&#1048;&#1088;&#1080;&#1085;&#1072;\&#1056;&#1072;&#1073;&#1086;&#1095;&#1080;&#1081;%20&#1089;&#1090;&#1086;&#1083;\&#1057;&#1083;&#1072;&#1081;&#1076;%2035.avi" TargetMode="External"/><Relationship Id="rId1" Type="http://schemas.openxmlformats.org/officeDocument/2006/relationships/tags" Target="../tags/tag25.xml"/><Relationship Id="rId4" Type="http://schemas.openxmlformats.org/officeDocument/2006/relationships/image" Target="../media/image5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13" Type="http://schemas.openxmlformats.org/officeDocument/2006/relationships/slide" Target="slide28.xml"/><Relationship Id="rId3" Type="http://schemas.openxmlformats.org/officeDocument/2006/relationships/slide" Target="slide6.xml"/><Relationship Id="rId7" Type="http://schemas.openxmlformats.org/officeDocument/2006/relationships/slide" Target="slide18.xml"/><Relationship Id="rId12" Type="http://schemas.openxmlformats.org/officeDocument/2006/relationships/slide" Target="slide27.xml"/><Relationship Id="rId2" Type="http://schemas.openxmlformats.org/officeDocument/2006/relationships/slideLayout" Target="../slideLayouts/slideLayout3.xml"/><Relationship Id="rId16" Type="http://schemas.openxmlformats.org/officeDocument/2006/relationships/slide" Target="slide31.xml"/><Relationship Id="rId1" Type="http://schemas.openxmlformats.org/officeDocument/2006/relationships/tags" Target="../tags/tag1.xml"/><Relationship Id="rId6" Type="http://schemas.openxmlformats.org/officeDocument/2006/relationships/slide" Target="slide13.xml"/><Relationship Id="rId11" Type="http://schemas.openxmlformats.org/officeDocument/2006/relationships/slide" Target="slide25.xml"/><Relationship Id="rId5" Type="http://schemas.openxmlformats.org/officeDocument/2006/relationships/slide" Target="slide12.xml"/><Relationship Id="rId15" Type="http://schemas.openxmlformats.org/officeDocument/2006/relationships/slide" Target="slide30.xml"/><Relationship Id="rId10" Type="http://schemas.openxmlformats.org/officeDocument/2006/relationships/slide" Target="slide24.xml"/><Relationship Id="rId4" Type="http://schemas.openxmlformats.org/officeDocument/2006/relationships/slide" Target="slide7.xml"/><Relationship Id="rId9" Type="http://schemas.openxmlformats.org/officeDocument/2006/relationships/slide" Target="slide20.xml"/><Relationship Id="rId14" Type="http://schemas.openxmlformats.org/officeDocument/2006/relationships/slide" Target="slide2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9.xml"/><Relationship Id="rId4" Type="http://schemas.openxmlformats.org/officeDocument/2006/relationships/image" Target="../media/image61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endParaRPr lang="ru-RU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body" idx="1"/>
          </p:nvPr>
        </p:nvSpPr>
        <p:spPr>
          <a:xfrm>
            <a:off x="2714612" y="357166"/>
            <a:ext cx="5743588" cy="6024584"/>
          </a:xfrm>
        </p:spPr>
        <p:txBody>
          <a:bodyPr/>
          <a:lstStyle/>
          <a:p>
            <a:pPr algn="ctr"/>
            <a:r>
              <a:rPr lang="ru-RU" dirty="0" smtClean="0"/>
              <a:t>Муниципальное казённое образовательное учреждение </a:t>
            </a:r>
          </a:p>
          <a:p>
            <a:pPr algn="ctr"/>
            <a:r>
              <a:rPr lang="ru-RU" dirty="0" err="1" smtClean="0"/>
              <a:t>Беспаловская</a:t>
            </a:r>
            <a:r>
              <a:rPr lang="ru-RU" dirty="0" smtClean="0"/>
              <a:t>  основная общеобразовательная школа</a:t>
            </a:r>
          </a:p>
          <a:p>
            <a:r>
              <a:rPr lang="ru-RU" dirty="0" smtClean="0"/>
              <a:t>Урюпинского района Волгоградской области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ctr"/>
            <a:r>
              <a:rPr lang="ru-RU" b="0" dirty="0" smtClean="0"/>
              <a:t>	</a:t>
            </a:r>
            <a:r>
              <a:rPr lang="ru-RU" i="1" u="sng" dirty="0" smtClean="0"/>
              <a:t>Земцова Светлана Геннадьевна</a:t>
            </a:r>
          </a:p>
          <a:p>
            <a:r>
              <a:rPr lang="ru-RU" i="1" dirty="0" smtClean="0"/>
              <a:t>		</a:t>
            </a:r>
            <a:r>
              <a:rPr lang="ru-RU" b="0" dirty="0" smtClean="0"/>
              <a:t>Учитель информатики</a:t>
            </a:r>
          </a:p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928794" y="2000240"/>
            <a:ext cx="678661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Системы счисления</a:t>
            </a:r>
          </a:p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1+1=1</a:t>
            </a:r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3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sym typeface="Wingdings" pitchFamily="2" charset="2"/>
              </a:rPr>
              <a:t>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3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2" name="Рисунок 1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908" y="1142984"/>
            <a:ext cx="2814644" cy="2238379"/>
          </a:xfrm>
          <a:prstGeom prst="cloud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FF0000"/>
                </a:solidFill>
                <a:latin typeface="Monotype Corsiva" pitchFamily="66" charset="0"/>
              </a:rPr>
              <a:t>«</a:t>
            </a:r>
            <a:r>
              <a:rPr lang="ru-RU" sz="48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Система счисления»</a:t>
            </a:r>
            <a:r>
              <a:rPr lang="en-US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> </a:t>
            </a:r>
            <a:r>
              <a:rPr lang="ru-RU" sz="3600" dirty="0" smtClean="0"/>
              <a:t>– </a:t>
            </a:r>
            <a:r>
              <a:rPr lang="ru-RU" sz="3600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это способ записи чисел с помощью заданного набора специальных знаков (цифр) и способов допустимых операций над ними</a:t>
            </a:r>
            <a:endParaRPr lang="ru-RU" sz="3600" dirty="0" smtClean="0">
              <a:solidFill>
                <a:schemeClr val="accent4"/>
              </a:solidFill>
              <a:latin typeface="Monotype Corsiva" pitchFamily="66" charset="0"/>
            </a:endParaRPr>
          </a:p>
        </p:txBody>
      </p:sp>
    </p:spTree>
    <p:custDataLst>
      <p:tags r:id="rId1"/>
    </p:custDataLst>
  </p:cSld>
  <p:clrMapOvr>
    <a:masterClrMapping/>
  </p:clrMapOvr>
  <p:transition advClick="0" advTm="9296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714348" y="214290"/>
            <a:ext cx="842965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Виды систем счисления</a:t>
            </a:r>
            <a:endParaRPr lang="ru-RU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0034" y="1142984"/>
            <a:ext cx="4357718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Непозиционные</a:t>
            </a:r>
            <a:endParaRPr lang="ru-RU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29256" y="1643050"/>
            <a:ext cx="336374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Позиционные</a:t>
            </a:r>
            <a:endParaRPr lang="ru-RU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1" name="Двойная стрелка вверх/вниз 10"/>
          <p:cNvSpPr/>
          <p:nvPr/>
        </p:nvSpPr>
        <p:spPr>
          <a:xfrm>
            <a:off x="2143108" y="1643050"/>
            <a:ext cx="142876" cy="71438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Двойная стрелка вверх/вниз 12"/>
          <p:cNvSpPr/>
          <p:nvPr/>
        </p:nvSpPr>
        <p:spPr>
          <a:xfrm>
            <a:off x="7072330" y="2285992"/>
            <a:ext cx="142876" cy="714380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85720" y="2428868"/>
            <a:ext cx="4168321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buFont typeface="Wingdings" pitchFamily="2" charset="2"/>
              <a:buChar char="Ø"/>
            </a:pPr>
            <a:r>
              <a:rPr lang="ru-RU" sz="2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Цифры русского народа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Египет</a:t>
            </a:r>
          </a:p>
          <a:p>
            <a:pPr>
              <a:buFont typeface="Wingdings" pitchFamily="2" charset="2"/>
              <a:buChar char="Ø"/>
            </a:pPr>
            <a:r>
              <a:rPr lang="ru-RU" sz="2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Древняя Греция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Древний Рим</a:t>
            </a:r>
            <a:endParaRPr lang="ru-RU" sz="2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428992" y="3214686"/>
            <a:ext cx="6595588" cy="267765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>
              <a:buFont typeface="Wingdings" pitchFamily="2" charset="2"/>
              <a:buChar char="Ø"/>
            </a:pPr>
            <a:r>
              <a:rPr lang="ru-RU" sz="2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Древний Вавилон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Индия и Арабы</a:t>
            </a:r>
          </a:p>
          <a:p>
            <a:pPr>
              <a:buFont typeface="Wingdings" pitchFamily="2" charset="2"/>
              <a:buChar char="Ø"/>
            </a:pPr>
            <a:r>
              <a:rPr lang="ru-RU" sz="2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Десятичная система счисления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Двоичная система счисления</a:t>
            </a:r>
          </a:p>
          <a:p>
            <a:pPr>
              <a:buFont typeface="Wingdings" pitchFamily="2" charset="2"/>
              <a:buChar char="Ø"/>
            </a:pPr>
            <a:r>
              <a:rPr lang="ru-RU" sz="2400" b="1" cap="none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Восьмеричная система счисления</a:t>
            </a:r>
          </a:p>
          <a:p>
            <a:pPr>
              <a:buFont typeface="Wingdings" pitchFamily="2" charset="2"/>
              <a:buChar char="Ø"/>
            </a:pPr>
            <a:r>
              <a:rPr lang="ru-RU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Шестнадцатеричная система счисления</a:t>
            </a:r>
          </a:p>
          <a:p>
            <a:pPr algn="ctr"/>
            <a:endParaRPr lang="ru-RU" sz="2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</p:spTree>
    <p:custDataLst>
      <p:tags r:id="rId1"/>
    </p:custDataLst>
  </p:cSld>
  <p:clrMapOvr>
    <a:masterClrMapping/>
  </p:clrMapOvr>
  <p:transition advClick="0" advTm="20562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11" grpId="0" animBg="1"/>
      <p:bldP spid="13" grpId="0" animBg="1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4" descr="1227265700_leto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86446" y="214290"/>
            <a:ext cx="3571868" cy="6318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270000" dist="50800" dir="5400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6" name="Рисунок 1" descr="рр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" y="357166"/>
            <a:ext cx="3841401" cy="6500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270000" dist="50800" dir="5400000" algn="ctr" rotWithShape="0">
              <a:srgbClr val="000000">
                <a:alpha val="43137"/>
              </a:srgbClr>
            </a:outerShdw>
          </a:effectLst>
        </p:spPr>
      </p:pic>
      <p:pic>
        <p:nvPicPr>
          <p:cNvPr id="10" name="Рисунок 9"/>
          <p:cNvPicPr/>
          <p:nvPr/>
        </p:nvPicPr>
        <p:blipFill>
          <a:blip r:embed="rId5" cstate="print"/>
          <a:srcRect l="53394" t="47222" r="32496" b="30342"/>
          <a:stretch>
            <a:fillRect/>
          </a:stretch>
        </p:blipFill>
        <p:spPr bwMode="auto">
          <a:xfrm>
            <a:off x="3786182" y="1000108"/>
            <a:ext cx="2357454" cy="2928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5" cstate="print"/>
          <a:srcRect l="9621" t="16026" r="32496" b="52401"/>
          <a:stretch>
            <a:fillRect/>
          </a:stretch>
        </p:blipFill>
        <p:spPr bwMode="auto">
          <a:xfrm>
            <a:off x="3428992" y="3857628"/>
            <a:ext cx="3438525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000232" y="0"/>
            <a:ext cx="5905206" cy="64633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Inverted">
              <a:avLst/>
            </a:prstTxWarp>
            <a:spAutoFit/>
          </a:bodyPr>
          <a:lstStyle/>
          <a:p>
            <a:pPr algn="ctr"/>
            <a: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Цифры русского народа</a:t>
            </a:r>
            <a:endParaRPr lang="ru-RU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14338" name="Рисунок 1" descr="image075.jpg"/>
          <p:cNvPicPr>
            <a:picLocks noChangeAspect="1" noChangeArrowheads="1"/>
          </p:cNvPicPr>
          <p:nvPr/>
        </p:nvPicPr>
        <p:blipFill>
          <a:blip r:embed="rId6" cstate="print"/>
          <a:srcRect l="4065" r="4878"/>
          <a:stretch>
            <a:fillRect/>
          </a:stretch>
        </p:blipFill>
        <p:spPr bwMode="auto">
          <a:xfrm>
            <a:off x="214282" y="0"/>
            <a:ext cx="6460004" cy="3643314"/>
          </a:xfrm>
          <a:prstGeom prst="rect">
            <a:avLst/>
          </a:prstGeom>
          <a:noFill/>
        </p:spPr>
      </p:pic>
      <p:pic>
        <p:nvPicPr>
          <p:cNvPr id="14337" name="Picture 1" descr="12.bmp"/>
          <p:cNvPicPr>
            <a:picLocks noChangeAspect="1" noChangeArrowheads="1"/>
          </p:cNvPicPr>
          <p:nvPr/>
        </p:nvPicPr>
        <p:blipFill>
          <a:blip r:embed="rId7" cstate="print"/>
          <a:srcRect l="2343" r="7812"/>
          <a:stretch>
            <a:fillRect/>
          </a:stretch>
        </p:blipFill>
        <p:spPr bwMode="auto">
          <a:xfrm>
            <a:off x="142844" y="3643314"/>
            <a:ext cx="6549623" cy="3214686"/>
          </a:xfrm>
          <a:prstGeom prst="rect">
            <a:avLst/>
          </a:prstGeom>
          <a:noFill/>
        </p:spPr>
      </p:pic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3143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5991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advClick="0" advTm="26266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ag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2071678"/>
            <a:ext cx="7131050" cy="5986463"/>
          </a:xfrm>
          <a:prstGeom prst="rect">
            <a:avLst/>
          </a:prstGeom>
          <a:noFill/>
        </p:spPr>
      </p:pic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428828" y="2928934"/>
            <a:ext cx="6715172" cy="3024188"/>
          </a:xfrm>
        </p:spPr>
        <p:txBody>
          <a:bodyPr>
            <a:normAutofit fontScale="77500" lnSpcReduction="20000"/>
          </a:bodyPr>
          <a:lstStyle/>
          <a:p>
            <a:r>
              <a:rPr lang="ru-RU" i="1" dirty="0" smtClean="0">
                <a:solidFill>
                  <a:srgbClr val="9C866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rgbClr val="9C866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	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Древнеегипетская письменность основывалась на иероглифах. Система счисления того периода также уступала вавилонской. Египтяне пользовались непозиционной десятичной системой, в которой числа от 1 до 9 обозначались соответствующим числом вертикальных черточек, а для последовательных степеней числа 10 вводились индивидуальные символы. Последовательно комбинируя эти символы, можно было записать любое число. </a:t>
            </a:r>
            <a:r>
              <a:rPr lang="ru-RU" i="1" dirty="0" smtClean="0">
                <a:solidFill>
                  <a:srgbClr val="9C866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rgbClr val="9C866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rgbClr val="9C866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rgbClr val="9C866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rgbClr val="9C866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rgbClr val="9C866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solidFill>
                  <a:srgbClr val="7A51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i="1" dirty="0" smtClean="0">
                <a:solidFill>
                  <a:srgbClr val="7A51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4" name="Рисунок 3" descr="imagesCA3CD6W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5388" y="-1090613"/>
            <a:ext cx="5272087" cy="5065713"/>
          </a:xfrm>
          <a:prstGeom prst="rect">
            <a:avLst/>
          </a:prstGeom>
          <a:noFill/>
        </p:spPr>
      </p:pic>
      <p:pic>
        <p:nvPicPr>
          <p:cNvPr id="6" name="Рисунок 5" descr="imagesCA8XSQO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143040" y="2000240"/>
            <a:ext cx="4779963" cy="6275392"/>
          </a:xfrm>
          <a:prstGeom prst="rect">
            <a:avLst/>
          </a:prstGeom>
          <a:noFill/>
        </p:spPr>
      </p:pic>
      <p:pic>
        <p:nvPicPr>
          <p:cNvPr id="7" name="Рисунок 6"/>
          <p:cNvPicPr/>
          <p:nvPr/>
        </p:nvPicPr>
        <p:blipFill>
          <a:blip r:embed="rId6" cstate="print"/>
          <a:srcRect l="20400" t="34865" r="11800" b="4865"/>
          <a:stretch>
            <a:fillRect/>
          </a:stretch>
        </p:blipFill>
        <p:spPr bwMode="auto">
          <a:xfrm>
            <a:off x="0" y="714356"/>
            <a:ext cx="5643570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785918" y="0"/>
            <a:ext cx="321471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Египет</a:t>
            </a:r>
            <a:endParaRPr lang="ru-RU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Click="0" advTm="13983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3" cstate="print"/>
          <a:srcRect l="6093" t="15812" r="23998" b="25855"/>
          <a:stretch>
            <a:fillRect/>
          </a:stretch>
        </p:blipFill>
        <p:spPr bwMode="auto">
          <a:xfrm>
            <a:off x="285720" y="142852"/>
            <a:ext cx="8715436" cy="6715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428992" y="5429264"/>
            <a:ext cx="31432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2521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Click="0" advTm="8953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3214686"/>
            <a:ext cx="4096154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500166" y="500042"/>
            <a:ext cx="728667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90000"/>
                  </a:schemeClr>
                </a:solidFill>
              </a:rPr>
              <a:t>В современных жизни люди часто используют египетские иероглифы при оформлении интерьеров различных помещений, в декоре и даже в дизайнерском оформлении компьютерных головоломок.</a:t>
            </a:r>
            <a:endParaRPr lang="ru-RU" sz="2000" b="1" dirty="0">
              <a:solidFill>
                <a:schemeClr val="tx2">
                  <a:lumMod val="90000"/>
                </a:schemeClr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2357430"/>
            <a:ext cx="5000660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6000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Группа 8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2143116"/>
            <a:ext cx="8072462" cy="4929198"/>
          </a:xfrm>
          <a:prstGeom prst="rect">
            <a:avLst/>
          </a:prstGeom>
          <a:noFill/>
        </p:spPr>
      </p:pic>
      <p:pic>
        <p:nvPicPr>
          <p:cNvPr id="13" name="Рисунок 12" descr="imagesCAAOW10G.jpg"/>
          <p:cNvPicPr>
            <a:picLocks noChangeAspect="1" noChangeArrowheads="1"/>
          </p:cNvPicPr>
          <p:nvPr/>
        </p:nvPicPr>
        <p:blipFill>
          <a:blip r:embed="rId4" cstate="print"/>
          <a:srcRect r="39439"/>
          <a:stretch>
            <a:fillRect/>
          </a:stretch>
        </p:blipFill>
        <p:spPr bwMode="auto">
          <a:xfrm>
            <a:off x="5643538" y="3286124"/>
            <a:ext cx="3500462" cy="4846638"/>
          </a:xfrm>
          <a:prstGeom prst="rect">
            <a:avLst/>
          </a:prstGeom>
          <a:noFill/>
        </p:spPr>
      </p:pic>
      <p:pic>
        <p:nvPicPr>
          <p:cNvPr id="14" name="Рисунок 13" descr="imagesCAILU72E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139826" y="-1620717"/>
            <a:ext cx="5426074" cy="5726324"/>
          </a:xfrm>
          <a:prstGeom prst="rect">
            <a:avLst/>
          </a:prstGeom>
          <a:noFill/>
        </p:spPr>
      </p:pic>
      <p:pic>
        <p:nvPicPr>
          <p:cNvPr id="15" name="Рисунок 14" descr="imagesCAHWX3BY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-1285916" y="1357298"/>
            <a:ext cx="6138868" cy="7896077"/>
          </a:xfrm>
          <a:prstGeom prst="rect">
            <a:avLst/>
          </a:prstGeom>
          <a:noFill/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6847" t="4046" r="4504" b="2877"/>
          <a:stretch>
            <a:fillRect/>
          </a:stretch>
        </p:blipFill>
        <p:spPr bwMode="auto">
          <a:xfrm>
            <a:off x="6858016" y="0"/>
            <a:ext cx="2428875" cy="206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270000" dist="50800" dir="5400000" algn="ctr" rotWithShape="0">
              <a:srgbClr val="000000">
                <a:alpha val="43137"/>
              </a:srgb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2143108" y="0"/>
            <a:ext cx="5500726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Древняя Греция</a:t>
            </a:r>
            <a:endParaRPr lang="ru-RU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714612" y="642918"/>
            <a:ext cx="4786346" cy="31085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b="1" dirty="0" smtClean="0">
                <a:solidFill>
                  <a:schemeClr val="accent4"/>
                </a:solidFill>
              </a:rPr>
              <a:t>Г (</a:t>
            </a:r>
            <a:r>
              <a:rPr lang="ru-RU" sz="2800" b="1" dirty="0" err="1" smtClean="0">
                <a:solidFill>
                  <a:schemeClr val="accent4"/>
                </a:solidFill>
              </a:rPr>
              <a:t>Гɛντɛ</a:t>
            </a:r>
            <a:r>
              <a:rPr lang="ru-RU" sz="2800" b="1" dirty="0" smtClean="0">
                <a:solidFill>
                  <a:schemeClr val="accent4"/>
                </a:solidFill>
              </a:rPr>
              <a:t>) – пять, </a:t>
            </a:r>
          </a:p>
          <a:p>
            <a:r>
              <a:rPr lang="ru-RU" sz="2800" b="1" dirty="0" smtClean="0">
                <a:solidFill>
                  <a:schemeClr val="accent4"/>
                </a:solidFill>
              </a:rPr>
              <a:t>∆ </a:t>
            </a:r>
            <a:r>
              <a:rPr lang="ru-RU" sz="2800" b="1" dirty="0" err="1" smtClean="0">
                <a:solidFill>
                  <a:schemeClr val="accent4"/>
                </a:solidFill>
              </a:rPr>
              <a:t>(∆ɛκα</a:t>
            </a:r>
            <a:r>
              <a:rPr lang="ru-RU" sz="2800" b="1" dirty="0" smtClean="0">
                <a:solidFill>
                  <a:schemeClr val="accent4"/>
                </a:solidFill>
              </a:rPr>
              <a:t>) – десять, </a:t>
            </a:r>
          </a:p>
          <a:p>
            <a:r>
              <a:rPr lang="ru-RU" sz="2800" b="1" dirty="0" smtClean="0">
                <a:solidFill>
                  <a:schemeClr val="accent4"/>
                </a:solidFill>
              </a:rPr>
              <a:t>Н (</a:t>
            </a:r>
            <a:r>
              <a:rPr lang="ru-RU" sz="2800" b="1" dirty="0" err="1" smtClean="0">
                <a:solidFill>
                  <a:schemeClr val="accent4"/>
                </a:solidFill>
              </a:rPr>
              <a:t>Нκατоν</a:t>
            </a:r>
            <a:r>
              <a:rPr lang="ru-RU" sz="2800" b="1" dirty="0" smtClean="0">
                <a:solidFill>
                  <a:schemeClr val="accent4"/>
                </a:solidFill>
              </a:rPr>
              <a:t>) – сто, </a:t>
            </a:r>
          </a:p>
          <a:p>
            <a:r>
              <a:rPr lang="ru-RU" sz="2800" b="1" dirty="0" smtClean="0">
                <a:solidFill>
                  <a:schemeClr val="accent4"/>
                </a:solidFill>
              </a:rPr>
              <a:t>Х (</a:t>
            </a:r>
            <a:r>
              <a:rPr lang="ru-RU" sz="2800" b="1" dirty="0" err="1" smtClean="0">
                <a:solidFill>
                  <a:schemeClr val="accent4"/>
                </a:solidFill>
              </a:rPr>
              <a:t>Хιλιασ</a:t>
            </a:r>
            <a:r>
              <a:rPr lang="ru-RU" sz="2800" b="1" dirty="0" smtClean="0">
                <a:solidFill>
                  <a:schemeClr val="accent4"/>
                </a:solidFill>
              </a:rPr>
              <a:t>) – тысяча, </a:t>
            </a:r>
          </a:p>
          <a:p>
            <a:r>
              <a:rPr lang="ru-RU" sz="2800" b="1" dirty="0" smtClean="0">
                <a:solidFill>
                  <a:schemeClr val="accent4"/>
                </a:solidFill>
              </a:rPr>
              <a:t>М (</a:t>
            </a:r>
            <a:r>
              <a:rPr lang="ru-RU" sz="2800" b="1" dirty="0" err="1" smtClean="0">
                <a:solidFill>
                  <a:schemeClr val="accent4"/>
                </a:solidFill>
              </a:rPr>
              <a:t>Мυριασ</a:t>
            </a:r>
            <a:r>
              <a:rPr lang="ru-RU" sz="2800" b="1" dirty="0" smtClean="0">
                <a:solidFill>
                  <a:schemeClr val="accent4"/>
                </a:solidFill>
              </a:rPr>
              <a:t>) – десять тысяч, </a:t>
            </a:r>
          </a:p>
          <a:p>
            <a:r>
              <a:rPr lang="en-US" sz="2800" b="1" dirty="0" smtClean="0">
                <a:solidFill>
                  <a:schemeClr val="accent4"/>
                </a:solidFill>
              </a:rPr>
              <a:t>I</a:t>
            </a:r>
            <a:r>
              <a:rPr lang="ru-RU" sz="2800" b="1" dirty="0" smtClean="0">
                <a:solidFill>
                  <a:schemeClr val="accent4"/>
                </a:solidFill>
              </a:rPr>
              <a:t>, </a:t>
            </a:r>
            <a:r>
              <a:rPr lang="en-US" sz="2800" b="1" dirty="0" smtClean="0">
                <a:solidFill>
                  <a:schemeClr val="accent4"/>
                </a:solidFill>
              </a:rPr>
              <a:t>II</a:t>
            </a:r>
            <a:r>
              <a:rPr lang="ru-RU" sz="2800" b="1" dirty="0" smtClean="0">
                <a:solidFill>
                  <a:schemeClr val="accent4"/>
                </a:solidFill>
              </a:rPr>
              <a:t>, </a:t>
            </a:r>
            <a:r>
              <a:rPr lang="en-US" sz="2800" b="1" dirty="0" smtClean="0">
                <a:solidFill>
                  <a:schemeClr val="accent4"/>
                </a:solidFill>
              </a:rPr>
              <a:t>III</a:t>
            </a:r>
            <a:r>
              <a:rPr lang="ru-RU" sz="2800" b="1" dirty="0" smtClean="0">
                <a:solidFill>
                  <a:schemeClr val="accent4"/>
                </a:solidFill>
              </a:rPr>
              <a:t>, </a:t>
            </a:r>
            <a:r>
              <a:rPr lang="en-US" sz="2800" b="1" dirty="0" smtClean="0">
                <a:solidFill>
                  <a:schemeClr val="accent4"/>
                </a:solidFill>
              </a:rPr>
              <a:t>IIII</a:t>
            </a:r>
            <a:r>
              <a:rPr lang="ru-RU" sz="2800" b="1" dirty="0" smtClean="0">
                <a:solidFill>
                  <a:schemeClr val="accent4"/>
                </a:solidFill>
              </a:rPr>
              <a:t> – 1, 2, 3, 4,</a:t>
            </a:r>
            <a:endParaRPr lang="ru-RU" sz="2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4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9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1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714488"/>
            <a:ext cx="7000924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04" y="2643182"/>
            <a:ext cx="7000924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857356" y="3357562"/>
            <a:ext cx="664373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90000"/>
                  </a:schemeClr>
                </a:solidFill>
              </a:rPr>
              <a:t>В современной науке эти цифры-буквы имеют широкое применение в математике и физике. Мы все знаем, что </a:t>
            </a:r>
            <a:r>
              <a:rPr lang="ru-RU" sz="2000" b="1" dirty="0" err="1" smtClean="0">
                <a:solidFill>
                  <a:schemeClr val="tx2">
                    <a:lumMod val="90000"/>
                  </a:schemeClr>
                </a:solidFill>
              </a:rPr>
              <a:t>π </a:t>
            </a:r>
            <a:r>
              <a:rPr lang="ru-RU" sz="2000" b="1" dirty="0" smtClean="0">
                <a:solidFill>
                  <a:schemeClr val="tx2">
                    <a:lumMod val="90000"/>
                  </a:schemeClr>
                </a:solidFill>
              </a:rPr>
              <a:t>= 3,14…, а не 80, как в древней Греции</a:t>
            </a:r>
            <a:endParaRPr lang="ru-RU" sz="2000" b="1" dirty="0">
              <a:solidFill>
                <a:schemeClr val="tx2">
                  <a:lumMod val="90000"/>
                </a:schemeClr>
              </a:solidFill>
            </a:endParaRPr>
          </a:p>
        </p:txBody>
      </p:sp>
    </p:spTree>
  </p:cSld>
  <p:clrMapOvr>
    <a:masterClrMapping/>
  </p:clrMapOvr>
  <p:transition advClick="0" advTm="7000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14546" y="1071546"/>
            <a:ext cx="692945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Римские обозначения чисел сейчас известны лучше, чем любая другая древняя система счисления.</a:t>
            </a:r>
            <a:r>
              <a:rPr lang="en-US" sz="24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Для обозначения чисел 1, 5, 10, 50, 100, 500 и 1000 в римской системе счисления используются заглавные латинские буквы I, V, X, L, C, D и M соответственно. Данное соответствие не случайно.</a:t>
            </a:r>
            <a:r>
              <a:rPr lang="en-US" sz="24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Сначала  для обозначения чисел использовались только буквы  </a:t>
            </a:r>
            <a:r>
              <a:rPr lang="en-US" sz="24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4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24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, С и М. Буква X, обозначающая число 10, представляла собой наглядное изображение двух человеческих ладоней, расположенных крест-накрест относительно друг друга. Латинская буква V выглядела как половина </a:t>
            </a:r>
            <a:r>
              <a:rPr lang="en-US" sz="24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sz="24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b="1" dirty="0">
              <a:solidFill>
                <a:schemeClr val="accent4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14546" y="142852"/>
            <a:ext cx="607223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 </a:t>
            </a:r>
            <a:r>
              <a:rPr lang="ru-RU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р</a:t>
            </a:r>
            <a:r>
              <a:rPr lang="ru-RU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е в </a:t>
            </a:r>
            <a:r>
              <a:rPr lang="ru-RU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н</a:t>
            </a:r>
            <a:r>
              <a:rPr lang="ru-RU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и </a:t>
            </a:r>
            <a:r>
              <a:rPr lang="ru-RU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й</a:t>
            </a:r>
            <a:r>
              <a:rPr lang="ru-RU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 Р и м</a:t>
            </a:r>
            <a:endParaRPr lang="ru-RU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1214422"/>
            <a:ext cx="3571900" cy="2643206"/>
          </a:xfrm>
          <a:prstGeom prst="rect">
            <a:avLst/>
          </a:prstGeom>
          <a:noFill/>
        </p:spPr>
      </p:pic>
      <p:pic>
        <p:nvPicPr>
          <p:cNvPr id="8" name="Рисунок 7" descr="imagesCA299RIQ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-500090"/>
            <a:ext cx="4786346" cy="5436278"/>
          </a:xfrm>
          <a:prstGeom prst="rect">
            <a:avLst/>
          </a:prstGeom>
          <a:noFill/>
        </p:spPr>
      </p:pic>
      <p:pic>
        <p:nvPicPr>
          <p:cNvPr id="7" name="Рисунок 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596" y="1"/>
            <a:ext cx="8929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Click="0" advTm="24078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214686"/>
            <a:ext cx="2857520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3214686"/>
            <a:ext cx="2995630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714480" y="357166"/>
            <a:ext cx="700092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tx2">
                    <a:lumMod val="90000"/>
                  </a:schemeClr>
                </a:solidFill>
              </a:rPr>
              <a:t>В Санкт-Петербурге стоит памятник Петру I. На гранитном постаменте памятника есть римское число: MDCCLXXXII = 1000 + 500 + 100 + 100 + 50 + 3*10 + 2 = 1782 год. Это год открытия памятника. </a:t>
            </a:r>
          </a:p>
          <a:p>
            <a:r>
              <a:rPr lang="ru-RU" sz="2000" b="1" dirty="0" smtClean="0">
                <a:solidFill>
                  <a:schemeClr val="tx2">
                    <a:lumMod val="90000"/>
                  </a:schemeClr>
                </a:solidFill>
              </a:rPr>
              <a:t>Римскими цифрами иногда пользуются и сегодня: например, ими часто нумеруют главы в книгах. </a:t>
            </a:r>
            <a:endParaRPr lang="ru-RU" sz="2000" b="1" dirty="0">
              <a:solidFill>
                <a:schemeClr val="tx2">
                  <a:lumMod val="90000"/>
                </a:schemeClr>
              </a:solidFill>
            </a:endParaRPr>
          </a:p>
        </p:txBody>
      </p:sp>
    </p:spTree>
  </p:cSld>
  <p:clrMapOvr>
    <a:masterClrMapping/>
  </p:clrMapOvr>
  <p:transition advClick="0" advTm="16563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785794"/>
            <a:ext cx="6172200" cy="26965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i="1" dirty="0" smtClean="0">
                <a:solidFill>
                  <a:schemeClr val="accent3">
                    <a:lumMod val="75000"/>
                  </a:schemeClr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Числа не управляют миром, но показывают, как управляется мир</a:t>
            </a:r>
            <a:r>
              <a:rPr lang="ru-RU" sz="3200" i="1" dirty="0" smtClean="0">
                <a:solidFill>
                  <a:srgbClr val="9C8662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428860" y="4857760"/>
            <a:ext cx="6172200" cy="1371600"/>
          </a:xfrm>
        </p:spPr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854895" y="3786190"/>
            <a:ext cx="2747867" cy="43704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>
              <a:lnSpc>
                <a:spcPct val="80000"/>
              </a:lnSpc>
              <a:defRPr/>
            </a:pPr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Иоганн</a:t>
            </a:r>
            <a:r>
              <a:rPr lang="ru-RU" sz="2800" b="1" i="1" dirty="0">
                <a:solidFill>
                  <a:srgbClr val="7A51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 </a:t>
            </a:r>
            <a:r>
              <a:rPr lang="ru-RU" sz="2800" b="1" i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eorgia" pitchFamily="18" charset="0"/>
              </a:rPr>
              <a:t>Гёте</a:t>
            </a:r>
            <a:endParaRPr lang="ru-RU" sz="2800" dirty="0">
              <a:solidFill>
                <a:schemeClr val="accent3">
                  <a:lumMod val="75000"/>
                </a:schemeClr>
              </a:solidFill>
              <a:latin typeface="Tahoma" pitchFamily="34" charset="0"/>
            </a:endParaRPr>
          </a:p>
        </p:txBody>
      </p:sp>
      <p:pic>
        <p:nvPicPr>
          <p:cNvPr id="6" name="Picture 1028" descr="bd05092_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406775"/>
            <a:ext cx="5143500" cy="345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4109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>
          <a:xfrm>
            <a:off x="1857356" y="-214338"/>
            <a:ext cx="6672266" cy="1053458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Вавилонска</a:t>
            </a:r>
            <a:r>
              <a:rPr lang="ru-RU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ru-RU" sz="3600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система </a:t>
            </a:r>
            <a:r>
              <a:rPr lang="ru-RU" sz="3600" cap="none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счисления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fld id="{2E135DA2-4A49-49B1-83B9-7222C47A9254}" type="slidenum">
              <a:rPr lang="ru-RU"/>
              <a:pPr>
                <a:defRPr/>
              </a:pPr>
              <a:t>20</a:t>
            </a:fld>
            <a:endParaRPr lang="ru-RU"/>
          </a:p>
        </p:txBody>
      </p:sp>
      <p:pic>
        <p:nvPicPr>
          <p:cNvPr id="10243" name="Picture 4" descr="Стенд - числа вавилонян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6000"/>
          </a:blip>
          <a:srcRect r="28941" b="50165"/>
          <a:stretch>
            <a:fillRect/>
          </a:stretch>
        </p:blipFill>
        <p:spPr bwMode="auto">
          <a:xfrm>
            <a:off x="4429124" y="1357298"/>
            <a:ext cx="4357718" cy="5500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Text Box 6"/>
          <p:cNvSpPr txBox="1">
            <a:spLocks noChangeArrowheads="1"/>
          </p:cNvSpPr>
          <p:nvPr/>
        </p:nvSpPr>
        <p:spPr bwMode="auto">
          <a:xfrm>
            <a:off x="1857356" y="6286520"/>
            <a:ext cx="254467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bg1"/>
                </a:solidFill>
              </a:rPr>
              <a:t>2500-2000 лет до н.э.</a:t>
            </a:r>
          </a:p>
        </p:txBody>
      </p:sp>
      <p:pic>
        <p:nvPicPr>
          <p:cNvPr id="10246" name="Рисунок 6" descr="глиняные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857232"/>
            <a:ext cx="2984508" cy="2662903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Рисунок 8" descr="глиняная табличка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000372"/>
            <a:ext cx="3071834" cy="333099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Click="0" advTm="18797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6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8" grpId="0"/>
      <p:bldP spid="1024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" y="357188"/>
            <a:ext cx="7826375" cy="693737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Пример</a:t>
            </a:r>
            <a:endParaRPr lang="ru-RU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3" y="928688"/>
            <a:ext cx="8215312" cy="3786187"/>
          </a:xfrm>
        </p:spPr>
        <p:txBody>
          <a:bodyPr>
            <a:normAutofit/>
          </a:bodyPr>
          <a:lstStyle/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7200" dirty="0" smtClean="0">
                <a:solidFill>
                  <a:srgbClr val="B24E9D"/>
                </a:solidFill>
                <a:sym typeface="Wingdings"/>
              </a:rPr>
              <a:t></a:t>
            </a:r>
            <a:r>
              <a:rPr lang="ru-RU" sz="8000" dirty="0" smtClean="0">
                <a:solidFill>
                  <a:srgbClr val="B24E9D"/>
                </a:solidFill>
                <a:sym typeface="Wingdings"/>
              </a:rPr>
              <a:t></a:t>
            </a:r>
            <a:r>
              <a:rPr lang="ru-RU" sz="8000" dirty="0" smtClean="0">
                <a:sym typeface="Wingdings"/>
              </a:rPr>
              <a:t> </a:t>
            </a:r>
            <a:r>
              <a:rPr lang="ru-RU" sz="8000" dirty="0" smtClean="0">
                <a:solidFill>
                  <a:srgbClr val="00FF00"/>
                </a:solidFill>
                <a:sym typeface="Wingdings"/>
              </a:rPr>
              <a:t>-</a:t>
            </a:r>
            <a:r>
              <a:rPr lang="ru-RU" sz="8000" dirty="0" smtClean="0">
                <a:sym typeface="Wingdings"/>
              </a:rPr>
              <a:t> </a:t>
            </a:r>
            <a:r>
              <a:rPr lang="ru-RU" sz="7200" dirty="0" smtClean="0">
                <a:solidFill>
                  <a:srgbClr val="0000FF"/>
                </a:solidFill>
                <a:sym typeface="Wingdings"/>
              </a:rPr>
              <a:t>1</a:t>
            </a:r>
            <a:r>
              <a:rPr lang="en-US" sz="7200" dirty="0" smtClean="0">
                <a:solidFill>
                  <a:srgbClr val="0000FF"/>
                </a:solidFill>
                <a:sym typeface="Wingdings"/>
              </a:rPr>
              <a:t>5</a:t>
            </a:r>
            <a:endParaRPr lang="ru-RU" sz="7200" dirty="0" smtClean="0">
              <a:solidFill>
                <a:srgbClr val="0000FF"/>
              </a:solidFill>
              <a:sym typeface="Wingdings"/>
            </a:endParaRP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7200" dirty="0" smtClean="0">
                <a:solidFill>
                  <a:srgbClr val="0000FF"/>
                </a:solidFill>
                <a:sym typeface="Wingdings"/>
              </a:rPr>
              <a:t></a:t>
            </a:r>
            <a:r>
              <a:rPr lang="ru-RU" sz="7200" dirty="0" smtClean="0">
                <a:sym typeface="Wingdings"/>
              </a:rPr>
              <a:t> </a:t>
            </a:r>
            <a:r>
              <a:rPr lang="ru-RU" sz="7200" dirty="0" smtClean="0">
                <a:solidFill>
                  <a:srgbClr val="FFC000"/>
                </a:solidFill>
                <a:sym typeface="Wingdings"/>
              </a:rPr>
              <a:t>-</a:t>
            </a: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7200" dirty="0" smtClean="0">
                <a:solidFill>
                  <a:schemeClr val="accent2">
                    <a:lumMod val="75000"/>
                  </a:schemeClr>
                </a:solidFill>
                <a:sym typeface="Wingdings"/>
              </a:rPr>
              <a:t></a:t>
            </a:r>
            <a:r>
              <a:rPr lang="ru-RU" sz="7200" dirty="0" smtClean="0">
                <a:sym typeface="Wingdings"/>
              </a:rPr>
              <a:t> </a:t>
            </a:r>
            <a:r>
              <a:rPr lang="ru-RU" sz="7200" dirty="0" smtClean="0">
                <a:solidFill>
                  <a:srgbClr val="0000FF"/>
                </a:solidFill>
                <a:sym typeface="Wingdings"/>
              </a:rPr>
              <a:t>-</a:t>
            </a:r>
          </a:p>
          <a:p>
            <a:pPr marL="265176" indent="-265176" fontAlgn="auto">
              <a:spcAft>
                <a:spcPts val="0"/>
              </a:spcAft>
              <a:buFont typeface="Wingdings 2"/>
              <a:buNone/>
              <a:defRPr/>
            </a:pPr>
            <a:endParaRPr lang="ru-RU" sz="8000" dirty="0"/>
          </a:p>
        </p:txBody>
      </p:sp>
      <p:sp>
        <p:nvSpPr>
          <p:cNvPr id="4" name="TextBox 3"/>
          <p:cNvSpPr txBox="1"/>
          <p:nvPr/>
        </p:nvSpPr>
        <p:spPr>
          <a:xfrm>
            <a:off x="5357813" y="2214563"/>
            <a:ext cx="1357312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dirty="0">
                <a:solidFill>
                  <a:schemeClr val="accent2">
                    <a:lumMod val="75000"/>
                  </a:schemeClr>
                </a:solidFill>
                <a:latin typeface="+mn-lt"/>
              </a:rPr>
              <a:t>32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072313" y="3286125"/>
            <a:ext cx="13573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7200" dirty="0">
                <a:solidFill>
                  <a:srgbClr val="00FF00"/>
                </a:solidFill>
                <a:latin typeface="Verdana" pitchFamily="34" charset="0"/>
              </a:rPr>
              <a:t>25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85813" y="4500563"/>
            <a:ext cx="2103437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dirty="0">
                <a:solidFill>
                  <a:srgbClr val="0000FF"/>
                </a:solidFill>
                <a:latin typeface="+mn-lt"/>
                <a:sym typeface="Wingdings"/>
              </a:rPr>
              <a:t>92 </a:t>
            </a:r>
            <a:r>
              <a:rPr lang="ru-RU" sz="7200" dirty="0">
                <a:solidFill>
                  <a:schemeClr val="accent1">
                    <a:lumMod val="75000"/>
                  </a:schemeClr>
                </a:solidFill>
                <a:latin typeface="+mn-lt"/>
                <a:sym typeface="Wingdings"/>
              </a:rPr>
              <a:t>-</a:t>
            </a:r>
            <a:endParaRPr lang="ru-RU" sz="7200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 flipH="1">
            <a:off x="2857500" y="4357688"/>
            <a:ext cx="48831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7200">
                <a:solidFill>
                  <a:srgbClr val="FF0066"/>
                </a:solidFill>
                <a:latin typeface="Verdana" pitchFamily="34" charset="0"/>
                <a:sym typeface="Wingdings" pitchFamily="2" charset="2"/>
              </a:rPr>
              <a:t></a:t>
            </a:r>
            <a:endParaRPr lang="ru-RU" sz="7200">
              <a:solidFill>
                <a:srgbClr val="FF0066"/>
              </a:solidFill>
              <a:latin typeface="Verdana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57188" y="5715000"/>
            <a:ext cx="485616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>
                <a:solidFill>
                  <a:srgbClr val="FF0000"/>
                </a:solidFill>
                <a:latin typeface="Monotype Corsiva" pitchFamily="66" charset="0"/>
              </a:rPr>
              <a:t>шестидесятеричная</a:t>
            </a:r>
          </a:p>
        </p:txBody>
      </p:sp>
      <p:pic>
        <p:nvPicPr>
          <p:cNvPr id="11273" name="Рисунок 8" descr="Вавилон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00" y="5665788"/>
            <a:ext cx="1714500" cy="1192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Номер слайда 9"/>
          <p:cNvSpPr>
            <a:spLocks noGrp="1"/>
          </p:cNvSpPr>
          <p:nvPr>
            <p:ph type="sldNum" sz="quarter" idx="4294967295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4330CE38-9802-4698-8D29-7E64C7FDD47C}" type="slidenum">
              <a:rPr lang="ru-RU"/>
              <a:pPr>
                <a:defRPr/>
              </a:pPr>
              <a:t>21</a:t>
            </a:fld>
            <a:endParaRPr lang="ru-RU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3071813" y="5500688"/>
            <a:ext cx="4794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Verdana" pitchFamily="34" charset="0"/>
              </a:rPr>
              <a:t>60</a:t>
            </a:r>
          </a:p>
        </p:txBody>
      </p:sp>
      <p:sp>
        <p:nvSpPr>
          <p:cNvPr id="12" name="Левая фигурная скобка 11"/>
          <p:cNvSpPr/>
          <p:nvPr/>
        </p:nvSpPr>
        <p:spPr>
          <a:xfrm>
            <a:off x="3286116" y="5143512"/>
            <a:ext cx="142876" cy="500066"/>
          </a:xfrm>
          <a:prstGeom prst="leftBrace">
            <a:avLst/>
          </a:prstGeom>
          <a:ln>
            <a:solidFill>
              <a:schemeClr val="tx1"/>
            </a:solidFill>
          </a:ln>
          <a:scene3d>
            <a:camera prst="orthographicFront">
              <a:rot lat="0" lon="0" rev="54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Левая фигурная скобка 12"/>
          <p:cNvSpPr/>
          <p:nvPr/>
        </p:nvSpPr>
        <p:spPr>
          <a:xfrm>
            <a:off x="4143372" y="5214950"/>
            <a:ext cx="142876" cy="500066"/>
          </a:xfrm>
          <a:prstGeom prst="leftBrace">
            <a:avLst/>
          </a:prstGeom>
          <a:ln>
            <a:solidFill>
              <a:schemeClr val="tx1"/>
            </a:solidFill>
          </a:ln>
          <a:scene3d>
            <a:camera prst="orthographicFront">
              <a:rot lat="0" lon="0" rev="54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Левая фигурная скобка 13"/>
          <p:cNvSpPr/>
          <p:nvPr/>
        </p:nvSpPr>
        <p:spPr>
          <a:xfrm>
            <a:off x="5000628" y="5214950"/>
            <a:ext cx="142876" cy="500066"/>
          </a:xfrm>
          <a:prstGeom prst="leftBrace">
            <a:avLst/>
          </a:prstGeom>
          <a:ln>
            <a:solidFill>
              <a:schemeClr val="tx1"/>
            </a:solidFill>
          </a:ln>
          <a:scene3d>
            <a:camera prst="orthographicFront">
              <a:rot lat="0" lon="0" rev="54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Левая фигурная скобка 14"/>
          <p:cNvSpPr/>
          <p:nvPr/>
        </p:nvSpPr>
        <p:spPr>
          <a:xfrm>
            <a:off x="5715008" y="5214950"/>
            <a:ext cx="142876" cy="500066"/>
          </a:xfrm>
          <a:prstGeom prst="leftBrace">
            <a:avLst/>
          </a:prstGeom>
          <a:ln>
            <a:solidFill>
              <a:schemeClr val="tx1"/>
            </a:solidFill>
          </a:ln>
          <a:scene3d>
            <a:camera prst="orthographicFront">
              <a:rot lat="0" lon="0" rev="54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000500" y="5572125"/>
            <a:ext cx="4794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Verdana" pitchFamily="34" charset="0"/>
              </a:rPr>
              <a:t>10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4857750" y="5572125"/>
            <a:ext cx="4794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Verdana" pitchFamily="34" charset="0"/>
              </a:rPr>
              <a:t>10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572125" y="5500688"/>
            <a:ext cx="4794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Verdana" pitchFamily="34" charset="0"/>
              </a:rPr>
              <a:t>10</a:t>
            </a:r>
          </a:p>
        </p:txBody>
      </p:sp>
      <p:sp>
        <p:nvSpPr>
          <p:cNvPr id="19" name="Левая фигурная скобка 18"/>
          <p:cNvSpPr/>
          <p:nvPr/>
        </p:nvSpPr>
        <p:spPr>
          <a:xfrm>
            <a:off x="6286512" y="5214950"/>
            <a:ext cx="142876" cy="500066"/>
          </a:xfrm>
          <a:prstGeom prst="leftBrace">
            <a:avLst/>
          </a:prstGeom>
          <a:ln>
            <a:solidFill>
              <a:schemeClr val="tx1"/>
            </a:solidFill>
          </a:ln>
          <a:scene3d>
            <a:camera prst="orthographicFront">
              <a:rot lat="0" lon="0" rev="54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Левая фигурная скобка 19"/>
          <p:cNvSpPr/>
          <p:nvPr/>
        </p:nvSpPr>
        <p:spPr>
          <a:xfrm>
            <a:off x="7000892" y="5214950"/>
            <a:ext cx="142876" cy="500066"/>
          </a:xfrm>
          <a:prstGeom prst="leftBrace">
            <a:avLst/>
          </a:prstGeom>
          <a:ln>
            <a:solidFill>
              <a:schemeClr val="tx1"/>
            </a:solidFill>
          </a:ln>
          <a:scene3d>
            <a:camera prst="orthographicFront">
              <a:rot lat="0" lon="0" rev="54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6215063" y="5500688"/>
            <a:ext cx="285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Verdana" pitchFamily="34" charset="0"/>
              </a:rPr>
              <a:t>1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6929438" y="5572125"/>
            <a:ext cx="28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Verdana" pitchFamily="34" charset="0"/>
              </a:rPr>
              <a:t>1</a:t>
            </a:r>
          </a:p>
        </p:txBody>
      </p:sp>
    </p:spTree>
    <p:custDataLst>
      <p:tags r:id="rId1"/>
    </p:custDataLst>
  </p:cSld>
  <p:clrMapOvr>
    <a:masterClrMapping/>
  </p:clrMapOvr>
  <p:transition advClick="0" advTm="875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11" grpId="0"/>
      <p:bldP spid="16" grpId="0"/>
      <p:bldP spid="17" grpId="0"/>
      <p:bldP spid="18" grpId="0"/>
      <p:bldP spid="21" grpId="0"/>
      <p:bldP spid="2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28794" y="428604"/>
            <a:ext cx="6529406" cy="3786214"/>
          </a:xfrm>
        </p:spPr>
        <p:txBody>
          <a:bodyPr/>
          <a:lstStyle/>
          <a:p>
            <a:r>
              <a:rPr lang="ru-RU" i="1" dirty="0" smtClean="0"/>
              <a:t>«С детства мы считать учились – раз, два, три, четыре, пять</a:t>
            </a:r>
            <a:endParaRPr lang="ru-RU" dirty="0" smtClean="0"/>
          </a:p>
          <a:p>
            <a:r>
              <a:rPr lang="ru-RU" i="1" dirty="0" smtClean="0"/>
              <a:t>Десятичной ту систему мы привыкли называть.</a:t>
            </a:r>
            <a:endParaRPr lang="ru-RU" dirty="0" smtClean="0"/>
          </a:p>
          <a:p>
            <a:r>
              <a:rPr lang="ru-RU" i="1" dirty="0" smtClean="0"/>
              <a:t>Были палочки и счеты, калькулятор, Пифагор,</a:t>
            </a:r>
            <a:endParaRPr lang="ru-RU" dirty="0" smtClean="0"/>
          </a:p>
          <a:p>
            <a:r>
              <a:rPr lang="ru-RU" i="1" dirty="0" smtClean="0"/>
              <a:t>А теперь перед глазами – серебристый монитор.</a:t>
            </a:r>
            <a:endParaRPr lang="ru-RU" dirty="0" smtClean="0"/>
          </a:p>
          <a:p>
            <a:r>
              <a:rPr lang="ru-RU" i="1" dirty="0" smtClean="0"/>
              <a:t>Эта умная машина сможет все нам сосчитать</a:t>
            </a:r>
            <a:endParaRPr lang="ru-RU" dirty="0" smtClean="0"/>
          </a:p>
          <a:p>
            <a:r>
              <a:rPr lang="ru-RU" i="1" dirty="0" smtClean="0"/>
              <a:t>Ну, а как она считает – предстоит нам разобрать.</a:t>
            </a:r>
            <a:endParaRPr lang="ru-RU" dirty="0" smtClean="0"/>
          </a:p>
          <a:p>
            <a:r>
              <a:rPr lang="ru-RU" i="1" dirty="0" smtClean="0"/>
              <a:t>Мы считаем в десятичной – два, двенадцать, сто </a:t>
            </a:r>
            <a:r>
              <a:rPr lang="ru-RU" i="1" dirty="0" err="1" smtClean="0"/>
              <a:t>один,А</a:t>
            </a:r>
            <a:r>
              <a:rPr lang="ru-RU" i="1" dirty="0" smtClean="0"/>
              <a:t> компьютер лишь в двоичной – либо ноль, либо один».</a:t>
            </a:r>
            <a:endParaRPr lang="ru-RU" dirty="0"/>
          </a:p>
        </p:txBody>
      </p:sp>
    </p:spTree>
  </p:cSld>
  <p:clrMapOvr>
    <a:masterClrMapping/>
  </p:clrMapOvr>
  <p:transition advClick="0" advTm="26938">
    <p:dissolv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Вертикальный свиток 5"/>
          <p:cNvSpPr/>
          <p:nvPr/>
        </p:nvSpPr>
        <p:spPr>
          <a:xfrm>
            <a:off x="285750" y="428625"/>
            <a:ext cx="4786313" cy="5500688"/>
          </a:xfrm>
          <a:prstGeom prst="verticalScroll">
            <a:avLst>
              <a:gd name="adj" fmla="val 8568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rgbClr val="FF0000"/>
                </a:solidFill>
                <a:latin typeface="Monotype Corsiva" pitchFamily="66" charset="0"/>
              </a:rPr>
              <a:t>Алфавит - </a:t>
            </a:r>
            <a:r>
              <a:rPr lang="ru-RU" sz="2800" dirty="0">
                <a:solidFill>
                  <a:srgbClr val="0000FF"/>
                </a:solidFill>
                <a:latin typeface="Monotype Corsiva" pitchFamily="66" charset="0"/>
              </a:rPr>
              <a:t>конечная последовательность символов (цифр), с помощью которых записывается число</a:t>
            </a:r>
            <a:endParaRPr lang="ru-RU" sz="2800" dirty="0">
              <a:solidFill>
                <a:srgbClr val="FF0000"/>
              </a:solidFill>
              <a:latin typeface="Monotype Corsiva" pitchFamily="66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>
              <a:solidFill>
                <a:schemeClr val="accent1">
                  <a:lumMod val="75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u="sng" dirty="0">
                <a:solidFill>
                  <a:schemeClr val="accent1">
                    <a:lumMod val="75000"/>
                  </a:schemeClr>
                </a:solidFill>
              </a:rPr>
              <a:t>Алфавит десятичной </a:t>
            </a:r>
            <a:r>
              <a:rPr lang="ru-RU" sz="2000" u="sng" dirty="0" err="1">
                <a:solidFill>
                  <a:schemeClr val="accent1">
                    <a:lumMod val="75000"/>
                  </a:schemeClr>
                </a:solidFill>
              </a:rPr>
              <a:t>сс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: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0000FF"/>
                </a:solidFill>
              </a:rPr>
              <a:t>0, 1, 2, 3, 4, 5, 6, 7, 8, 9</a:t>
            </a:r>
          </a:p>
        </p:txBody>
      </p:sp>
      <p:sp>
        <p:nvSpPr>
          <p:cNvPr id="7" name="Вертикальный свиток 6"/>
          <p:cNvSpPr/>
          <p:nvPr/>
        </p:nvSpPr>
        <p:spPr>
          <a:xfrm>
            <a:off x="4929188" y="428625"/>
            <a:ext cx="4071937" cy="5500688"/>
          </a:xfrm>
          <a:prstGeom prst="verticalScroll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  <a:latin typeface="Monotype Corsiva" pitchFamily="66" charset="0"/>
              </a:rPr>
              <a:t>Основание позиционной системы счисления</a:t>
            </a:r>
            <a:r>
              <a:rPr lang="ru-RU" sz="3200" dirty="0">
                <a:solidFill>
                  <a:schemeClr val="accent5">
                    <a:lumMod val="75000"/>
                  </a:schemeClr>
                </a:solidFill>
                <a:latin typeface="Monotype Corsiva" pitchFamily="66" charset="0"/>
              </a:rPr>
              <a:t> – это количество символов в алфавите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05F2EE1-F853-4C35-AE18-E766D9B041C1}" type="slidenum">
              <a:rPr lang="ru-RU"/>
              <a:pPr>
                <a:defRPr/>
              </a:pPr>
              <a:t>23</a:t>
            </a:fld>
            <a:endParaRPr lang="ru-RU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6143625" y="4000500"/>
            <a:ext cx="1714500" cy="1588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ransition advClick="0" advTm="14032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3" cstate="print"/>
          <a:srcRect t="9375"/>
          <a:stretch>
            <a:fillRect/>
          </a:stretch>
        </p:blipFill>
        <p:spPr bwMode="auto">
          <a:xfrm>
            <a:off x="0" y="642918"/>
            <a:ext cx="9144000" cy="62150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00035" y="0"/>
            <a:ext cx="821537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Позиционная система счисления</a:t>
            </a:r>
            <a:endParaRPr lang="ru-RU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Click="0" advTm="19032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7" name="Picture 5" descr="Стенд - будд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57364"/>
            <a:ext cx="2000250" cy="4051300"/>
          </a:xfrm>
          <a:prstGeom prst="rect">
            <a:avLst/>
          </a:prstGeom>
          <a:noFill/>
          <a:ln w="9525">
            <a:solidFill>
              <a:schemeClr val="hlink"/>
            </a:solidFill>
            <a:miter lim="800000"/>
            <a:headEnd/>
            <a:tailEnd/>
          </a:ln>
          <a:effectLst>
            <a:outerShdw dist="107763" dir="81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>
          <a:xfrm>
            <a:off x="1500166" y="0"/>
            <a:ext cx="8072462" cy="982044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cap="none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Десятичная система </a:t>
            </a:r>
            <a:r>
              <a:rPr lang="ru-RU" sz="3600" b="1" cap="none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счисления</a:t>
            </a:r>
          </a:p>
        </p:txBody>
      </p:sp>
      <p:sp>
        <p:nvSpPr>
          <p:cNvPr id="92" name="Номер слайда 91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fld id="{0FD35524-0DE8-475E-AF3C-18EC5FAE3892}" type="slidenum">
              <a:rPr lang="ru-RU"/>
              <a:pPr>
                <a:defRPr/>
              </a:pPr>
              <a:t>25</a:t>
            </a:fld>
            <a:endParaRPr lang="ru-RU"/>
          </a:p>
        </p:txBody>
      </p:sp>
      <p:pic>
        <p:nvPicPr>
          <p:cNvPr id="12291" name="Picture 3" descr="ind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72396" y="3786190"/>
            <a:ext cx="1254125" cy="259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Rectangle 6"/>
          <p:cNvSpPr>
            <a:spLocks noChangeArrowheads="1"/>
          </p:cNvSpPr>
          <p:nvPr/>
        </p:nvSpPr>
        <p:spPr bwMode="auto">
          <a:xfrm>
            <a:off x="2000232" y="1285860"/>
            <a:ext cx="633922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chemeClr val="accent4"/>
                </a:solidFill>
              </a:rPr>
              <a:t>Цифры</a:t>
            </a:r>
            <a:r>
              <a:rPr lang="ru-RU" sz="3200" dirty="0">
                <a:solidFill>
                  <a:srgbClr val="663300"/>
                </a:solidFill>
              </a:rPr>
              <a:t> </a:t>
            </a:r>
            <a:r>
              <a:rPr lang="ru-RU" sz="3200" b="1" dirty="0">
                <a:solidFill>
                  <a:srgbClr val="FF0000"/>
                </a:solidFill>
              </a:rPr>
              <a:t>1234567890 </a:t>
            </a:r>
            <a:r>
              <a:rPr lang="ru-RU" sz="3200" dirty="0">
                <a:solidFill>
                  <a:schemeClr val="accent4"/>
                </a:solidFill>
              </a:rPr>
              <a:t>сложились в Индии </a:t>
            </a:r>
            <a:r>
              <a:rPr lang="ru-RU" sz="3200" dirty="0">
                <a:solidFill>
                  <a:srgbClr val="663300"/>
                </a:solidFill>
              </a:rPr>
              <a:t/>
            </a:r>
            <a:br>
              <a:rPr lang="ru-RU" sz="3200" dirty="0">
                <a:solidFill>
                  <a:srgbClr val="663300"/>
                </a:solidFill>
              </a:rPr>
            </a:br>
            <a:r>
              <a:rPr lang="ru-RU" sz="3200" dirty="0">
                <a:solidFill>
                  <a:schemeClr val="accent4"/>
                </a:solidFill>
              </a:rPr>
              <a:t>около</a:t>
            </a:r>
            <a:r>
              <a:rPr lang="ru-RU" sz="3200" dirty="0">
                <a:solidFill>
                  <a:srgbClr val="663300"/>
                </a:solidFill>
              </a:rPr>
              <a:t> </a:t>
            </a:r>
            <a:r>
              <a:rPr lang="ru-RU" sz="3200" b="1" dirty="0">
                <a:solidFill>
                  <a:srgbClr val="FF0000"/>
                </a:solidFill>
              </a:rPr>
              <a:t>400 г. н. э.</a:t>
            </a:r>
          </a:p>
        </p:txBody>
      </p:sp>
      <p:sp>
        <p:nvSpPr>
          <p:cNvPr id="125959" name="Rectangle 7"/>
          <p:cNvSpPr>
            <a:spLocks noChangeArrowheads="1"/>
          </p:cNvSpPr>
          <p:nvPr/>
        </p:nvSpPr>
        <p:spPr bwMode="auto">
          <a:xfrm>
            <a:off x="2500298" y="4000504"/>
            <a:ext cx="52784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dirty="0">
                <a:solidFill>
                  <a:srgbClr val="000099"/>
                </a:solidFill>
              </a:rPr>
              <a:t>Арабы стали пользоваться </a:t>
            </a:r>
            <a:br>
              <a:rPr lang="ru-RU" sz="2000" dirty="0">
                <a:solidFill>
                  <a:srgbClr val="000099"/>
                </a:solidFill>
              </a:rPr>
            </a:br>
            <a:r>
              <a:rPr lang="ru-RU" sz="2000" dirty="0">
                <a:solidFill>
                  <a:srgbClr val="000099"/>
                </a:solidFill>
              </a:rPr>
              <a:t>подобной нумерацией около</a:t>
            </a:r>
            <a:r>
              <a:rPr lang="ru-RU" dirty="0">
                <a:solidFill>
                  <a:srgbClr val="000099"/>
                </a:solidFill>
              </a:rPr>
              <a:t> </a:t>
            </a:r>
            <a:r>
              <a:rPr lang="ru-RU" b="1" dirty="0">
                <a:solidFill>
                  <a:srgbClr val="FF0000"/>
                </a:solidFill>
              </a:rPr>
              <a:t>800 г. н. э.</a:t>
            </a:r>
          </a:p>
        </p:txBody>
      </p:sp>
      <p:sp>
        <p:nvSpPr>
          <p:cNvPr id="125960" name="Rectangle 8"/>
          <p:cNvSpPr>
            <a:spLocks noChangeArrowheads="1"/>
          </p:cNvSpPr>
          <p:nvPr/>
        </p:nvSpPr>
        <p:spPr bwMode="auto">
          <a:xfrm>
            <a:off x="2571736" y="4929198"/>
            <a:ext cx="51816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srgbClr val="000099"/>
                </a:solidFill>
              </a:rPr>
              <a:t>Примерно в </a:t>
            </a:r>
            <a:r>
              <a:rPr lang="ru-RU" b="1" dirty="0">
                <a:solidFill>
                  <a:srgbClr val="FF0000"/>
                </a:solidFill>
              </a:rPr>
              <a:t>1200 г. н. э.</a:t>
            </a:r>
            <a:r>
              <a:rPr lang="ru-RU" sz="2000" dirty="0">
                <a:solidFill>
                  <a:srgbClr val="000099"/>
                </a:solidFill>
              </a:rPr>
              <a:t> эту нумерацию</a:t>
            </a:r>
            <a:br>
              <a:rPr lang="ru-RU" sz="2000" dirty="0">
                <a:solidFill>
                  <a:srgbClr val="000099"/>
                </a:solidFill>
              </a:rPr>
            </a:br>
            <a:r>
              <a:rPr lang="ru-RU" sz="2000" dirty="0">
                <a:solidFill>
                  <a:srgbClr val="000099"/>
                </a:solidFill>
              </a:rPr>
              <a:t>начали применять в Европе.</a:t>
            </a:r>
          </a:p>
        </p:txBody>
      </p:sp>
      <p:pic>
        <p:nvPicPr>
          <p:cNvPr id="12378" name="Picture 9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3108" y="2786058"/>
            <a:ext cx="6643734" cy="10144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custDataLst>
      <p:tags r:id="rId1"/>
    </p:custDataLst>
  </p:cSld>
  <p:clrMapOvr>
    <a:masterClrMapping/>
  </p:clrMapOvr>
  <p:transition advClick="0" advTm="24516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59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5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2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5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25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5954" grpId="0"/>
      <p:bldP spid="125959" grpId="0"/>
      <p:bldP spid="12596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857232"/>
            <a:ext cx="8358246" cy="1214440"/>
          </a:xfrm>
          <a:prstGeom prst="rect">
            <a:avLst/>
          </a:prstGeom>
          <a:noFill/>
        </p:spPr>
      </p:pic>
      <p:pic>
        <p:nvPicPr>
          <p:cNvPr id="10241" name="Рисунок 1" descr="http://bioelnew.com.ua/images/evolucija-cifr_01.jpg"/>
          <p:cNvPicPr>
            <a:picLocks noChangeAspect="1" noChangeArrowheads="1"/>
          </p:cNvPicPr>
          <p:nvPr/>
        </p:nvPicPr>
        <p:blipFill>
          <a:blip r:embed="rId4" cstate="print"/>
          <a:srcRect t="1775" b="69823"/>
          <a:stretch>
            <a:fillRect/>
          </a:stretch>
        </p:blipFill>
        <p:spPr bwMode="auto">
          <a:xfrm>
            <a:off x="214282" y="2143116"/>
            <a:ext cx="8501122" cy="4572013"/>
          </a:xfrm>
          <a:prstGeom prst="rect">
            <a:avLst/>
          </a:prstGeom>
          <a:noFill/>
        </p:spPr>
      </p:pic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13144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10968" y="0"/>
            <a:ext cx="793303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ru-RU" sz="4000" b="1" i="0" u="none" strike="noStrike" cap="none" spc="0" normalizeH="0" baseline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Индийская система счисления</a:t>
            </a:r>
            <a:endParaRPr lang="ru-RU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Click="0" advTm="8393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43042" y="428604"/>
            <a:ext cx="7500958" cy="80945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       В этой системе счисления </a:t>
            </a:r>
            <a:r>
              <a:rPr lang="ru-RU" sz="3600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2800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 цифр:</a:t>
            </a:r>
          </a:p>
          <a:p>
            <a:endParaRPr lang="ru-RU" sz="2800" dirty="0" smtClean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i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Цифра 1, указанная в самом младшем разряде, означает - как и в десятичном числе - просто единицу. Основание этой системы счисления равно восьми. Чтобы не выдумывать новых символов для обозначения цифр, в восьмеричной системе счисления были использованы символы десятичных цифр 0, 1, 2, 3, 4, 5, 6 и 7. Для того чтобы не спутать систему счисления в записи числа используется индекс 8. </a:t>
            </a:r>
            <a:r>
              <a:rPr lang="ru-RU" sz="2800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i="1" dirty="0" smtClean="0">
                <a:solidFill>
                  <a:schemeClr val="accent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accent4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00298" y="1357298"/>
            <a:ext cx="5429288" cy="9233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0  1  2  3  4  5  6 7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23892" y="0"/>
            <a:ext cx="8120108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Восьмеричная система счисления</a:t>
            </a:r>
            <a:endParaRPr lang="ru-RU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Click="0" advTm="10345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857356" y="1071546"/>
            <a:ext cx="7072362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Как ясно из названия, основанием данной системы счисления является число 16. Следовательно, в данной системе счисления используется 16 цифр. Однако в десятичной системе использовали только 10 цифр. Поэтому возникла необходимость ввести новые цифры. В качестве этих цифр были выбраны латинские буквы</a:t>
            </a:r>
          </a:p>
          <a:p>
            <a:endParaRPr lang="ru-RU" sz="2000" b="1" dirty="0" smtClean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</a:p>
          <a:p>
            <a:endParaRPr lang="ru-RU" sz="2800" b="1" dirty="0" smtClean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То есть в 16-ричной системе счисления используют числа </a:t>
            </a:r>
          </a:p>
          <a:p>
            <a:endParaRPr lang="ru-RU" sz="2800" b="1" dirty="0" smtClean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При этом</a:t>
            </a:r>
          </a:p>
          <a:p>
            <a:r>
              <a:rPr lang="ru-RU" sz="28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u="sng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A = 10, B = 11, C = 12, D = 13, E = 14, F = 15.</a:t>
            </a:r>
            <a:endParaRPr lang="ru-RU" sz="2800" b="1" u="sng" dirty="0">
              <a:solidFill>
                <a:schemeClr val="accent4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43108" y="0"/>
            <a:ext cx="636264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 е с т </a:t>
            </a:r>
            <a:r>
              <a:rPr lang="ru-RU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а </a:t>
            </a:r>
            <a:r>
              <a:rPr lang="ru-RU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ru-RU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т е </a:t>
            </a:r>
            <a:r>
              <a:rPr lang="ru-RU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и ч </a:t>
            </a:r>
            <a:r>
              <a:rPr lang="ru-RU" sz="36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а я</a:t>
            </a:r>
          </a:p>
          <a:p>
            <a:pPr algn="ctr"/>
            <a: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Система счисления</a:t>
            </a:r>
            <a:endParaRPr lang="ru-RU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71736" y="3000372"/>
            <a:ext cx="4724627" cy="9233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A  B  C  D  E  F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71670" y="4929198"/>
            <a:ext cx="6675802" cy="70788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 12 3 4 5 6 7 8 9 A B CD E F </a:t>
            </a:r>
            <a:endParaRPr lang="ru-RU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Click="0" advTm="21001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 build="allAtOnce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3" descr="L:\Безымянный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714884"/>
            <a:ext cx="2028825" cy="192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Прямоугольник 9"/>
          <p:cNvSpPr>
            <a:spLocks noChangeArrowheads="1"/>
          </p:cNvSpPr>
          <p:nvPr/>
        </p:nvSpPr>
        <p:spPr bwMode="auto">
          <a:xfrm>
            <a:off x="2071670" y="979468"/>
            <a:ext cx="6715143" cy="5447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i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Двоичная система счисления была придумана математиками и философами ещё до появления компьютеров (XVII — XIX вв.).</a:t>
            </a:r>
          </a:p>
          <a:p>
            <a:pPr algn="just"/>
            <a:r>
              <a:rPr lang="ru-RU" sz="2400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В этой системе всего две цифры </a:t>
            </a:r>
            <a:r>
              <a:rPr lang="ru-RU" sz="24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pPr algn="just"/>
            <a:endParaRPr lang="ru-RU" sz="2400" b="1" dirty="0" smtClean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b="1" dirty="0" smtClean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400" b="1" dirty="0" smtClean="0">
              <a:solidFill>
                <a:schemeClr val="accent4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 smtClean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Особую </a:t>
            </a:r>
            <a:r>
              <a:rPr lang="ru-RU" sz="2000" b="1" dirty="0">
                <a:solidFill>
                  <a:schemeClr val="accent4"/>
                </a:solidFill>
                <a:latin typeface="Times New Roman" pitchFamily="18" charset="0"/>
                <a:cs typeface="Times New Roman" pitchFamily="18" charset="0"/>
              </a:rPr>
              <a:t>роль здесь играет число 2 и его степени: 2, 4, 8 и т.д. Самая правая цифра числа показывает число единиц, следующая цифра - число двоек, следующая - число четверок и т.д. Двоичная система счисления позволяет закодировать любое натуральное число - представить его в виде последовательности нулей и единиц. В двоичном виде можно представлять не только числа, но и любую другую информацию: тексты, картинки, фильмы и аудиозаписи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402906" y="357166"/>
            <a:ext cx="7741094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Двоичная система счисления</a:t>
            </a:r>
            <a:endParaRPr lang="ru-RU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500562" y="2500306"/>
            <a:ext cx="1223412" cy="9233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0  1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Текст 1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 advTm="7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2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4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4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204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500042"/>
            <a:ext cx="6172200" cy="2053590"/>
          </a:xfrm>
        </p:spPr>
        <p:txBody>
          <a:bodyPr>
            <a:normAutofit fontScale="90000"/>
          </a:bodyPr>
          <a:lstStyle/>
          <a:p>
            <a:r>
              <a:rPr lang="ru-RU" u="sng" dirty="0" smtClean="0"/>
              <a:t>Урок- лекция: </a:t>
            </a:r>
            <a:r>
              <a:rPr lang="ru-RU" sz="2000" i="1" dirty="0" smtClean="0"/>
              <a:t>Изучение древних непозиционных и позиционных систем счисления и выявление применения их в современных сферах деятельности человека</a:t>
            </a:r>
            <a:r>
              <a:rPr lang="ru-RU" i="1" u="sng" dirty="0" smtClean="0"/>
              <a:t>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000232" y="2214554"/>
            <a:ext cx="6172200" cy="4357718"/>
          </a:xfrm>
        </p:spPr>
        <p:txBody>
          <a:bodyPr>
            <a:normAutofit fontScale="85000" lnSpcReduction="10000"/>
          </a:bodyPr>
          <a:lstStyle/>
          <a:p>
            <a:r>
              <a:rPr lang="ru-RU" sz="3000" u="sng" dirty="0" smtClean="0"/>
              <a:t>Основные задачи: </a:t>
            </a:r>
          </a:p>
          <a:p>
            <a:r>
              <a:rPr lang="ru-RU" dirty="0" smtClean="0"/>
              <a:t> </a:t>
            </a:r>
          </a:p>
          <a:p>
            <a:r>
              <a:rPr lang="ru-RU" b="0" i="1" dirty="0" smtClean="0"/>
              <a:t>1</a:t>
            </a:r>
            <a:r>
              <a:rPr lang="ru-RU" i="1" dirty="0" smtClean="0"/>
              <a:t>.       Поиск информации о  позиционных и непозиционных системах счисления, как в библиотеке, так и в интернете. </a:t>
            </a:r>
          </a:p>
          <a:p>
            <a:r>
              <a:rPr lang="ru-RU" i="1" dirty="0" smtClean="0"/>
              <a:t> </a:t>
            </a:r>
          </a:p>
          <a:p>
            <a:r>
              <a:rPr lang="ru-RU" i="1" dirty="0" smtClean="0"/>
              <a:t>2.       Изучение каждой системы счисления – правил составления чисел в них. </a:t>
            </a:r>
          </a:p>
          <a:p>
            <a:r>
              <a:rPr lang="ru-RU" i="1" dirty="0" smtClean="0"/>
              <a:t> </a:t>
            </a:r>
          </a:p>
          <a:p>
            <a:r>
              <a:rPr lang="ru-RU" i="1" dirty="0" smtClean="0"/>
              <a:t>3.       Исследование основных сфер деятельности современного человека (науки, образования, архитектуры, дизайна, и т. д.) и выявление связей с древними системами счисления. </a:t>
            </a:r>
          </a:p>
          <a:p>
            <a:r>
              <a:rPr lang="ru-RU" i="1" dirty="0" smtClean="0"/>
              <a:t> </a:t>
            </a:r>
          </a:p>
          <a:p>
            <a:r>
              <a:rPr lang="ru-RU" i="1" dirty="0" smtClean="0"/>
              <a:t>4.       Разработка технического материала для уроков информатики по непозиционным и позиционным системам счисления.</a:t>
            </a:r>
          </a:p>
          <a:p>
            <a:endParaRPr lang="ru-RU" dirty="0"/>
          </a:p>
        </p:txBody>
      </p:sp>
    </p:spTree>
  </p:cSld>
  <p:clrMapOvr>
    <a:masterClrMapping/>
  </p:clrMapOvr>
  <p:transition advClick="0" advTm="19844">
    <p:dissolv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37010" y="1214422"/>
            <a:ext cx="4792444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6072198" y="2857496"/>
            <a:ext cx="7143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9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</a:t>
            </a:r>
            <a:endParaRPr lang="ru-RU" sz="6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>
                  <a:lumMod val="9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86380" y="2285992"/>
            <a:ext cx="7143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9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endParaRPr lang="ru-RU" sz="6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>
                  <a:lumMod val="9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00562" y="2000240"/>
            <a:ext cx="7143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9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4</a:t>
            </a:r>
            <a:endParaRPr lang="ru-RU" sz="6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>
                  <a:lumMod val="9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71868" y="2143116"/>
            <a:ext cx="71438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bg2">
                    <a:lumMod val="20000"/>
                    <a:lumOff val="8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8</a:t>
            </a:r>
            <a:endParaRPr lang="ru-RU" sz="6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bg2">
                  <a:lumMod val="20000"/>
                  <a:lumOff val="8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143108" y="3714752"/>
            <a:ext cx="121444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8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</a:t>
            </a:r>
            <a:r>
              <a:rPr lang="ru-RU" sz="6000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8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6</a:t>
            </a:r>
            <a:endParaRPr lang="ru-RU" sz="6000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>
                  <a:lumMod val="8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928794" y="214290"/>
            <a:ext cx="25060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1011</a:t>
            </a:r>
            <a:r>
              <a:rPr lang="ru-RU" sz="5400" b="1" cap="none" spc="0" baseline="-2500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(2)  </a:t>
            </a:r>
            <a:endParaRPr lang="ru-RU" sz="5400" b="1" cap="none" spc="0" baseline="-2500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rot="5400000">
            <a:off x="4393405" y="2107397"/>
            <a:ext cx="1000132" cy="78581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16200000" flipV="1">
            <a:off x="4179091" y="2035959"/>
            <a:ext cx="1143008" cy="785818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4643438" y="357166"/>
            <a:ext cx="9733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=  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715008" y="285728"/>
            <a:ext cx="186781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11</a:t>
            </a:r>
            <a:r>
              <a:rPr lang="ru-RU" sz="5400" b="1" cap="none" spc="0" baseline="-2500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(10)</a:t>
            </a:r>
            <a:endParaRPr lang="ru-RU" sz="5400" b="1" cap="none" spc="0" baseline="-2500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grpSp>
        <p:nvGrpSpPr>
          <p:cNvPr id="26" name="Группа 25"/>
          <p:cNvGrpSpPr/>
          <p:nvPr/>
        </p:nvGrpSpPr>
        <p:grpSpPr>
          <a:xfrm>
            <a:off x="3571868" y="4214818"/>
            <a:ext cx="4000528" cy="840879"/>
            <a:chOff x="3929058" y="3786190"/>
            <a:chExt cx="4000528" cy="840879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3929058" y="3786190"/>
              <a:ext cx="714380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44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solidFill>
                    <a:srgbClr val="FF0000"/>
                  </a:solidFill>
                  <a:effectLst>
                    <a:outerShdw blurRad="50800" algn="tl" rotWithShape="0">
                      <a:srgbClr val="000000"/>
                    </a:outerShdw>
                  </a:effectLst>
                </a:rPr>
                <a:t>8</a:t>
              </a:r>
              <a:endParaRPr lang="ru-RU" sz="4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4786314" y="3857628"/>
              <a:ext cx="714380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44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solidFill>
                    <a:srgbClr val="FF0000"/>
                  </a:solidFill>
                  <a:effectLst>
                    <a:outerShdw blurRad="50800" algn="tl" rotWithShape="0">
                      <a:srgbClr val="000000"/>
                    </a:outerShdw>
                  </a:effectLst>
                </a:rPr>
                <a:t>2</a:t>
              </a:r>
              <a:endParaRPr lang="ru-RU" sz="4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5572132" y="3857628"/>
              <a:ext cx="2357454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44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solidFill>
                    <a:srgbClr val="FF0000"/>
                  </a:solidFill>
                  <a:effectLst>
                    <a:outerShdw blurRad="50800" algn="tl" rotWithShape="0">
                      <a:srgbClr val="000000"/>
                    </a:outerShdw>
                  </a:effectLst>
                </a:rPr>
                <a:t>1=</a:t>
              </a:r>
              <a:r>
                <a:rPr lang="ru-RU" sz="44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 </a:t>
              </a:r>
              <a:r>
                <a:rPr lang="ru-RU" sz="44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solidFill>
                    <a:srgbClr val="FF0000"/>
                  </a:solidFill>
                  <a:effectLst>
                    <a:outerShdw blurRad="50800" algn="tl" rotWithShape="0">
                      <a:srgbClr val="000000"/>
                    </a:outerShdw>
                  </a:effectLst>
                </a:rPr>
                <a:t>11</a:t>
              </a:r>
              <a:endParaRPr lang="ru-RU" sz="4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4572000" y="3857628"/>
              <a:ext cx="445747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44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solidFill>
                    <a:srgbClr val="FF0000"/>
                  </a:solidFill>
                  <a:effectLst>
                    <a:outerShdw blurRad="50800" algn="tl" rotWithShape="0">
                      <a:srgbClr val="000000"/>
                    </a:outerShdw>
                  </a:effectLst>
                </a:rPr>
                <a:t>+</a:t>
              </a:r>
              <a:endParaRPr lang="ru-RU" sz="4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5429256" y="3857628"/>
              <a:ext cx="445747" cy="76944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4400" b="1" cap="none" spc="0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solidFill>
                    <a:srgbClr val="FF0000"/>
                  </a:solidFill>
                  <a:effectLst>
                    <a:outerShdw blurRad="50800" algn="tl" rotWithShape="0">
                      <a:srgbClr val="000000"/>
                    </a:outerShdw>
                  </a:effectLst>
                </a:rPr>
                <a:t>+</a:t>
              </a:r>
              <a:endParaRPr lang="ru-RU" sz="4400" b="1" cap="none" spc="0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cxnSp>
        <p:nvCxnSpPr>
          <p:cNvPr id="28" name="Прямая со стрелкой 27"/>
          <p:cNvCxnSpPr/>
          <p:nvPr/>
        </p:nvCxnSpPr>
        <p:spPr>
          <a:xfrm>
            <a:off x="2214546" y="1000108"/>
            <a:ext cx="1643074" cy="10715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2643174" y="857232"/>
            <a:ext cx="1857388" cy="114300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3000364" y="857232"/>
            <a:ext cx="2500330" cy="14287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3500430" y="857232"/>
            <a:ext cx="2928958" cy="171451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ransition advClick="0" advTm="31125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2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9" grpId="0"/>
      <p:bldP spid="2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Слайд31.avi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4" cstate="print"/>
          <a:stretch>
            <a:fillRect/>
          </a:stretch>
        </p:blipFill>
        <p:spPr>
          <a:xfrm>
            <a:off x="467544" y="260648"/>
            <a:ext cx="8508437" cy="638132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929058" y="0"/>
            <a:ext cx="1015021" cy="132343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0-0=0</a:t>
            </a:r>
          </a:p>
          <a:p>
            <a:pPr algn="ctr"/>
            <a:r>
              <a:rPr lang="ru-RU" sz="2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1-0=1</a:t>
            </a:r>
          </a:p>
          <a:p>
            <a:pPr algn="ctr"/>
            <a:r>
              <a:rPr lang="ru-RU" sz="2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0-1=11</a:t>
            </a:r>
          </a:p>
          <a:p>
            <a:pPr algn="ctr"/>
            <a:r>
              <a:rPr lang="ru-RU" sz="2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1-1=0</a:t>
            </a:r>
            <a:endParaRPr lang="ru-RU" sz="2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43636" y="0"/>
            <a:ext cx="910826" cy="132343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0*0=0</a:t>
            </a:r>
          </a:p>
          <a:p>
            <a:pPr algn="ctr"/>
            <a:r>
              <a:rPr lang="ru-RU" sz="2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1*0=0</a:t>
            </a:r>
          </a:p>
          <a:p>
            <a:pPr algn="ctr"/>
            <a:r>
              <a:rPr lang="ru-RU" sz="2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0*1=0</a:t>
            </a:r>
          </a:p>
          <a:p>
            <a:pPr algn="ctr"/>
            <a:r>
              <a:rPr lang="ru-RU" sz="2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1*1=1</a:t>
            </a:r>
            <a:endParaRPr lang="ru-RU" sz="2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785918" y="0"/>
            <a:ext cx="1085554" cy="132343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0+0=0</a:t>
            </a:r>
          </a:p>
          <a:p>
            <a:pPr algn="ctr"/>
            <a:r>
              <a:rPr lang="ru-RU" sz="2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1+0=1</a:t>
            </a:r>
          </a:p>
          <a:p>
            <a:pPr algn="ctr"/>
            <a:r>
              <a:rPr lang="ru-RU" sz="2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0+1=1</a:t>
            </a:r>
          </a:p>
          <a:p>
            <a:pPr algn="ctr"/>
            <a:r>
              <a:rPr lang="ru-RU" sz="2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1+1=10</a:t>
            </a:r>
            <a:endParaRPr lang="ru-RU" sz="20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advClick="0" advTm="19219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99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45" name="Rectangle 1217"/>
          <p:cNvSpPr>
            <a:spLocks noGrp="1" noChangeArrowheads="1"/>
          </p:cNvSpPr>
          <p:nvPr>
            <p:ph type="body" idx="1"/>
          </p:nvPr>
        </p:nvSpPr>
        <p:spPr>
          <a:xfrm>
            <a:off x="1928794" y="2357430"/>
            <a:ext cx="3714776" cy="1371600"/>
          </a:xfrm>
        </p:spPr>
        <p:txBody>
          <a:bodyPr>
            <a:normAutofit fontScale="25000" lnSpcReduction="20000"/>
          </a:bodyPr>
          <a:lstStyle/>
          <a:p>
            <a:pPr eaLnBrk="1" hangingPunct="1">
              <a:lnSpc>
                <a:spcPct val="90000"/>
              </a:lnSpc>
            </a:pPr>
            <a:r>
              <a:rPr lang="ru-RU" sz="9600" i="1" dirty="0" smtClean="0"/>
              <a:t>Перевести числа</a:t>
            </a:r>
          </a:p>
          <a:p>
            <a:pPr eaLnBrk="1" hangingPunct="1">
              <a:lnSpc>
                <a:spcPct val="90000"/>
              </a:lnSpc>
            </a:pPr>
            <a:r>
              <a:rPr lang="ru-RU" sz="9600" i="1" dirty="0" smtClean="0"/>
              <a:t> из восьмеричной</a:t>
            </a:r>
          </a:p>
          <a:p>
            <a:pPr eaLnBrk="1" hangingPunct="1">
              <a:lnSpc>
                <a:spcPct val="90000"/>
              </a:lnSpc>
            </a:pPr>
            <a:r>
              <a:rPr lang="ru-RU" sz="9600" i="1" dirty="0" smtClean="0"/>
              <a:t> системы в</a:t>
            </a:r>
          </a:p>
          <a:p>
            <a:pPr eaLnBrk="1" hangingPunct="1">
              <a:lnSpc>
                <a:spcPct val="90000"/>
              </a:lnSpc>
            </a:pPr>
            <a:r>
              <a:rPr lang="ru-RU" sz="9600" i="1" dirty="0" smtClean="0"/>
              <a:t> десятеричную</a:t>
            </a:r>
          </a:p>
          <a:p>
            <a:pPr eaLnBrk="1" hangingPunct="1">
              <a:lnSpc>
                <a:spcPct val="90000"/>
              </a:lnSpc>
            </a:pPr>
            <a:endParaRPr lang="ru-RU" sz="9600" i="1" dirty="0" smtClean="0"/>
          </a:p>
          <a:p>
            <a:pPr eaLnBrk="1" hangingPunct="1">
              <a:lnSpc>
                <a:spcPct val="90000"/>
              </a:lnSpc>
            </a:pPr>
            <a:endParaRPr lang="ru-RU" sz="9600" i="1" dirty="0" smtClean="0"/>
          </a:p>
          <a:p>
            <a:pPr eaLnBrk="1" hangingPunct="1">
              <a:lnSpc>
                <a:spcPct val="90000"/>
              </a:lnSpc>
            </a:pPr>
            <a:r>
              <a:rPr lang="ru-RU" sz="9600" i="1" dirty="0" smtClean="0"/>
              <a:t>В координатной</a:t>
            </a:r>
          </a:p>
          <a:p>
            <a:pPr eaLnBrk="1" hangingPunct="1">
              <a:lnSpc>
                <a:spcPct val="90000"/>
              </a:lnSpc>
            </a:pPr>
            <a:r>
              <a:rPr lang="ru-RU" sz="9600" i="1" dirty="0" smtClean="0"/>
              <a:t> плоскости</a:t>
            </a:r>
          </a:p>
          <a:p>
            <a:pPr eaLnBrk="1" hangingPunct="1">
              <a:lnSpc>
                <a:spcPct val="90000"/>
              </a:lnSpc>
            </a:pPr>
            <a:r>
              <a:rPr lang="ru-RU" sz="9600" i="1" dirty="0" smtClean="0"/>
              <a:t> построить график</a:t>
            </a:r>
          </a:p>
          <a:p>
            <a:pPr eaLnBrk="1" hangingPunct="1">
              <a:lnSpc>
                <a:spcPct val="90000"/>
              </a:lnSpc>
            </a:pPr>
            <a:endParaRPr lang="ru-RU" sz="2400" i="1" dirty="0" smtClean="0"/>
          </a:p>
        </p:txBody>
      </p:sp>
      <p:graphicFrame>
        <p:nvGraphicFramePr>
          <p:cNvPr id="57413" name="Group 3141"/>
          <p:cNvGraphicFramePr>
            <a:graphicFrameLocks noGrp="1"/>
          </p:cNvGraphicFramePr>
          <p:nvPr>
            <p:ph sz="half" idx="4294967295"/>
          </p:nvPr>
        </p:nvGraphicFramePr>
        <p:xfrm>
          <a:off x="5214942" y="660400"/>
          <a:ext cx="3617913" cy="6197600"/>
        </p:xfrm>
        <a:graphic>
          <a:graphicData uri="http://schemas.openxmlformats.org/drawingml/2006/table">
            <a:tbl>
              <a:tblPr/>
              <a:tblGrid>
                <a:gridCol w="1184275"/>
                <a:gridCol w="650875"/>
                <a:gridCol w="469900"/>
                <a:gridCol w="655638"/>
                <a:gridCol w="657225"/>
              </a:tblGrid>
              <a:tr h="339725"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Таблица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№карточки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Х</a:t>
                      </a:r>
                      <a:r>
                        <a:rPr kumimoji="0" lang="ru-RU" sz="14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8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Y</a:t>
                      </a:r>
                      <a:r>
                        <a:rPr kumimoji="0" lang="ru-RU" sz="14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8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Х</a:t>
                      </a:r>
                      <a:r>
                        <a:rPr kumimoji="0" lang="ru-RU" sz="14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10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Y</a:t>
                      </a:r>
                      <a:r>
                        <a:rPr kumimoji="0" lang="ru-RU" sz="1400" b="1" i="0" u="none" strike="noStrike" cap="none" normalizeH="0" baseline="-30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29845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5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5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5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5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2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7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3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7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3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29845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3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6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6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0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4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5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5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29845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5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5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2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5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2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6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6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6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29845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7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7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7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8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2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2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8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29845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9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11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9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16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14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29845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11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4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20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4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16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12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11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20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9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16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29845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13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15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14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13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12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14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16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16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14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13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29845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15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15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16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13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14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16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15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17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13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15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29845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17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16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20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14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16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29686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18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17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17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15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Cyr" charset="-52"/>
                        </a:rPr>
                        <a:t>15</a:t>
                      </a:r>
                      <a:endParaRPr kumimoji="0" lang="ru-RU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sp>
        <p:nvSpPr>
          <p:cNvPr id="57416" name="WordArt 3144"/>
          <p:cNvSpPr>
            <a:spLocks noChangeArrowheads="1" noChangeShapeType="1" noTextEdit="1"/>
          </p:cNvSpPr>
          <p:nvPr/>
        </p:nvSpPr>
        <p:spPr bwMode="auto">
          <a:xfrm>
            <a:off x="468312" y="476250"/>
            <a:ext cx="4175125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Impact"/>
              </a:rPr>
              <a:t>К </a:t>
            </a:r>
            <a:r>
              <a:rPr lang="ru-RU" sz="3600" b="1" kern="1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Impact"/>
              </a:rPr>
              <a:t>р</a:t>
            </a:r>
            <a:r>
              <a:rPr lang="ru-RU" sz="3600" b="1" kern="1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Impact"/>
              </a:rPr>
              <a:t> и </a:t>
            </a:r>
            <a:r>
              <a:rPr lang="ru-RU" sz="3600" b="1" kern="1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Impact"/>
              </a:rPr>
              <a:t>п</a:t>
            </a:r>
            <a:r>
              <a:rPr lang="ru-RU" sz="3600" b="1" kern="1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Impact"/>
              </a:rPr>
              <a:t> т о г </a:t>
            </a:r>
            <a:r>
              <a:rPr lang="ru-RU" sz="3600" b="1" kern="1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Impact"/>
              </a:rPr>
              <a:t>р</a:t>
            </a:r>
            <a:r>
              <a:rPr lang="ru-RU" sz="3600" b="1" kern="1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Impact"/>
              </a:rPr>
              <a:t> а м </a:t>
            </a:r>
            <a:r>
              <a:rPr lang="ru-RU" sz="3600" b="1" kern="1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Impact"/>
              </a:rPr>
              <a:t>м</a:t>
            </a:r>
            <a:r>
              <a:rPr lang="ru-RU" sz="3600" b="1" kern="1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Impact"/>
              </a:rPr>
              <a:t> а</a:t>
            </a:r>
            <a:endParaRPr lang="ru-RU" sz="3600" kern="10" dirty="0">
              <a:ln w="19050">
                <a:solidFill>
                  <a:schemeClr val="tx1"/>
                </a:solidFill>
                <a:round/>
                <a:headEnd/>
                <a:tailEnd/>
              </a:ln>
              <a:solidFill>
                <a:schemeClr val="tx2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</p:spTree>
    <p:custDataLst>
      <p:tags r:id="rId1"/>
    </p:custDataLst>
  </p:cSld>
  <p:clrMapOvr>
    <a:masterClrMapping/>
  </p:clrMapOvr>
  <p:transition advClick="0" advTm="12593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9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9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93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93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93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93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93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93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93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93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93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93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93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93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93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93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93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93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93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93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934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345" grpId="0" build="p"/>
      <p:bldP spid="5741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4A4F59B"/>
          <p:cNvPicPr>
            <a:picLocks noChangeAspect="1" noChangeArrowheads="1"/>
          </p:cNvPicPr>
          <p:nvPr/>
        </p:nvPicPr>
        <p:blipFill>
          <a:blip r:embed="rId3" cstate="print">
            <a:lum contrast="36000"/>
          </a:blip>
          <a:srcRect l="25832" t="47966" r="-3151" b="12457"/>
          <a:stretch>
            <a:fillRect/>
          </a:stretch>
        </p:blipFill>
        <p:spPr bwMode="auto">
          <a:xfrm>
            <a:off x="323850" y="46167"/>
            <a:ext cx="8820150" cy="681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Click="0" advTm="4828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170" name="Group 90"/>
          <p:cNvGraphicFramePr>
            <a:graphicFrameLocks noGrp="1"/>
          </p:cNvGraphicFramePr>
          <p:nvPr/>
        </p:nvGraphicFramePr>
        <p:xfrm>
          <a:off x="2214546" y="2500306"/>
          <a:ext cx="2592387" cy="1079500"/>
        </p:xfrm>
        <a:graphic>
          <a:graphicData uri="http://schemas.openxmlformats.org/drawingml/2006/table">
            <a:tbl>
              <a:tblPr/>
              <a:tblGrid>
                <a:gridCol w="1296987"/>
                <a:gridCol w="1295400"/>
              </a:tblGrid>
              <a:tr h="107950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  <a:r>
                        <a:rPr kumimoji="0" lang="ru-RU" sz="22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2200" b="1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sz="22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2200" b="1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6111" name="Group 31"/>
          <p:cNvGraphicFramePr>
            <a:graphicFrameLocks noGrp="1"/>
          </p:cNvGraphicFramePr>
          <p:nvPr/>
        </p:nvGraphicFramePr>
        <p:xfrm>
          <a:off x="4929190" y="2500306"/>
          <a:ext cx="2274888" cy="1122363"/>
        </p:xfrm>
        <a:graphic>
          <a:graphicData uri="http://schemas.openxmlformats.org/drawingml/2006/table">
            <a:tbl>
              <a:tblPr/>
              <a:tblGrid>
                <a:gridCol w="1138238"/>
                <a:gridCol w="1136650"/>
              </a:tblGrid>
              <a:tr h="112236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r>
                        <a:rPr kumimoji="0" lang="ru-RU" sz="22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800" b="0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r>
                        <a:rPr kumimoji="0" lang="ru-RU" sz="2200" b="1" i="0" u="none" strike="noStrike" cap="none" normalizeH="0" baseline="-25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2200" b="1" i="0" u="none" strike="noStrike" cap="none" normalizeH="0" baseline="-2500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6125" name="Group 45"/>
          <p:cNvGraphicFramePr>
            <a:graphicFrameLocks noGrp="1"/>
          </p:cNvGraphicFramePr>
          <p:nvPr/>
        </p:nvGraphicFramePr>
        <p:xfrm>
          <a:off x="3357554" y="4643446"/>
          <a:ext cx="2205038" cy="1008063"/>
        </p:xfrm>
        <a:graphic>
          <a:graphicData uri="http://schemas.openxmlformats.org/drawingml/2006/table">
            <a:tbl>
              <a:tblPr/>
              <a:tblGrid>
                <a:gridCol w="1103313"/>
                <a:gridCol w="1101725"/>
              </a:tblGrid>
              <a:tr h="100806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r>
                        <a:rPr kumimoji="0" lang="ru-RU" sz="22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r>
                        <a:rPr kumimoji="0" lang="ru-RU" sz="22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6139" name="Group 59"/>
          <p:cNvGraphicFramePr>
            <a:graphicFrameLocks noGrp="1"/>
          </p:cNvGraphicFramePr>
          <p:nvPr/>
        </p:nvGraphicFramePr>
        <p:xfrm>
          <a:off x="5643570" y="4643446"/>
          <a:ext cx="2879725" cy="1008063"/>
        </p:xfrm>
        <a:graphic>
          <a:graphicData uri="http://schemas.openxmlformats.org/drawingml/2006/table">
            <a:tbl>
              <a:tblPr/>
              <a:tblGrid>
                <a:gridCol w="1439863"/>
                <a:gridCol w="1439862"/>
              </a:tblGrid>
              <a:tr h="100806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kumimoji="0" lang="ru-RU" sz="22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r>
                        <a:rPr kumimoji="0" lang="ru-RU" sz="22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6153" name="Group 73"/>
          <p:cNvGraphicFramePr>
            <a:graphicFrameLocks noGrp="1"/>
          </p:cNvGraphicFramePr>
          <p:nvPr/>
        </p:nvGraphicFramePr>
        <p:xfrm>
          <a:off x="2214546" y="3643314"/>
          <a:ext cx="1081087" cy="2016126"/>
        </p:xfrm>
        <a:graphic>
          <a:graphicData uri="http://schemas.openxmlformats.org/drawingml/2006/table">
            <a:tbl>
              <a:tblPr/>
              <a:tblGrid>
                <a:gridCol w="1081087"/>
              </a:tblGrid>
              <a:tr h="98901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r>
                        <a:rPr kumimoji="0" lang="ru-RU" sz="22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711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</a:t>
                      </a:r>
                      <a:r>
                        <a:rPr kumimoji="0" lang="ru-RU" sz="2200" b="0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6168" name="Group 88"/>
          <p:cNvGraphicFramePr>
            <a:graphicFrameLocks noGrp="1"/>
          </p:cNvGraphicFramePr>
          <p:nvPr/>
        </p:nvGraphicFramePr>
        <p:xfrm>
          <a:off x="7215206" y="2428868"/>
          <a:ext cx="1290637" cy="2170113"/>
        </p:xfrm>
        <a:graphic>
          <a:graphicData uri="http://schemas.openxmlformats.org/drawingml/2006/table">
            <a:tbl>
              <a:tblPr/>
              <a:tblGrid>
                <a:gridCol w="1290637"/>
              </a:tblGrid>
              <a:tr h="1198563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1101</a:t>
                      </a:r>
                      <a:r>
                        <a:rPr kumimoji="0" lang="ru-RU" sz="2200" b="1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7155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kumimoji="0" lang="ru-RU" sz="2200" b="0" i="0" u="none" strike="noStrike" cap="none" normalizeH="0" baseline="-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2357422" y="642918"/>
            <a:ext cx="64005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Двоичное домино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Click="0" advTm="16624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17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17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17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17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17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17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1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1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1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1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1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1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1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1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1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1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1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1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1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1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1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1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1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1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1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1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1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1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1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1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500"/>
                            </p:stCondLst>
                            <p:childTnLst>
                              <p:par>
                                <p:cTn id="7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1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1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1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1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1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1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1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1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500"/>
                            </p:stCondLst>
                            <p:childTnLst>
                              <p:par>
                                <p:cTn id="9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13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1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13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1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13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13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13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13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Слайд 35.avi">
            <a:hlinkClick r:id="" action="ppaction://media"/>
          </p:cNvPr>
          <p:cNvPicPr>
            <a:picLocks noRot="1" noChangeAspect="1"/>
          </p:cNvPicPr>
          <p:nvPr>
            <a:videoFile r:link="rId2"/>
          </p:nvPr>
        </p:nvPicPr>
        <p:blipFill>
          <a:blip r:embed="rId4" cstate="print"/>
          <a:stretch>
            <a:fillRect/>
          </a:stretch>
        </p:blipFill>
        <p:spPr>
          <a:xfrm>
            <a:off x="347531" y="260648"/>
            <a:ext cx="8796470" cy="659735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Click="0" advTm="10516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13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72198" y="1643050"/>
            <a:ext cx="2671777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 l="14286" t="28609" r="44974" b="54511"/>
          <a:stretch>
            <a:fillRect/>
          </a:stretch>
        </p:blipFill>
        <p:spPr bwMode="auto">
          <a:xfrm>
            <a:off x="0" y="1428736"/>
            <a:ext cx="5705507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2285984" y="5486400"/>
            <a:ext cx="6172200" cy="1371600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ru-RU" dirty="0" smtClean="0"/>
              <a:t>1 фут = 12 дюймам  (система мер)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1 шиллинг = 12 пенсам (денежная система)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Чайные и столовые сервизы = 12 штук</a:t>
            </a:r>
          </a:p>
          <a:p>
            <a:pPr>
              <a:buFont typeface="Wingdings" pitchFamily="2" charset="2"/>
              <a:buChar char="v"/>
            </a:pPr>
            <a:r>
              <a:rPr lang="ru-RU" dirty="0" smtClean="0"/>
              <a:t>Дюжина =12 штук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214290"/>
            <a:ext cx="814393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Двенадцатеричная система счисления</a:t>
            </a:r>
            <a:endParaRPr lang="ru-RU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10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3" cstate="print"/>
          <a:srcRect l="4169" t="8761" r="5559" b="4915"/>
          <a:stretch>
            <a:fillRect/>
          </a:stretch>
        </p:blipFill>
        <p:spPr bwMode="auto">
          <a:xfrm>
            <a:off x="214282" y="214290"/>
            <a:ext cx="8929718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Click="0" advTm="8391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3" cstate="print"/>
          <a:srcRect l="5291" t="25855" r="6040" b="8120"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Click="0" advTm="2968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3" cstate="print"/>
          <a:srcRect l="6093" t="8120" r="4596" b="6838"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Click="0" advTm="5202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28794" y="214290"/>
            <a:ext cx="6457968" cy="5167328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sz="2800" dirty="0" smtClean="0">
                <a:solidFill>
                  <a:schemeClr val="accent1">
                    <a:lumMod val="75000"/>
                  </a:schemeClr>
                </a:solidFill>
              </a:rPr>
              <a:t>План</a:t>
            </a:r>
          </a:p>
          <a:p>
            <a:pPr>
              <a:buFont typeface="Wingdings" pitchFamily="2" charset="2"/>
              <a:buChar char="v"/>
            </a:pPr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  <a:hlinkClick r:id="rId3" action="ppaction://hlinksldjump"/>
              </a:rPr>
              <a:t>История возникновения чисел.</a:t>
            </a:r>
            <a:endParaRPr lang="ru-RU" sz="2800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  <a:hlinkClick r:id="rId4" action="ppaction://hlinksldjump"/>
              </a:rPr>
              <a:t>Арифметика каменного века.</a:t>
            </a:r>
            <a:endParaRPr lang="ru-RU" sz="2800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  <a:hlinkClick r:id="rId5" action="ppaction://hlinksldjump"/>
              </a:rPr>
              <a:t>Славянская</a:t>
            </a:r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  <a:hlinkClick r:id="rId6" action="ppaction://hlinksldjump"/>
              </a:rPr>
              <a:t>Египетская</a:t>
            </a:r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  <a:hlinkClick r:id="rId7" action="ppaction://hlinksldjump"/>
              </a:rPr>
              <a:t>Римская</a:t>
            </a:r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  <a:hlinkClick r:id="rId8" action="ppaction://hlinksldjump"/>
              </a:rPr>
              <a:t>Греческая</a:t>
            </a:r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  <a:hlinkClick r:id="rId9" action="ppaction://hlinksldjump"/>
              </a:rPr>
              <a:t>Вавилонская</a:t>
            </a:r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</a:rPr>
              <a:t> системы счисления.</a:t>
            </a:r>
          </a:p>
          <a:p>
            <a:pPr>
              <a:buFont typeface="Wingdings" pitchFamily="2" charset="2"/>
              <a:buChar char="v"/>
            </a:pPr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  <a:hlinkClick r:id="rId10" action="ppaction://hlinksldjump"/>
              </a:rPr>
              <a:t>Позиционные системы счисления</a:t>
            </a:r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  <a:hlinkClick r:id="rId11" action="ppaction://hlinksldjump"/>
              </a:rPr>
              <a:t>Десятичная</a:t>
            </a:r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  <a:hlinkClick r:id="rId12" action="ppaction://hlinksldjump"/>
              </a:rPr>
              <a:t>Восьмеричная</a:t>
            </a:r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  <a:hlinkClick r:id="rId13" action="ppaction://hlinksldjump"/>
              </a:rPr>
              <a:t>Шестнадцатеричная</a:t>
            </a:r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  <a:hlinkClick r:id="rId14" action="ppaction://hlinksldjump"/>
              </a:rPr>
              <a:t>Двоичная</a:t>
            </a:r>
            <a:endParaRPr lang="ru-RU" sz="2800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  <a:hlinkClick r:id="rId15" action="ppaction://hlinksldjump"/>
              </a:rPr>
              <a:t>Нестандартные способы изучения перевода </a:t>
            </a:r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</a:rPr>
              <a:t>и </a:t>
            </a:r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  <a:hlinkClick r:id="rId16" action="ppaction://hlinksldjump"/>
              </a:rPr>
              <a:t>арифметических действий над числами.</a:t>
            </a:r>
            <a:endParaRPr lang="ru-RU" sz="2800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2800" i="1" dirty="0" smtClean="0">
                <a:solidFill>
                  <a:schemeClr val="accent1">
                    <a:lumMod val="75000"/>
                  </a:schemeClr>
                </a:solidFill>
              </a:rPr>
              <a:t>Современное применение древних систем счисления</a:t>
            </a:r>
          </a:p>
          <a:p>
            <a:pPr>
              <a:buFont typeface="Wingdings" pitchFamily="2" charset="2"/>
              <a:buChar char="q"/>
            </a:pPr>
            <a:endParaRPr lang="ru-RU" sz="2800" dirty="0" smtClean="0"/>
          </a:p>
          <a:p>
            <a:pPr>
              <a:buFont typeface="Wingdings" pitchFamily="2" charset="2"/>
              <a:buChar char="q"/>
            </a:pPr>
            <a:endParaRPr lang="ru-RU" sz="2800" dirty="0" smtClean="0"/>
          </a:p>
          <a:p>
            <a:pPr>
              <a:buFont typeface="Wingdings" pitchFamily="2" charset="2"/>
              <a:buChar char="q"/>
            </a:pPr>
            <a:endParaRPr lang="ru-RU" sz="2800" dirty="0"/>
          </a:p>
        </p:txBody>
      </p:sp>
    </p:spTree>
    <p:custDataLst>
      <p:tags r:id="rId1"/>
    </p:custDataLst>
  </p:cSld>
  <p:clrMapOvr>
    <a:masterClrMapping/>
  </p:clrMapOvr>
  <p:transition advClick="0" advTm="8797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>
          <a:blip r:embed="rId3" cstate="print"/>
          <a:srcRect l="10583" t="27137" r="10208" b="28846"/>
          <a:stretch>
            <a:fillRect/>
          </a:stretch>
        </p:blipFill>
        <p:spPr bwMode="auto">
          <a:xfrm>
            <a:off x="357158" y="857232"/>
            <a:ext cx="5286412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 cstate="print"/>
          <a:srcRect l="4810" t="20726" r="5879" b="6624"/>
          <a:stretch>
            <a:fillRect/>
          </a:stretch>
        </p:blipFill>
        <p:spPr bwMode="auto">
          <a:xfrm>
            <a:off x="2419321" y="2809858"/>
            <a:ext cx="6724679" cy="4048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357554" y="0"/>
            <a:ext cx="286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ВЫВОД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Click="0" advTm="50094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1714488"/>
            <a:ext cx="6172200" cy="4500594"/>
          </a:xfrm>
        </p:spPr>
        <p:txBody>
          <a:bodyPr>
            <a:noAutofit/>
          </a:bodyPr>
          <a:lstStyle/>
          <a:p>
            <a:r>
              <a:rPr lang="ru-RU" sz="2400" i="1" dirty="0" smtClean="0">
                <a:solidFill>
                  <a:srgbClr val="FFC000"/>
                </a:solidFill>
              </a:rPr>
              <a:t>                 </a:t>
            </a:r>
            <a:br>
              <a:rPr lang="ru-RU" sz="2400" i="1" dirty="0" smtClean="0">
                <a:solidFill>
                  <a:srgbClr val="FFC000"/>
                </a:solidFill>
              </a:rPr>
            </a:br>
            <a:r>
              <a:rPr lang="ru-RU" sz="2400" i="1" dirty="0" smtClean="0">
                <a:solidFill>
                  <a:srgbClr val="FFC000"/>
                </a:solidFill>
              </a:rPr>
              <a:t/>
            </a:r>
            <a:br>
              <a:rPr lang="ru-RU" sz="2400" i="1" dirty="0" smtClean="0">
                <a:solidFill>
                  <a:srgbClr val="FFC000"/>
                </a:solidFill>
              </a:rPr>
            </a:br>
            <a:r>
              <a:rPr lang="ru-RU" sz="2400" dirty="0" smtClean="0">
                <a:solidFill>
                  <a:srgbClr val="FFC000"/>
                </a:solidFill>
              </a:rPr>
              <a:t>Задание </a:t>
            </a:r>
            <a:r>
              <a:rPr lang="ru-RU" sz="2400" dirty="0" smtClean="0">
                <a:solidFill>
                  <a:srgbClr val="FFC000"/>
                </a:solidFill>
              </a:rPr>
              <a:t>на </a:t>
            </a:r>
            <a:r>
              <a:rPr lang="ru-RU" sz="2400" dirty="0" smtClean="0">
                <a:solidFill>
                  <a:srgbClr val="FFC000"/>
                </a:solidFill>
              </a:rPr>
              <a:t>дом  </a:t>
            </a:r>
            <a:br>
              <a:rPr lang="ru-RU" sz="2400" dirty="0" smtClean="0">
                <a:solidFill>
                  <a:srgbClr val="FFC000"/>
                </a:solidFill>
              </a:rPr>
            </a:br>
            <a:r>
              <a:rPr lang="ru-RU" sz="2400" dirty="0" smtClean="0">
                <a:solidFill>
                  <a:srgbClr val="FFC000"/>
                </a:solidFill>
              </a:rPr>
              <a:t/>
            </a:r>
            <a:br>
              <a:rPr lang="ru-RU" sz="2400" dirty="0" smtClean="0">
                <a:solidFill>
                  <a:srgbClr val="FFC000"/>
                </a:solidFill>
              </a:rPr>
            </a:br>
            <a:r>
              <a:rPr lang="ru-RU" sz="2400" dirty="0" smtClean="0"/>
              <a:t>Изучить </a:t>
            </a:r>
            <a:r>
              <a:rPr lang="ru-RU" sz="2400" dirty="0" smtClean="0"/>
              <a:t>текст параграфа по теме урока и выполнить творческие задания:</a:t>
            </a:r>
            <a:br>
              <a:rPr lang="ru-RU" sz="2400" dirty="0" smtClean="0"/>
            </a:br>
            <a:r>
              <a:rPr lang="ru-RU" sz="2400" dirty="0" smtClean="0"/>
              <a:t>- Запишите год, месяц и число своего рождения с помощью римских цифр.</a:t>
            </a:r>
            <a:br>
              <a:rPr lang="ru-RU" sz="2400" dirty="0" smtClean="0"/>
            </a:br>
            <a:r>
              <a:rPr lang="ru-RU" sz="2400" dirty="0" smtClean="0"/>
              <a:t>- Запишите в </a:t>
            </a:r>
            <a:r>
              <a:rPr lang="ru-RU" sz="2400" dirty="0" smtClean="0"/>
              <a:t>вавилонской </a:t>
            </a:r>
            <a:r>
              <a:rPr lang="ru-RU" sz="2400" dirty="0" smtClean="0"/>
              <a:t>системе счисления число 26, 440.</a:t>
            </a:r>
            <a:br>
              <a:rPr lang="ru-RU" sz="2400" dirty="0" smtClean="0"/>
            </a:br>
            <a:r>
              <a:rPr lang="ru-RU" sz="2400" dirty="0" smtClean="0"/>
              <a:t>- Запишите с помощью старинной русской системы счисления 4357 рубля 12 копейки.</a:t>
            </a:r>
            <a:br>
              <a:rPr lang="ru-RU" sz="2400" dirty="0" smtClean="0"/>
            </a:br>
            <a:r>
              <a:rPr lang="ru-RU" sz="2400" dirty="0" smtClean="0"/>
              <a:t>- Придумайте свою позиционную систему счисления.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advClick="0" advTm="0">
    <p:dissolve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76917" y="2967335"/>
            <a:ext cx="73901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solidFill>
                  <a:srgbClr val="C00000"/>
                </a:solidFill>
              </a:rPr>
              <a:t>Спасибо за внимание!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0"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170" name="Picture 2" descr="Лаплас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0"/>
            <a:ext cx="2290763" cy="3057525"/>
          </a:xfrm>
          <a:prstGeom prst="rect">
            <a:avLst/>
          </a:prstGeom>
          <a:noFill/>
          <a:ln w="28575">
            <a:solidFill>
              <a:srgbClr val="99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5857884" y="3357562"/>
            <a:ext cx="3816350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dirty="0">
                <a:solidFill>
                  <a:schemeClr val="accent1"/>
                </a:solidFill>
              </a:rPr>
              <a:t>Пьер </a:t>
            </a:r>
            <a:r>
              <a:rPr lang="ru-RU" dirty="0" err="1">
                <a:solidFill>
                  <a:schemeClr val="accent1"/>
                </a:solidFill>
              </a:rPr>
              <a:t>Симон</a:t>
            </a:r>
            <a:r>
              <a:rPr lang="ru-RU" dirty="0">
                <a:solidFill>
                  <a:schemeClr val="accent1"/>
                </a:solidFill>
              </a:rPr>
              <a:t> Лаплас</a:t>
            </a:r>
            <a:r>
              <a:rPr lang="ru-RU" dirty="0">
                <a:solidFill>
                  <a:srgbClr val="990000"/>
                </a:solidFill>
              </a:rPr>
              <a:t> </a:t>
            </a:r>
          </a:p>
          <a:p>
            <a:pPr algn="ctr">
              <a:spcBef>
                <a:spcPct val="50000"/>
              </a:spcBef>
            </a:pPr>
            <a:r>
              <a:rPr lang="en-US" dirty="0">
                <a:solidFill>
                  <a:schemeClr val="accent1"/>
                </a:solidFill>
              </a:rPr>
              <a:t>(1</a:t>
            </a:r>
            <a:r>
              <a:rPr lang="ru-RU" dirty="0">
                <a:solidFill>
                  <a:schemeClr val="accent1"/>
                </a:solidFill>
              </a:rPr>
              <a:t>7</a:t>
            </a:r>
            <a:r>
              <a:rPr lang="en-US" dirty="0">
                <a:solidFill>
                  <a:schemeClr val="accent1"/>
                </a:solidFill>
              </a:rPr>
              <a:t>49 – 18</a:t>
            </a:r>
            <a:r>
              <a:rPr lang="ru-RU" dirty="0">
                <a:solidFill>
                  <a:schemeClr val="accent1"/>
                </a:solidFill>
              </a:rPr>
              <a:t>27 гг.)</a:t>
            </a: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1928794" y="428604"/>
            <a:ext cx="4645025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dirty="0">
                <a:solidFill>
                  <a:schemeClr val="tx2">
                    <a:lumMod val="90000"/>
                  </a:schemeClr>
                </a:solidFill>
              </a:rPr>
              <a:t>«</a:t>
            </a:r>
            <a:r>
              <a:rPr lang="ru-RU" sz="3200" i="1" dirty="0">
                <a:solidFill>
                  <a:schemeClr val="tx2">
                    <a:lumMod val="90000"/>
                  </a:schemeClr>
                </a:solidFill>
              </a:rPr>
              <a:t>Мысль – выражать все числа немногими знаками, придавая им значение по форме, еще значение по месту, настолько проста, что именно из-за этой простоты трудно оценить, насколько она удивительна …»</a:t>
            </a: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</p:spTree>
    <p:custDataLst>
      <p:tags r:id="rId1"/>
    </p:custDataLst>
  </p:cSld>
  <p:clrMapOvr>
    <a:masterClrMapping/>
  </p:clrMapOvr>
  <p:transition advClick="0" advTm="13766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428604"/>
            <a:ext cx="6172200" cy="2053590"/>
          </a:xfrm>
        </p:spPr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1571612"/>
            <a:ext cx="6172200" cy="4810138"/>
          </a:xfrm>
        </p:spPr>
        <p:txBody>
          <a:bodyPr>
            <a:noAutofit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Прежде чем человек научился считать или придумал слова для обозначения чисел, он, несомненно, владел наглядным, интуитивным представлением о числе, позволявшим ему различать одного человека и двух людей или двух и многих людей.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Сначала человечество делало подсчеты с помощью камешков, это было удобно если объектов немного. Некоторые первобытные племена подсчитывали количество предметов, сопоставляя им различные части тела, главным образом пальцы рук и ног. Но все равно оставалась проблема с числами больше 20. 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71670" y="285728"/>
            <a:ext cx="5517280" cy="1200329"/>
          </a:xfrm>
          <a:prstGeom prst="rect">
            <a:avLst/>
          </a:prstGeom>
          <a:noFill/>
          <a:effectLst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История </a:t>
            </a:r>
          </a:p>
          <a:p>
            <a:pPr algn="ctr"/>
            <a:r>
              <a:rPr lang="ru-RU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возникновения чисел</a:t>
            </a:r>
            <a:endParaRPr lang="ru-RU" sz="36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grpSp>
        <p:nvGrpSpPr>
          <p:cNvPr id="13" name="Группа 12"/>
          <p:cNvGrpSpPr/>
          <p:nvPr/>
        </p:nvGrpSpPr>
        <p:grpSpPr>
          <a:xfrm>
            <a:off x="500034" y="1500174"/>
            <a:ext cx="8446238" cy="2822508"/>
            <a:chOff x="500034" y="1500174"/>
            <a:chExt cx="8446238" cy="2822508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2143108" y="2285992"/>
              <a:ext cx="5517280" cy="1107996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endParaRPr lang="ru-RU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3428992" y="1500174"/>
              <a:ext cx="5517280" cy="1107996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endParaRPr lang="ru-RU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500034" y="3071810"/>
              <a:ext cx="5517280" cy="1107996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endParaRPr lang="ru-RU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071802" y="3214686"/>
              <a:ext cx="5517280" cy="1107996"/>
            </a:xfrm>
            <a:prstGeom prst="rect">
              <a:avLst/>
            </a:prstGeom>
            <a:noFill/>
            <a:effectLst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endParaRPr lang="ru-RU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endParaRPr>
            </a:p>
          </p:txBody>
        </p:sp>
      </p:grpSp>
      <p:pic>
        <p:nvPicPr>
          <p:cNvPr id="14" name="Picture 3" descr="untitle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80112" y="3429000"/>
            <a:ext cx="3163888" cy="3273425"/>
          </a:xfrm>
          <a:prstGeom prst="rect">
            <a:avLst/>
          </a:prstGeom>
          <a:noFill/>
        </p:spPr>
      </p:pic>
      <p:pic>
        <p:nvPicPr>
          <p:cNvPr id="15" name="Picture 4" descr="untitled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758502">
            <a:off x="107598" y="2998164"/>
            <a:ext cx="3114675" cy="3236913"/>
          </a:xfrm>
          <a:prstGeom prst="rect">
            <a:avLst/>
          </a:prstGeom>
          <a:noFill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chemeClr val="accent6">
                <a:tint val="45000"/>
                <a:satMod val="400000"/>
              </a:schemeClr>
            </a:duotone>
          </a:blip>
          <a:srcRect t="34091" b="31818"/>
          <a:stretch>
            <a:fillRect/>
          </a:stretch>
        </p:blipFill>
        <p:spPr bwMode="auto">
          <a:xfrm>
            <a:off x="1214414" y="2285992"/>
            <a:ext cx="7215187" cy="107157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</p:pic>
      <p:pic>
        <p:nvPicPr>
          <p:cNvPr id="17" name="Picture 5" descr="1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>
          <a:xfrm>
            <a:off x="6715140" y="214290"/>
            <a:ext cx="1511300" cy="2182813"/>
          </a:xfrm>
          <a:prstGeom prst="rect">
            <a:avLst/>
          </a:prstGeom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034" y="0"/>
            <a:ext cx="2871788" cy="1298575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Click="0" advTm="25001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xit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heep_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357950" y="1428736"/>
            <a:ext cx="2846697" cy="2613029"/>
          </a:xfrm>
          <a:prstGeom prst="cloud">
            <a:avLst/>
          </a:prstGeom>
        </p:spPr>
      </p:pic>
      <p:pic>
        <p:nvPicPr>
          <p:cNvPr id="7" name="Picture 5" descr="C:\Users\Шадрины\Desktop\для рисунков\55663008_1267089412_pervobytnyichelove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0166" y="1142984"/>
            <a:ext cx="2479675" cy="3214687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2643174" y="3571876"/>
            <a:ext cx="6172200" cy="2024056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ru-RU" sz="2400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Сначала люди научились узнавать число предметов или животных, делая особые зарубки на счетных палочках, вести счет.</a:t>
            </a:r>
          </a:p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Мысль о счете пришла людям в голову раньше, чем появились цифры. Люди могли сообщить друг другу, что в одном стаде животных больше чем в другом, а вот, сколько именно – сосчитать не умели.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3108" y="214290"/>
            <a:ext cx="585791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hevronInverted">
              <a:avLst/>
            </a:prstTxWarp>
            <a:spAutoFit/>
          </a:bodyPr>
          <a:lstStyle/>
          <a:p>
            <a:pPr algn="ctr"/>
            <a:r>
              <a:rPr lang="ru-RU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Арифметика</a:t>
            </a:r>
          </a:p>
          <a:p>
            <a:pPr algn="ctr"/>
            <a:r>
              <a:rPr lang="ru-RU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каменного века</a:t>
            </a:r>
            <a:endParaRPr lang="ru-RU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pic>
        <p:nvPicPr>
          <p:cNvPr id="9" name="Picture 6" descr="Рисунок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86182" y="2071678"/>
            <a:ext cx="3071834" cy="1171579"/>
          </a:xfrm>
          <a:prstGeom prst="rect">
            <a:avLst/>
          </a:prstGeom>
          <a:noFill/>
        </p:spPr>
      </p:pic>
      <p:pic>
        <p:nvPicPr>
          <p:cNvPr id="10" name="Picture 6" descr="C:\Users\Шадрины\Desktop\для рисунков\akabu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28794" y="5429264"/>
            <a:ext cx="6000792" cy="1225550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Click="0" advTm="12874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4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684304">
            <a:off x="958122" y="2248693"/>
            <a:ext cx="2495555" cy="4357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571107">
            <a:off x="5329046" y="3019833"/>
            <a:ext cx="3079504" cy="2425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714480" y="642918"/>
            <a:ext cx="7143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Но иногда такой системой счисления пользуются и современные люди, например, отмечая зарубками количество прошедших дней, или карандашом отмечая черточками в тетради количество проданных товаров. И уж совсем не обойтись без такой системы счисления при обучении счету маленьких детей.</a:t>
            </a:r>
            <a:endParaRPr lang="ru-RU" dirty="0"/>
          </a:p>
        </p:txBody>
      </p:sp>
    </p:spTree>
  </p:cSld>
  <p:clrMapOvr>
    <a:masterClrMapping/>
  </p:clrMapOvr>
  <p:transition advClick="0" advTm="17844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08" y="285727"/>
            <a:ext cx="6172200" cy="741067"/>
          </a:xfrm>
        </p:spPr>
        <p:txBody>
          <a:bodyPr>
            <a:normAutofit/>
          </a:bodyPr>
          <a:lstStyle/>
          <a:p>
            <a:r>
              <a:rPr lang="ru-RU" sz="320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ЧИСЛА ПОЛУЧАЮТ ИМЕНА</a:t>
            </a:r>
            <a:endParaRPr lang="ru-RU" sz="320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14" name="Текст 1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3214678" y="1142984"/>
            <a:ext cx="4000528" cy="785818"/>
          </a:xfrm>
          <a:prstGeom prst="round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СИСТЕМЫ СЧИСЛЕНЯ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43108" y="2357430"/>
            <a:ext cx="2714644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ПОЗИЦИОННЫЕ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786446" y="2357430"/>
            <a:ext cx="2857520" cy="50006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НЕПОЗИЦИОННЫЕ</a:t>
            </a:r>
            <a:endParaRPr lang="ru-RU" b="1" dirty="0">
              <a:solidFill>
                <a:schemeClr val="bg1"/>
              </a:solidFill>
            </a:endParaRPr>
          </a:p>
        </p:txBody>
      </p:sp>
      <p:cxnSp>
        <p:nvCxnSpPr>
          <p:cNvPr id="10" name="Прямая со стрелкой 9"/>
          <p:cNvCxnSpPr>
            <a:endCxn id="6" idx="0"/>
          </p:cNvCxnSpPr>
          <p:nvPr/>
        </p:nvCxnSpPr>
        <p:spPr>
          <a:xfrm rot="10800000" flipV="1">
            <a:off x="3500430" y="1928802"/>
            <a:ext cx="785818" cy="428628"/>
          </a:xfrm>
          <a:prstGeom prst="straightConnector1">
            <a:avLst/>
          </a:prstGeom>
          <a:ln w="571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>
            <a:off x="6072198" y="1857364"/>
            <a:ext cx="714380" cy="500066"/>
          </a:xfrm>
          <a:prstGeom prst="straightConnector1">
            <a:avLst/>
          </a:prstGeom>
          <a:ln w="571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Горизонтальный свиток 16"/>
          <p:cNvSpPr/>
          <p:nvPr/>
        </p:nvSpPr>
        <p:spPr>
          <a:xfrm>
            <a:off x="1785918" y="2643182"/>
            <a:ext cx="3500462" cy="2928958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FF0000"/>
                </a:solidFill>
                <a:latin typeface="Monotype Corsiva" pitchFamily="66" charset="0"/>
              </a:rPr>
              <a:t>системы счисления,   в которых величина, обозначаемая цифрой в записи числа, зависит </a:t>
            </a:r>
            <a:endParaRPr lang="ru-RU" sz="2000" b="1" dirty="0" smtClean="0">
              <a:solidFill>
                <a:srgbClr val="FF0000"/>
              </a:solidFill>
              <a:latin typeface="Monotype Corsiva" pitchFamily="66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0000FF"/>
                </a:solidFill>
                <a:latin typeface="Monotype Corsiva" pitchFamily="66" charset="0"/>
              </a:rPr>
              <a:t>от </a:t>
            </a:r>
            <a:r>
              <a:rPr lang="ru-RU" sz="2000" b="1" dirty="0">
                <a:solidFill>
                  <a:srgbClr val="0000FF"/>
                </a:solidFill>
                <a:latin typeface="Monotype Corsiva" pitchFamily="66" charset="0"/>
              </a:rPr>
              <a:t>ее позиции.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8" name="Горизонтальный свиток 17"/>
          <p:cNvSpPr/>
          <p:nvPr/>
        </p:nvSpPr>
        <p:spPr>
          <a:xfrm>
            <a:off x="5500694" y="2714620"/>
            <a:ext cx="3500462" cy="2643206"/>
          </a:xfrm>
          <a:prstGeom prst="horizontalScroll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FF0000"/>
                </a:solidFill>
                <a:latin typeface="Monotype Corsiva" pitchFamily="66" charset="0"/>
              </a:rPr>
              <a:t>системы счисления,   в которых величина, обозначаемая цифрой в записи числа, </a:t>
            </a:r>
            <a:r>
              <a:rPr lang="ru-RU" sz="2000" b="1" dirty="0" smtClean="0">
                <a:solidFill>
                  <a:srgbClr val="FF0000"/>
                </a:solidFill>
                <a:latin typeface="Monotype Corsiva" pitchFamily="66" charset="0"/>
              </a:rPr>
              <a:t>не зависит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0000FF"/>
                </a:solidFill>
                <a:latin typeface="Monotype Corsiva" pitchFamily="66" charset="0"/>
              </a:rPr>
              <a:t>от </a:t>
            </a:r>
            <a:r>
              <a:rPr lang="ru-RU" sz="2000" b="1" dirty="0">
                <a:solidFill>
                  <a:srgbClr val="0000FF"/>
                </a:solidFill>
                <a:latin typeface="Monotype Corsiva" pitchFamily="66" charset="0"/>
              </a:rPr>
              <a:t>ее позиции.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714480" y="5572140"/>
            <a:ext cx="378621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/>
                <a:solidFill>
                  <a:schemeClr val="accent3"/>
                </a:solidFill>
                <a:effectLst/>
              </a:rPr>
              <a:t>110001</a:t>
            </a:r>
            <a:r>
              <a:rPr lang="ru-RU" sz="3600" b="1" cap="none" spc="0" baseline="-25000" dirty="0" smtClean="0">
                <a:ln/>
                <a:solidFill>
                  <a:schemeClr val="accent3"/>
                </a:solidFill>
                <a:effectLst/>
              </a:rPr>
              <a:t>(</a:t>
            </a:r>
            <a:r>
              <a:rPr lang="ru-RU" sz="3600" b="1" i="1" cap="none" spc="0" baseline="-25000" dirty="0" smtClean="0">
                <a:ln/>
                <a:solidFill>
                  <a:schemeClr val="accent3"/>
                </a:solidFill>
                <a:effectLst/>
              </a:rPr>
              <a:t>2</a:t>
            </a:r>
            <a:r>
              <a:rPr lang="ru-RU" sz="3600" b="1" cap="none" spc="0" baseline="-25000" dirty="0" smtClean="0">
                <a:ln/>
                <a:solidFill>
                  <a:schemeClr val="accent3"/>
                </a:solidFill>
                <a:effectLst/>
              </a:rPr>
              <a:t>)</a:t>
            </a:r>
            <a:endParaRPr lang="ru-RU" sz="3600" b="1" cap="none" spc="0" baseline="-25000" dirty="0">
              <a:ln/>
              <a:solidFill>
                <a:schemeClr val="accent3"/>
              </a:solidFill>
              <a:effectLst/>
            </a:endParaRPr>
          </a:p>
        </p:txBody>
      </p:sp>
      <p:pic>
        <p:nvPicPr>
          <p:cNvPr id="13" name="Рисунок 12"/>
          <p:cNvPicPr/>
          <p:nvPr/>
        </p:nvPicPr>
        <p:blipFill>
          <a:blip r:embed="rId3" cstate="print"/>
          <a:srcRect l="20000" t="37297" r="11200" b="2973"/>
          <a:stretch>
            <a:fillRect/>
          </a:stretch>
        </p:blipFill>
        <p:spPr bwMode="auto">
          <a:xfrm>
            <a:off x="6000760" y="5500678"/>
            <a:ext cx="2705096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advClick="0" advTm="24454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6" grpId="0" animBg="1"/>
      <p:bldP spid="8" grpId="0" animBg="1"/>
      <p:bldP spid="17" grpId="0" animBg="1"/>
      <p:bldP spid="18" grpId="0" animBg="1"/>
      <p:bldP spid="1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4|3.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1.7|6.9|7.5|1.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3.5|9.6|1|1.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.5|1.1|1.1|1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|5.8|5.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2.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5.2|2.5|1.8|1.9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4|2.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2.9|1.8|3.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5.5|1.4|2.3|8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|2.1|6.4|2.5|2.7|3.6|6.4|1.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9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2.1|3.3|1|0.7|0.7|0.7|0.7|0.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15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5.3|1|0.9|1.2|2|1.9|2|1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4.1|1.1|1.2|2.9|10.1|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3.2|1.4|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2.6|2.4|3.5|1.8|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2.4|1.8|3.1|1.7|0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1156</TotalTime>
  <Words>1217</Words>
  <Application>Microsoft Office PowerPoint</Application>
  <PresentationFormat>Экран (4:3)</PresentationFormat>
  <Paragraphs>315</Paragraphs>
  <Slides>42</Slides>
  <Notes>2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Эркер</vt:lpstr>
      <vt:lpstr>    </vt:lpstr>
      <vt:lpstr>Числа не управляют миром, но показывают, как управляется мир.</vt:lpstr>
      <vt:lpstr>Урок- лекция: Изучение древних непозиционных и позиционных систем счисления и выявление применения их в современных сферах деятельности человека.  </vt:lpstr>
      <vt:lpstr>Слайд 4</vt:lpstr>
      <vt:lpstr>.</vt:lpstr>
      <vt:lpstr>.</vt:lpstr>
      <vt:lpstr>Слайд 7</vt:lpstr>
      <vt:lpstr>Слайд 8</vt:lpstr>
      <vt:lpstr>ЧИСЛА ПОЛУЧАЮТ ИМЕНА</vt:lpstr>
      <vt:lpstr>«Система счисления» – это способ записи чисел с помощью заданного набора специальных знаков (цифр) и способов допустимых операций над ними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Вавилонска система счисления</vt:lpstr>
      <vt:lpstr>Пример</vt:lpstr>
      <vt:lpstr>Слайд 22</vt:lpstr>
      <vt:lpstr>Слайд 23</vt:lpstr>
      <vt:lpstr>Слайд 24</vt:lpstr>
      <vt:lpstr>Десятичная система счисления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                   Задание на дом    Изучить текст параграфа по теме урока и выполнить творческие задания: - Запишите год, месяц и число своего рождения с помощью римских цифр. - Запишите в вавилонской системе счисления число 26, 440. - Запишите с помощью старинной русской системы счисления 4357 рубля 12 копейки. - Придумайте свою позиционную систему счисления.</vt:lpstr>
      <vt:lpstr>Слайд 42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1+1=1</dc:title>
  <dc:creator>User</dc:creator>
  <cp:lastModifiedBy>Ирина</cp:lastModifiedBy>
  <cp:revision>131</cp:revision>
  <dcterms:created xsi:type="dcterms:W3CDTF">2011-04-14T17:49:48Z</dcterms:created>
  <dcterms:modified xsi:type="dcterms:W3CDTF">2014-01-28T19:42:34Z</dcterms:modified>
</cp:coreProperties>
</file>