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58995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0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5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8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2473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5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0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16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95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9EAC8C8-966B-4271-BA88-6A941CF136F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36A67F6-7DC5-49DD-8E7E-A492C24C45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193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768" y="1182061"/>
            <a:ext cx="8361229" cy="2879799"/>
          </a:xfrm>
        </p:spPr>
        <p:txBody>
          <a:bodyPr/>
          <a:lstStyle/>
          <a:p>
            <a:r>
              <a:rPr lang="ru-RU" dirty="0"/>
              <a:t>Уравнения и неравенства </a:t>
            </a:r>
            <a:r>
              <a:rPr lang="ru-RU"/>
              <a:t>с </a:t>
            </a:r>
            <a:r>
              <a:rPr lang="ru-RU" smtClean="0"/>
              <a:t>модулем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1681" y="3888605"/>
            <a:ext cx="7904160" cy="1559293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/>
              <a:t>И ПАРАМЕТРАМИ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993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9783"/>
            <a:ext cx="9601200" cy="1130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24025" y="182879"/>
                <a:ext cx="11107554" cy="6516303"/>
              </a:xfrm>
            </p:spPr>
            <p:txBody>
              <a:bodyPr>
                <a:normAutofit fontScale="92500"/>
              </a:bodyPr>
              <a:lstStyle/>
              <a:p>
                <a:endParaRPr lang="en-US" dirty="0" smtClean="0"/>
              </a:p>
              <a:p>
                <a:r>
                  <a:rPr lang="ru-RU" dirty="0"/>
                  <a:t>Рассмотрим сложные уравнения с двумя или более модулями и их различными комбинациями. Тут нет какого-то универсального алгоритма, но, как правило, такие уравнения решаются при помощи обычного раскрытия всех модулей в уравнении. Раскрывать сразу несколько модулей удобно при помощи метода интервалов. 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 smtClean="0"/>
                  <a:t>Пример 8. Решить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ru-RU" dirty="0" smtClean="0"/>
                  <a:t>Решение: </a:t>
                </a:r>
              </a:p>
              <a:p>
                <a:pPr marL="457200" indent="-457200">
                  <a:buAutoNum type="arabicPeriod"/>
                </a:pPr>
                <a:r>
                  <a:rPr lang="ru-RU" dirty="0" smtClean="0"/>
                  <a:t>Приравниваем </a:t>
                </a:r>
                <a:r>
                  <a:rPr lang="ru-RU" dirty="0"/>
                  <a:t>выражения, стоящие внутри знака модуля, к </a:t>
                </a:r>
                <a:r>
                  <a:rPr lang="ru-RU" dirty="0" smtClean="0"/>
                  <a:t>	нулю:2x</a:t>
                </a:r>
                <a:r>
                  <a:rPr lang="ru-RU" dirty="0"/>
                  <a:t>−8=0,⇒</a:t>
                </a:r>
                <a:r>
                  <a:rPr lang="ru-RU" dirty="0" smtClean="0"/>
                  <a:t>x=4;x+5=0</a:t>
                </a:r>
                <a:r>
                  <a:rPr lang="ru-RU" dirty="0"/>
                  <a:t>,⇒x=−</a:t>
                </a:r>
                <a:r>
                  <a:rPr lang="ru-RU" dirty="0" smtClean="0"/>
                  <a:t>5.</a:t>
                </a:r>
              </a:p>
              <a:p>
                <a:pPr marL="457200" indent="-457200">
                  <a:buFont typeface="Franklin Gothic Book" panose="020B0503020102020204" pitchFamily="34" charset="0"/>
                  <a:buAutoNum type="arabicPeriod"/>
                </a:pPr>
                <a:r>
                  <a:rPr lang="ru-RU" dirty="0"/>
                  <a:t>Отметим найденные x=4x=4 и x=−5x=−5 на числовой прямой</a:t>
                </a:r>
                <a:r>
                  <a:rPr lang="ru-RU" dirty="0" smtClean="0"/>
                  <a:t>:                                 Х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                                                                                                       -5           4</a:t>
                </a:r>
              </a:p>
              <a:p>
                <a:pPr marL="0" indent="0">
                  <a:buNone/>
                </a:pPr>
                <a:r>
                  <a:rPr lang="ru-RU" dirty="0"/>
                  <a:t>На каждом </a:t>
                </a:r>
                <a:r>
                  <a:rPr lang="ru-RU" dirty="0" smtClean="0"/>
                  <a:t>промежутке </a:t>
                </a:r>
                <a:r>
                  <a:rPr lang="ru-RU" dirty="0"/>
                  <a:t>определим знаки </a:t>
                </a:r>
                <a:r>
                  <a:rPr lang="ru-RU" dirty="0" err="1"/>
                  <a:t>подмодульных</a:t>
                </a:r>
                <a:r>
                  <a:rPr lang="ru-RU" dirty="0"/>
                  <a:t> </a:t>
                </a:r>
                <a:r>
                  <a:rPr lang="ru-RU" dirty="0" smtClean="0"/>
                  <a:t>выражений: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                                      </a:t>
                </a:r>
                <a:r>
                  <a:rPr lang="en-US" dirty="0" smtClean="0"/>
                  <a:t> </a:t>
                </a:r>
                <a:r>
                  <a:rPr lang="ru-RU" b="1" dirty="0" smtClean="0"/>
                  <a:t>_         </a:t>
                </a:r>
                <a:r>
                  <a:rPr lang="en-US" b="1" dirty="0" smtClean="0"/>
                  <a:t>-5</a:t>
                </a:r>
                <a:r>
                  <a:rPr lang="ru-RU" b="1" dirty="0" smtClean="0"/>
                  <a:t>        +       </a:t>
                </a:r>
                <a:r>
                  <a:rPr lang="en-US" b="1" dirty="0" smtClean="0"/>
                  <a:t>4</a:t>
                </a:r>
                <a:r>
                  <a:rPr lang="ru-RU" b="1" dirty="0" smtClean="0"/>
                  <a:t>      +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dirty="0" smtClean="0"/>
                  <a:t>                                            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                                  </a:t>
                </a:r>
                <a:r>
                  <a:rPr lang="en-US" dirty="0" smtClean="0"/>
                  <a:t>     </a:t>
                </a:r>
                <a:r>
                  <a:rPr lang="en-US" b="1" dirty="0" smtClean="0"/>
                  <a:t>_                  _               +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ru-RU" dirty="0" smtClean="0"/>
                  <a:t>       </a:t>
                </a:r>
                <a:r>
                  <a:rPr lang="en-US" dirty="0"/>
                  <a:t>X</a:t>
                </a:r>
                <a:r>
                  <a:rPr lang="ru-RU" dirty="0" smtClean="0"/>
                  <a:t>                               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457200" indent="-457200">
                  <a:buAutoNum type="arabicPeriod"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025" y="182879"/>
                <a:ext cx="11107554" cy="6516303"/>
              </a:xfrm>
              <a:blipFill rotWithShape="0">
                <a:blip r:embed="rId2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Уравнения с модулем"/>
          <p:cNvSpPr>
            <a:spLocks noChangeAspect="1" noChangeArrowheads="1"/>
          </p:cNvSpPr>
          <p:nvPr/>
        </p:nvSpPr>
        <p:spPr bwMode="auto">
          <a:xfrm>
            <a:off x="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970745" y="3696101"/>
            <a:ext cx="2127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9519385" y="3609475"/>
            <a:ext cx="96253" cy="132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461057" y="3629928"/>
            <a:ext cx="96253" cy="132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684293" y="5475568"/>
            <a:ext cx="4517458" cy="3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513672" y="5409395"/>
            <a:ext cx="96253" cy="132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36603" y="5424635"/>
            <a:ext cx="96253" cy="132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20934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98897" y="209349"/>
                <a:ext cx="11271183" cy="6509085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ru-RU" dirty="0" smtClean="0"/>
                  <a:t>Разбиваем </a:t>
                </a:r>
                <a:r>
                  <a:rPr lang="ru-RU" dirty="0"/>
                  <a:t>задачу на три случая (три системы): смотрим на </a:t>
                </a:r>
                <a:r>
                  <a:rPr lang="ru-RU" dirty="0" smtClean="0"/>
                  <a:t>рис</a:t>
                </a:r>
                <a:r>
                  <a:rPr lang="ru-RU" dirty="0"/>
                  <a:t>.</a:t>
                </a:r>
                <a:r>
                  <a:rPr lang="ru-RU" dirty="0" smtClean="0"/>
                  <a:t> </a:t>
                </a:r>
                <a:r>
                  <a:rPr lang="ru-RU" dirty="0"/>
                  <a:t>и раскрываем модули с учетом расставленных знаков</a:t>
                </a:r>
                <a:r>
                  <a:rPr lang="ru-RU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&lt;−5,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=12</m:t>
                            </m:r>
                          </m:e>
                        </m:eqArr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&lt;−5,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eqArr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⇒∅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≤4,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=12</m:t>
                            </m:r>
                          </m:e>
                        </m:eqAr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≤4,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=−3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=12</m:t>
                            </m:r>
                          </m:e>
                        </m:eqAr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=25.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=−3;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897" y="209349"/>
                <a:ext cx="11271183" cy="6509085"/>
              </a:xfrm>
              <a:blipFill rotWithShape="0">
                <a:blip r:embed="rId2"/>
                <a:stretch>
                  <a:fillRect l="-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2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25918"/>
            <a:ext cx="9601200" cy="5173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Модуль в модуле</a:t>
            </a:r>
            <a:br>
              <a:rPr lang="ru-RU" b="1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47023" y="1029903"/>
                <a:ext cx="11261558" cy="5727032"/>
              </a:xfrm>
            </p:spPr>
            <p:txBody>
              <a:bodyPr/>
              <a:lstStyle/>
              <a:p>
                <a:r>
                  <a:rPr lang="ru-RU" dirty="0" smtClean="0"/>
                  <a:t>Общий вид таких уравнений:|f(x)+|g(x)||=q(x);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Алгоритм </a:t>
                </a:r>
                <a:r>
                  <a:rPr lang="ru-RU" dirty="0"/>
                  <a:t>решения тут такой же, как и в обычных уравнениях с модулями: раскроем их </a:t>
                </a:r>
                <a:r>
                  <a:rPr lang="ru-RU" dirty="0" err="1"/>
                  <a:t>по-очереди</a:t>
                </a:r>
                <a:r>
                  <a:rPr lang="ru-RU" dirty="0"/>
                  <a:t>, сначала внутренний, потом внешний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)≥0,</m:t>
                                    </m:r>
                                  </m: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)&lt;0,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Теперь каждую систему решаем, раскрывая внешний модуль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)≥0,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)≥0,</m:t>
                                    </m:r>
                                  </m:e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)&lt;0⇒∅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   </a:t>
                </a:r>
                <a:r>
                  <a:rPr lang="ru-RU" dirty="0" smtClean="0"/>
                  <a:t>или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)≥0,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)&lt;0,</m:t>
                                    </m:r>
                                  </m:e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)&lt;0⇒∅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023" y="1029903"/>
                <a:ext cx="11261558" cy="5727032"/>
              </a:xfrm>
              <a:blipFill rotWithShape="0">
                <a:blip r:embed="rId2"/>
                <a:stretch>
                  <a:fillRect l="-596" t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227" y="117909"/>
            <a:ext cx="9601200" cy="1708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47023" y="288757"/>
                <a:ext cx="11088303" cy="6468178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r>
                  <a:rPr lang="ru-RU" dirty="0" smtClean="0"/>
                  <a:t>Пример 9. Решить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−7+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Решение: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−7+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=5,</m:t>
                            </m:r>
                          </m: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−7+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=12,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=−2.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=12,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=−12,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=2,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=−2.</m:t>
                        </m:r>
                      </m:e>
                    </m:eqAr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Задания для самостоятельной работы.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Решить уравнение: 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−6=0;</m:t>
                    </m:r>
                  </m:oMath>
                </a14:m>
                <a:endParaRPr lang="en-US" b="0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=8;</m:t>
                    </m:r>
                  </m:oMath>
                </a14:m>
                <a:endParaRPr lang="en-US" b="0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+11</m:t>
                        </m:r>
                      </m:e>
                    </m:d>
                  </m:oMath>
                </a14:m>
                <a:r>
                  <a:rPr lang="en-US" dirty="0" smtClean="0"/>
                  <a:t>;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+2=0.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023" y="288757"/>
                <a:ext cx="11088303" cy="6468178"/>
              </a:xfrm>
              <a:blipFill rotWithShape="0">
                <a:blip r:embed="rId2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6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4537"/>
            <a:ext cx="96012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Линейные неравенства с модулем</a:t>
            </a:r>
            <a:br>
              <a:rPr lang="ru-RU" b="1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24025" y="818147"/>
                <a:ext cx="10972800" cy="58714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1. </a:t>
                </a:r>
                <a:r>
                  <a:rPr lang="ru-RU" b="1" dirty="0" smtClean="0"/>
                  <a:t>Неравенство вида 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ru-RU" b="1"/>
                      <m:t> (модуль меньше числа)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или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то </m:t>
                    </m:r>
                  </m:oMath>
                </a14:m>
                <a:r>
                  <a:rPr lang="ru-RU" dirty="0" smtClean="0"/>
                  <a:t>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dirty="0" smtClean="0"/>
                  <a:t> не имеет решений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/>
                  <a:t>Однако неравенство 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имеет решение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dirty="0" smtClean="0"/>
                  <a:t>, </a:t>
                </a:r>
                <a:r>
                  <a:rPr lang="ru-RU" dirty="0"/>
                  <a:t> то решениями </a:t>
                </a:r>
                <a:r>
                  <a:rPr lang="ru-RU" dirty="0" smtClean="0"/>
                  <a:t>неравенства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 будут </a:t>
                </a:r>
                <a:r>
                  <a:rPr lang="ru-RU" dirty="0" smtClean="0"/>
                  <a:t>значения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dirty="0" smtClean="0"/>
                  <a:t>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т.е.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/>
                  <a:t>Графически это можно проиллюстрировать так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 smtClean="0"/>
                  <a:t>В случае </a:t>
                </a:r>
                <a:r>
                  <a:rPr lang="ru-RU" dirty="0"/>
                  <a:t>нестрогого </a:t>
                </a:r>
                <a:r>
                  <a:rPr lang="ru-RU" dirty="0" smtClean="0"/>
                  <a:t>неравенства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dirty="0"/>
                  <a:t>  будут значения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2. </a:t>
                </a:r>
                <a:r>
                  <a:rPr lang="ru-RU" b="1" dirty="0"/>
                  <a:t>Неравенство вида 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ru-RU" b="1"/>
                      <m:t> (модуль </m:t>
                    </m:r>
                    <m:r>
                      <m:rPr>
                        <m:nor/>
                      </m:rPr>
                      <a:rPr lang="ru-RU" b="1" i="0" smtClean="0"/>
                      <m:t>больше</m:t>
                    </m:r>
                    <m:r>
                      <m:rPr>
                        <m:nor/>
                      </m:rPr>
                      <a:rPr lang="ru-RU" b="1"/>
                      <m:t> числа)</m:t>
                    </m:r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dirty="0" smtClean="0"/>
                  <a:t> то решением неравенства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будут все действительные числа.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ru-RU" dirty="0"/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dirty="0"/>
                  <a:t> то решением неравенства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будут все действительные </a:t>
                </a:r>
                <a:r>
                  <a:rPr lang="ru-RU" dirty="0" smtClean="0"/>
                  <a:t>числа, кроме нуля, т.е.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/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то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b="0" dirty="0" smtClean="0">
                    <a:ea typeface="Cambria Math" panose="02040503050406030204" pitchFamily="18" charset="0"/>
                  </a:rPr>
                  <a:t> требует, чтобы число </a:t>
                </a:r>
                <a:r>
                  <a:rPr lang="ru-RU" i="1" dirty="0" smtClean="0">
                    <a:ea typeface="Cambria Math" panose="02040503050406030204" pitchFamily="18" charset="0"/>
                  </a:rPr>
                  <a:t>х </a:t>
                </a:r>
                <a:r>
                  <a:rPr lang="ru-RU" dirty="0" smtClean="0">
                    <a:ea typeface="Cambria Math" panose="02040503050406030204" pitchFamily="18" charset="0"/>
                  </a:rPr>
                  <a:t>не приближалось к нулю ближе чем на </a:t>
                </a:r>
                <a:r>
                  <a:rPr lang="ru-RU" i="1" dirty="0" smtClean="0">
                    <a:ea typeface="Cambria Math" panose="02040503050406030204" pitchFamily="18" charset="0"/>
                  </a:rPr>
                  <a:t>а </a:t>
                </a:r>
                <a:r>
                  <a:rPr lang="ru-RU" dirty="0" smtClean="0">
                    <a:ea typeface="Cambria Math" panose="02040503050406030204" pitchFamily="18" charset="0"/>
                  </a:rPr>
                  <a:t>единичных отрезков, т.е</a:t>
                </a:r>
                <a:r>
                  <a:rPr lang="ru-RU" i="1" dirty="0" smtClean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В </a:t>
                </a:r>
                <a:r>
                  <a:rPr lang="ru-RU" dirty="0"/>
                  <a:t>случае нестрогого </a:t>
                </a:r>
                <a:r>
                  <a:rPr lang="ru-RU" dirty="0" smtClean="0"/>
                  <a:t>неравенства</a:t>
                </a:r>
                <a:r>
                  <a:rPr lang="en-US" dirty="0" smtClean="0"/>
                  <a:t>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;+∞)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025" y="818147"/>
                <a:ext cx="10972800" cy="5871411"/>
              </a:xfrm>
              <a:blipFill rotWithShape="0">
                <a:blip r:embed="rId2"/>
                <a:stretch>
                  <a:fillRect l="-611" t="-831" b="-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/>
              <p:cNvSpPr txBox="1">
                <a:spLocks/>
              </p:cNvSpPr>
              <p:nvPr/>
            </p:nvSpPr>
            <p:spPr>
              <a:xfrm>
                <a:off x="8450981" y="8620532"/>
                <a:ext cx="1904388" cy="404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Franklin Gothic Book" panose="020B0503020102020204" pitchFamily="34" charset="0"/>
                  <a:buNone/>
                </a:pPr>
                <a:r>
                  <a:rPr lang="en-US" b="1" dirty="0" smtClean="0"/>
                  <a:t>1. </a:t>
                </a:r>
                <a:r>
                  <a:rPr lang="ru-RU" b="1" dirty="0" smtClean="0"/>
                  <a:t>Неравенство вида 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ru-RU" b="1"/>
                      <m:t> (модуль меньше числа)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или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ru-RU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то </m:t>
                    </m:r>
                  </m:oMath>
                </a14:m>
                <a:r>
                  <a:rPr lang="ru-RU" dirty="0" smtClean="0"/>
                  <a:t>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dirty="0" smtClean="0"/>
                  <a:t> не имеет решений</a:t>
                </a:r>
                <a:r>
                  <a:rPr lang="en-US" dirty="0" smtClean="0"/>
                  <a:t>. </a:t>
                </a:r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/>
                  <a:t>Однако неравенство 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имеет решение 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dirty="0" smtClean="0"/>
                  <a:t> </a:t>
                </a:r>
                <a:endParaRPr lang="en-US" dirty="0" smtClean="0"/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dirty="0" smtClean="0"/>
                  <a:t>, </a:t>
                </a:r>
                <a:r>
                  <a:rPr lang="ru-RU" dirty="0"/>
                  <a:t> то решениями </a:t>
                </a:r>
                <a:r>
                  <a:rPr lang="ru-RU" dirty="0" smtClean="0"/>
                  <a:t>неравенства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 будут </a:t>
                </a:r>
                <a:r>
                  <a:rPr lang="ru-RU" dirty="0" smtClean="0"/>
                  <a:t>значения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dirty="0" smtClean="0"/>
                  <a:t>, </a:t>
                </a:r>
                <a:endParaRPr lang="en-US" dirty="0" smtClean="0"/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:r>
                  <a:rPr lang="ru-RU" dirty="0" smtClean="0"/>
                  <a:t>т.е.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/>
                  <a:t>Графически это можно проиллюстрировать так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1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81" y="8620532"/>
                <a:ext cx="1904388" cy="404140"/>
              </a:xfrm>
              <a:prstGeom prst="rect">
                <a:avLst/>
              </a:prstGeom>
              <a:blipFill rotWithShape="0">
                <a:blip r:embed="rId3"/>
                <a:stretch>
                  <a:fillRect b="-18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https://uploads-foxford-ru.ngcdn.ru/uploads/tinymce_file/file/39748/1edb8a4ef291b8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07" y="2598560"/>
            <a:ext cx="3081718" cy="62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370" y="5475396"/>
            <a:ext cx="3351998" cy="6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348" y="0"/>
            <a:ext cx="9601200" cy="161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68404" y="161223"/>
                <a:ext cx="11123596" cy="6528335"/>
              </a:xfrm>
            </p:spPr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3.</a:t>
                </a:r>
                <a:r>
                  <a:rPr lang="ru-RU" b="1" dirty="0"/>
                  <a:t> Неравенство вида 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Рассмотрим его для </a:t>
                </a:r>
                <a:r>
                  <a:rPr lang="ru-RU" dirty="0" smtClean="0"/>
                  <a:t>положительных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a </a:t>
                </a:r>
                <a:r>
                  <a:rPr lang="ru-RU" i="1" dirty="0" smtClean="0"/>
                  <a:t>и </a:t>
                </a:r>
                <a:r>
                  <a:rPr lang="en-US" i="1" dirty="0" smtClean="0"/>
                  <a:t>b. </a:t>
                </a:r>
                <a:r>
                  <a:rPr lang="ru-RU" dirty="0"/>
                  <a:t>Неравенство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не позволяет </a:t>
                </a:r>
                <a:r>
                  <a:rPr lang="ru-RU" dirty="0" smtClean="0"/>
                  <a:t>числу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x </a:t>
                </a:r>
                <a:r>
                  <a:rPr lang="ru-RU" dirty="0"/>
                  <a:t> удаляться от нуля дальше чем </a:t>
                </a:r>
                <a:r>
                  <a:rPr lang="ru-RU" dirty="0" smtClean="0"/>
                  <a:t>на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b </a:t>
                </a:r>
                <a:r>
                  <a:rPr lang="ru-RU" dirty="0"/>
                  <a:t>единичных отрезков и приближаться к нему ближе чем </a:t>
                </a:r>
                <a:r>
                  <a:rPr lang="ru-RU" dirty="0" smtClean="0"/>
                  <a:t>на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a</a:t>
                </a:r>
                <a:r>
                  <a:rPr lang="ru-RU" i="1" dirty="0" smtClean="0"/>
                  <a:t>, </a:t>
                </a:r>
                <a:r>
                  <a:rPr lang="ru-RU" dirty="0" smtClean="0"/>
                  <a:t>т.е.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4. </a:t>
                </a:r>
                <a:r>
                  <a:rPr lang="ru-RU" dirty="0"/>
                  <a:t>Если под знаком модуля стоит выражение с переменной, то следует сначала раскрыть модуль описанным выше способом, а затем выразить переменную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Пример 10. 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Решение.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означает, что расстояние от значения </a:t>
                </a:r>
                <a:r>
                  <a:rPr lang="ru-RU" dirty="0" smtClean="0"/>
                  <a:t>выражения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до нуля должно быть меньше </a:t>
                </a:r>
                <a:r>
                  <a:rPr lang="ru-RU" dirty="0" smtClean="0"/>
                  <a:t>7, т.е.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+3&lt;7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 smtClean="0"/>
                  <a:t>2</a:t>
                </a:r>
              </a:p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−5;2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04" y="161223"/>
                <a:ext cx="11123596" cy="6528335"/>
              </a:xfrm>
              <a:blipFill rotWithShape="0"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47" y="1672882"/>
            <a:ext cx="4626381" cy="9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515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7773" y="394635"/>
                <a:ext cx="11213431" cy="63045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5. </a:t>
                </a:r>
                <a:r>
                  <a:rPr lang="ru-RU" dirty="0"/>
                  <a:t>Далее рассмотрим, как решать более сложные неравенства с модулем, в которых модуль сравнивается с некоторым выражением. В таком случае можно раскрывать модуль по определению и рассматривать все возможные случаи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Пример 11. 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Решение. </a:t>
                </a:r>
                <a:r>
                  <a:rPr lang="ru-RU" dirty="0"/>
                  <a:t>Рассмотрим случаи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+3≥0 и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+3&lt;0.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1)При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+3≥0</m:t>
                    </m:r>
                  </m:oMath>
                </a14:m>
                <a:r>
                  <a:rPr lang="ru-RU" dirty="0" smtClean="0"/>
                  <a:t>, т.е.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≥−3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dirty="0" smtClean="0"/>
                  <a:t>модуль раскрывается так: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+3&gt;2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ru-RU" dirty="0" smtClean="0"/>
                  <a:t>Решением будет пересечение множеств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≥−3</m:t>
                    </m:r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ru-RU" dirty="0" smtClean="0"/>
                  <a:t>, т.е.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2) </a:t>
                </a:r>
                <a:r>
                  <a:rPr lang="ru-RU" dirty="0"/>
                  <a:t>При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+3&lt;0</m:t>
                    </m:r>
                  </m:oMath>
                </a14:m>
                <a:r>
                  <a:rPr lang="ru-RU" dirty="0"/>
                  <a:t>, т.е.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ru-RU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dirty="0"/>
                  <a:t>модуль раскрывается </a:t>
                </a:r>
                <a:r>
                  <a:rPr lang="ru-RU" dirty="0" smtClean="0"/>
                  <a:t>так: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3&gt;2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&lt;−1.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ru-RU" dirty="0"/>
                  <a:t>Решением будет пересечение множеств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ru-RU" dirty="0" smtClean="0"/>
                  <a:t>-1, </a:t>
                </a:r>
                <a:r>
                  <a:rPr lang="ru-RU" dirty="0"/>
                  <a:t>т.е.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;−3)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Осталось объединить полученные в пунктах </a:t>
                </a:r>
                <a:r>
                  <a:rPr lang="en-US" dirty="0" smtClean="0"/>
                  <a:t>1)</a:t>
                </a:r>
                <a:r>
                  <a:rPr lang="ru-RU" dirty="0"/>
                  <a:t> и </a:t>
                </a:r>
                <a:r>
                  <a:rPr lang="en-US" dirty="0" smtClean="0"/>
                  <a:t>2)</a:t>
                </a:r>
                <a:r>
                  <a:rPr lang="ru-RU" dirty="0"/>
                  <a:t> решения: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;3).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;3).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773" y="394635"/>
                <a:ext cx="11213431" cy="6304547"/>
              </a:xfrm>
              <a:blipFill rotWithShape="0">
                <a:blip r:embed="rId2"/>
                <a:stretch>
                  <a:fillRect l="-598" t="-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3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9034"/>
            <a:ext cx="9601200" cy="103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24025" y="375385"/>
                <a:ext cx="11049801" cy="6371924"/>
              </a:xfrm>
            </p:spPr>
            <p:txBody>
              <a:bodyPr/>
              <a:lstStyle/>
              <a:p>
                <a:endParaRPr lang="ru-RU" dirty="0" smtClean="0"/>
              </a:p>
              <a:p>
                <a:r>
                  <a:rPr lang="ru-RU" dirty="0"/>
                  <a:t>При решении неравенств с модулем можно использовать метод равносильных переходов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b="1" dirty="0"/>
                  <a:t>4. Неравенства </a:t>
                </a:r>
                <a:r>
                  <a:rPr lang="ru-RU" b="1" dirty="0" smtClean="0"/>
                  <a:t>вида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b="1" dirty="0"/>
                  <a:t>(модуль больше выражения</a:t>
                </a:r>
                <a:r>
                  <a:rPr lang="ru-RU" b="1" dirty="0" smtClean="0"/>
                  <a:t>)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</a:t>
                </a:r>
                <a:r>
                  <a:rPr lang="ru-RU" dirty="0" smtClean="0"/>
                  <a:t>Неравенство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и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— некоторые выражения с переменной, равносильно </a:t>
                </a:r>
                <a:r>
                  <a:rPr lang="ru-RU" dirty="0" smtClean="0"/>
                  <a:t>совокупности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Пример.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+3&gt;2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+3&lt;−2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⇔ </m:t>
                        </m: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&lt;−1</m:t>
                            </m:r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&lt;3.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;3).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5. </a:t>
                </a:r>
                <a:r>
                  <a:rPr lang="ru-RU" b="1" dirty="0"/>
                  <a:t>Неравенства вида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b="1" dirty="0"/>
                  <a:t>(модуль </a:t>
                </a:r>
                <a:r>
                  <a:rPr lang="ru-RU" b="1" dirty="0" smtClean="0"/>
                  <a:t>меньше </a:t>
                </a:r>
                <a:r>
                  <a:rPr lang="ru-RU" b="1" dirty="0"/>
                  <a:t>выражения)</a:t>
                </a:r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     </a:t>
                </a:r>
                <a:r>
                  <a:rPr lang="ru-RU" dirty="0"/>
                  <a:t>Неравенство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, где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и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— некоторые выражения с переменной, </a:t>
                </a:r>
                <a:r>
                  <a:rPr lang="ru-RU" dirty="0" smtClean="0"/>
                  <a:t>равносильно</a:t>
                </a:r>
                <a:r>
                  <a:rPr lang="en-US" dirty="0" smtClean="0"/>
                  <a:t> </a:t>
                </a:r>
                <a:r>
                  <a:rPr lang="ru-RU" dirty="0" smtClean="0"/>
                  <a:t>системе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Пример.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2;6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025" y="375385"/>
                <a:ext cx="11049801" cy="6371924"/>
              </a:xfrm>
              <a:blipFill rotWithShape="0">
                <a:blip r:embed="rId2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2288"/>
            <a:ext cx="9601200" cy="52698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Алгоритм решения неравенств с несколькими модулями: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74" y="952901"/>
            <a:ext cx="11232682" cy="5698156"/>
          </a:xfrm>
        </p:spPr>
        <p:txBody>
          <a:bodyPr/>
          <a:lstStyle/>
          <a:p>
            <a:r>
              <a:rPr lang="ru-RU" dirty="0"/>
              <a:t>Найти в неравенстве все выражения, содержащиеся под знаком модуля.</a:t>
            </a:r>
          </a:p>
          <a:p>
            <a:r>
              <a:rPr lang="ru-RU" dirty="0"/>
              <a:t>Найти, при каких значениях переменной они обращаются в нуль.</a:t>
            </a:r>
          </a:p>
          <a:p>
            <a:r>
              <a:rPr lang="ru-RU" dirty="0"/>
              <a:t>Разбить найденными значениями числовую прямую на непересекающиеся промежутки. </a:t>
            </a:r>
          </a:p>
          <a:p>
            <a:r>
              <a:rPr lang="ru-RU" dirty="0"/>
              <a:t>Определить для каждого числового промежутка, чему равно значение каждого модуля: самому выражению, содержащемуся под знаком модуля, или противоположному ему.</a:t>
            </a:r>
          </a:p>
          <a:p>
            <a:r>
              <a:rPr lang="ru-RU" dirty="0"/>
              <a:t>Для каждого числового промежутка записать и решить исходное неравенство без знаков модуля. </a:t>
            </a:r>
          </a:p>
          <a:p>
            <a:r>
              <a:rPr lang="ru-RU" dirty="0"/>
              <a:t>Найти пересечение полученных множеств решений и соответствующих числовых промежутков.</a:t>
            </a:r>
          </a:p>
          <a:p>
            <a:r>
              <a:rPr lang="ru-RU" dirty="0"/>
              <a:t>В ответе записать объединение всех получившихся множеств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7865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61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6648" y="481263"/>
                <a:ext cx="11242308" cy="623717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Пример. 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&gt;5.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ru-RU" dirty="0" smtClean="0"/>
                  <a:t>Решение. </a:t>
                </a:r>
                <a:r>
                  <a:rPr lang="ru-RU" dirty="0"/>
                  <a:t>Выражения под модулем обращаются в нуль </a:t>
                </a:r>
                <a:r>
                  <a:rPr lang="ru-RU" dirty="0" smtClean="0"/>
                  <a:t>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 и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=−4.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/>
                  <a:t>Точки </a:t>
                </a:r>
                <a:r>
                  <a:rPr lang="en-US" dirty="0" smtClean="0"/>
                  <a:t>-4</a:t>
                </a:r>
                <a:r>
                  <a:rPr lang="ru-RU" dirty="0"/>
                  <a:t> и </a:t>
                </a:r>
                <a:r>
                  <a:rPr lang="en-US" dirty="0" smtClean="0"/>
                  <a:t>3</a:t>
                </a:r>
                <a:r>
                  <a:rPr lang="ru-RU" dirty="0"/>
                  <a:t> разбивают числовую ось на три непересекающихся промежутка: 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3;+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Решим исходное неравенство на каждом из них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Осталось объединить полученные промежутки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648" y="481263"/>
                <a:ext cx="11242308" cy="6237171"/>
              </a:xfrm>
              <a:blipFill rotWithShape="0">
                <a:blip r:embed="rId2"/>
                <a:stretch>
                  <a:fillRect l="-542" t="-1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2113871"/>
                  </p:ext>
                </p:extLst>
              </p:nvPr>
            </p:nvGraphicFramePr>
            <p:xfrm>
              <a:off x="856648" y="2177033"/>
              <a:ext cx="11049804" cy="3140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62451"/>
                    <a:gridCol w="2762451"/>
                    <a:gridCol w="2762451"/>
                    <a:gridCol w="2762451"/>
                  </a:tblGrid>
                  <a:tr h="912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Промежуток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∞;−4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−4;3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3;+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1312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Решение неравенства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</m:t>
                                </m:r>
                              </m:oMath>
                            </m:oMathPara>
                          </a14:m>
                          <a:endParaRPr lang="en-US" b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</m:t>
                                </m:r>
                              </m:oMath>
                            </m:oMathPara>
                          </a14:m>
                          <a:endParaRPr lang="en-US" b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</m:t>
                                </m:r>
                              </m:oMath>
                            </m:oMathPara>
                          </a14:m>
                          <a:endParaRPr lang="en-US" b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𝑥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−1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</m:t>
                                </m:r>
                              </m:oMath>
                            </m:oMathPara>
                          </a14:m>
                          <a:endParaRPr lang="en-US" b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</m:t>
                                </m:r>
                              </m:oMath>
                            </m:oMathPara>
                          </a14:m>
                          <a:endParaRPr lang="en-US" b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</m:t>
                                </m:r>
                              </m:oMath>
                            </m:oMathPara>
                          </a14:m>
                          <a:endParaRPr lang="en-US" b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</a:tr>
                  <a:tr h="648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Учёт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промежутка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∞;−4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−4;3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2113871"/>
                  </p:ext>
                </p:extLst>
              </p:nvPr>
            </p:nvGraphicFramePr>
            <p:xfrm>
              <a:off x="856648" y="2177033"/>
              <a:ext cx="11049804" cy="3140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62451"/>
                    <a:gridCol w="2762451"/>
                    <a:gridCol w="2762451"/>
                    <a:gridCol w="2762451"/>
                  </a:tblGrid>
                  <a:tr h="912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Промежуток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42" t="-4000" r="-200662" b="-24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4000" r="-100220" b="-24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662" t="-4000" r="-442" b="-245333"/>
                          </a:stretch>
                        </a:blipFill>
                      </a:tcPr>
                    </a:tc>
                  </a:tr>
                  <a:tr h="1312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Решение неравенства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42" t="-72222" r="-200662" b="-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72222" r="-100220" b="-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662" t="-72222" r="-442" b="-70370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Учёт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промежутка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42" t="-248000" r="-200662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248000" r="-10022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662" t="-248000" r="-442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91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223" y="368167"/>
            <a:ext cx="9601200" cy="44998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Уравнения с модулями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43277" y="1010653"/>
                <a:ext cx="11059426" cy="552490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i="1" dirty="0" smtClean="0"/>
                  <a:t>Модуль — это функция, которая превращает любое отрицательное число в положительное.</a:t>
                </a:r>
              </a:p>
              <a:p>
                <a:pPr marL="0" indent="0">
                  <a:buNone/>
                </a:pPr>
                <a:r>
                  <a:rPr lang="ru-RU" i="1" dirty="0"/>
                  <a:t> </a:t>
                </a:r>
                <a:r>
                  <a:rPr lang="ru-RU" i="1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ru-RU" dirty="0"/>
                  <a:t>Перед тем как приступить к решению уравнений с модулем, нужно научиться раскрывать модуль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endParaRPr lang="ru-RU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)≥0,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)&lt;0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ru-RU" dirty="0" smtClean="0"/>
                  <a:t>Пример 1. Решить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Решение: Раскрываем модуль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если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+5≥0,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если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+5&lt;0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Исходя из этого, уравнение принимает вид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1⇒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если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+5≥0,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если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+5&lt;0</m:t>
                              </m:r>
                            </m:e>
                          </m:eqAr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  <m:d>
                        <m:dPr>
                          <m:begChr m:val="[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+5=1,если 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≥−5,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−5=1,если 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&lt;−5</m:t>
                              </m:r>
                            </m:e>
                          </m:eqAr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  <m:d>
                        <m:dPr>
                          <m:begChr m:val="[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если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≥−2,5,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если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&lt;−2,5</m:t>
                              </m:r>
                            </m:e>
                          </m:eqAr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если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≥−2,5,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если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&lt;−2,5</m:t>
                            </m:r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Оба полученных корня удовлетворяют неравенствам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=−2,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3277" y="1010653"/>
                <a:ext cx="11059426" cy="5524901"/>
              </a:xfrm>
              <a:blipFill rotWithShape="0">
                <a:blip r:embed="rId2"/>
                <a:stretch>
                  <a:fillRect l="-551" t="-1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6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73256"/>
            <a:ext cx="9601200" cy="49088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Задания для самостоятельной работы.</a:t>
            </a:r>
            <a:br>
              <a:rPr lang="ru-RU" sz="3200" dirty="0"/>
            </a:b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91402" y="837398"/>
                <a:ext cx="10404910" cy="5746282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5,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1402" y="837398"/>
                <a:ext cx="10404910" cy="5746282"/>
              </a:xfrm>
              <a:blipFill rotWithShape="0">
                <a:blip r:embed="rId2"/>
                <a:stretch>
                  <a:fillRect l="-586" t="-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5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0789"/>
            <a:ext cx="9601200" cy="6039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Линейные уравнения с параметром</a:t>
            </a:r>
            <a:br>
              <a:rPr lang="ru-RU" b="1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89272" y="1020278"/>
                <a:ext cx="11402728" cy="5688530"/>
              </a:xfrm>
            </p:spPr>
            <p:txBody>
              <a:bodyPr/>
              <a:lstStyle/>
              <a:p>
                <a:r>
                  <a:rPr lang="ru-RU" dirty="0" smtClean="0"/>
                  <a:t>В самом общем виде любое линейное уравнение с параметром сводится к виду: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где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и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dirty="0" smtClean="0"/>
                  <a:t> - </a:t>
                </a:r>
                <a:r>
                  <a:rPr lang="ru-RU" dirty="0"/>
                  <a:t>некоторые выражения, зависящие от параметра </a:t>
                </a:r>
                <a:r>
                  <a:rPr lang="ru-RU" dirty="0" smtClean="0"/>
                  <a:t>a.</a:t>
                </a:r>
              </a:p>
              <a:p>
                <a:pPr marL="0" indent="0">
                  <a:buNone/>
                </a:pPr>
                <a:r>
                  <a:rPr lang="ru-RU" dirty="0"/>
                  <a:t> Для того, чтобы решить линейное уравнение с параметром, необходимо все слагаемые с переменной </a:t>
                </a:r>
                <a:r>
                  <a:rPr lang="ru-RU" i="1" dirty="0" smtClean="0"/>
                  <a:t>x</a:t>
                </a:r>
                <a:r>
                  <a:rPr lang="ru-RU" dirty="0"/>
                  <a:t> перекинуть в левую часть уравнения, а все слагаемые без </a:t>
                </a:r>
                <a:r>
                  <a:rPr lang="ru-RU" i="1" dirty="0" smtClean="0"/>
                  <a:t>x</a:t>
                </a:r>
                <a:r>
                  <a:rPr lang="ru-RU" dirty="0"/>
                  <a:t> в правую</a:t>
                </a:r>
                <a:r>
                  <a:rPr lang="ru-RU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</a:t>
                </a:r>
                <a:r>
                  <a:rPr lang="ru-RU" dirty="0"/>
                  <a:t>А дальше уравнение разбивается на два случая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и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возможны два случая: </a:t>
                </a:r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; 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=0;0=0.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; 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;0=</m:t>
                    </m:r>
                    <m:r>
                      <m:rPr>
                        <m:nor/>
                      </m:rPr>
                      <a:rPr lang="en-US" dirty="0"/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9272" y="1020278"/>
                <a:ext cx="11402728" cy="5688530"/>
              </a:xfrm>
              <a:blipFill rotWithShape="0">
                <a:blip r:embed="rId2"/>
                <a:stretch>
                  <a:fillRect l="-534" t="-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2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722" y="69784"/>
            <a:ext cx="9601200" cy="1419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397" y="616017"/>
            <a:ext cx="11117179" cy="614091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Пример </a:t>
            </a:r>
            <a:r>
              <a:rPr lang="ru-RU" b="1" dirty="0" smtClean="0"/>
              <a:t>1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Решить уравнение ax−5a=7x−3 при всех возможных </a:t>
            </a:r>
            <a:r>
              <a:rPr lang="ru-RU" dirty="0"/>
              <a:t>a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Решение. Перенесем все одночлены с x влево, а оставшиеся члены – вправо: </a:t>
            </a:r>
            <a:r>
              <a:rPr lang="ru-RU" i="1" dirty="0"/>
              <a:t>ax−7x=5a−3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И вынесем </a:t>
            </a:r>
            <a:r>
              <a:rPr lang="ru-RU" i="1" dirty="0"/>
              <a:t>x</a:t>
            </a:r>
            <a:r>
              <a:rPr lang="ru-RU" dirty="0"/>
              <a:t> за скобку, как общий множитель</a:t>
            </a:r>
            <a:r>
              <a:rPr lang="ru-RU" dirty="0" smtClean="0"/>
              <a:t>:  </a:t>
            </a:r>
            <a:r>
              <a:rPr lang="ru-RU" i="1" dirty="0" smtClean="0"/>
              <a:t>x</a:t>
            </a:r>
            <a:r>
              <a:rPr lang="ru-RU" i="1" dirty="0"/>
              <a:t>∗(a−7)=5a−3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b="1" dirty="0"/>
              <a:t>Первый случай</a:t>
            </a:r>
            <a:r>
              <a:rPr lang="ru-RU" dirty="0"/>
              <a:t>, когда </a:t>
            </a:r>
            <a:r>
              <a:rPr lang="ru-RU" i="1" dirty="0"/>
              <a:t>(a−7)≠0⇒a≠7</a:t>
            </a:r>
            <a:r>
              <a:rPr lang="ru-RU" dirty="0"/>
              <a:t>. Тогда мы можем поделить все уравнение на</a:t>
            </a:r>
            <a:r>
              <a:rPr lang="ru-RU" i="1" dirty="0"/>
              <a:t> a−7</a:t>
            </a:r>
            <a:r>
              <a:rPr lang="ru-RU" dirty="0"/>
              <a:t> и выразить</a:t>
            </a:r>
            <a:r>
              <a:rPr lang="ru-RU" dirty="0" smtClean="0"/>
              <a:t>: </a:t>
            </a:r>
            <a:r>
              <a:rPr lang="ru-RU" i="1" dirty="0" smtClean="0"/>
              <a:t>x=5a</a:t>
            </a:r>
            <a:r>
              <a:rPr lang="ru-RU" i="1" dirty="0"/>
              <a:t>−</a:t>
            </a:r>
            <a:r>
              <a:rPr lang="ru-RU" i="1" dirty="0" smtClean="0"/>
              <a:t>3/a</a:t>
            </a:r>
            <a:r>
              <a:rPr lang="ru-RU" i="1" dirty="0"/>
              <a:t>−7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Второй случай</a:t>
            </a:r>
            <a:r>
              <a:rPr lang="ru-RU" dirty="0"/>
              <a:t>, когда </a:t>
            </a:r>
            <a:r>
              <a:rPr lang="ru-RU" i="1" dirty="0"/>
              <a:t>(a−7)=0⇒a=7</a:t>
            </a:r>
            <a:r>
              <a:rPr lang="ru-RU" dirty="0"/>
              <a:t>, подставим в наше уравнение</a:t>
            </a:r>
            <a:r>
              <a:rPr lang="ru-RU" dirty="0" smtClean="0"/>
              <a:t>: </a:t>
            </a:r>
            <a:r>
              <a:rPr lang="ru-RU" i="1" dirty="0" smtClean="0"/>
              <a:t>x</a:t>
            </a:r>
            <a:r>
              <a:rPr lang="ru-RU" i="1" dirty="0"/>
              <a:t>∗(7−7)=5∗7−3,x∗0=32,0=32</a:t>
            </a:r>
            <a:r>
              <a:rPr lang="ru-RU" i="1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Получили </a:t>
            </a:r>
            <a:r>
              <a:rPr lang="ru-RU" dirty="0"/>
              <a:t>неверное равенство: уравнение не имеет решений при </a:t>
            </a:r>
            <a:r>
              <a:rPr lang="ru-RU" i="1" dirty="0"/>
              <a:t>a=7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Таким </a:t>
            </a:r>
            <a:r>
              <a:rPr lang="ru-RU" dirty="0"/>
              <a:t>образом, мы нашли решения уравнения для всех значений параметра а:</a:t>
            </a:r>
            <a:br>
              <a:rPr lang="ru-RU" dirty="0"/>
            </a:br>
            <a:r>
              <a:rPr lang="ru-RU" b="1" dirty="0"/>
              <a:t>При </a:t>
            </a:r>
            <a:r>
              <a:rPr lang="ru-RU" i="1" dirty="0"/>
              <a:t>a≠7,x=5a−</a:t>
            </a:r>
            <a:r>
              <a:rPr lang="ru-RU" i="1" dirty="0" smtClean="0"/>
              <a:t>3/a</a:t>
            </a:r>
            <a:r>
              <a:rPr lang="ru-RU" i="1" dirty="0"/>
              <a:t>−7.</a:t>
            </a:r>
          </a:p>
          <a:p>
            <a:pPr marL="0" indent="0">
              <a:buNone/>
            </a:pPr>
            <a:r>
              <a:rPr lang="ru-RU" dirty="0"/>
              <a:t>Подставляя в найденную формулу для </a:t>
            </a:r>
            <a:r>
              <a:rPr lang="ru-RU" i="1" dirty="0"/>
              <a:t>x </a:t>
            </a:r>
            <a:r>
              <a:rPr lang="ru-RU" dirty="0"/>
              <a:t>различные значения параметра </a:t>
            </a:r>
            <a:r>
              <a:rPr lang="ru-RU" i="1" dirty="0"/>
              <a:t>a</a:t>
            </a:r>
            <a:r>
              <a:rPr lang="ru-RU" dirty="0"/>
              <a:t> можно находить корни уравнения:</a:t>
            </a:r>
            <a:br>
              <a:rPr lang="ru-RU" dirty="0"/>
            </a:br>
            <a:r>
              <a:rPr lang="ru-RU" dirty="0"/>
              <a:t>Например,</a:t>
            </a:r>
            <a:r>
              <a:rPr lang="ru-RU" i="1" dirty="0"/>
              <a:t> x=27</a:t>
            </a:r>
            <a:r>
              <a:rPr lang="ru-RU" dirty="0"/>
              <a:t> при </a:t>
            </a:r>
            <a:r>
              <a:rPr lang="ru-RU" i="1" dirty="0"/>
              <a:t>a=0, x=−13</a:t>
            </a:r>
            <a:r>
              <a:rPr lang="ru-RU" dirty="0"/>
              <a:t> при </a:t>
            </a:r>
            <a:r>
              <a:rPr lang="ru-RU" i="1" dirty="0"/>
              <a:t>a=1</a:t>
            </a:r>
            <a:r>
              <a:rPr lang="ru-RU" dirty="0"/>
              <a:t> и т.д.</a:t>
            </a:r>
          </a:p>
          <a:p>
            <a:pPr marL="0" indent="0">
              <a:buNone/>
            </a:pPr>
            <a:r>
              <a:rPr lang="ru-RU" b="1" dirty="0"/>
              <a:t>При </a:t>
            </a:r>
            <a:r>
              <a:rPr lang="ru-RU" i="1" dirty="0"/>
              <a:t>a=7</a:t>
            </a:r>
            <a:r>
              <a:rPr lang="ru-RU" b="1" dirty="0"/>
              <a:t> корней нет.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Ответ:</a:t>
            </a:r>
            <a:r>
              <a:rPr lang="ru-RU" dirty="0"/>
              <a:t> При </a:t>
            </a:r>
            <a:r>
              <a:rPr lang="ru-RU" i="1" dirty="0"/>
              <a:t>a=7 x∈∅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при </a:t>
            </a:r>
            <a:r>
              <a:rPr lang="ru-RU" i="1" dirty="0"/>
              <a:t>a≠7 x=5a−</a:t>
            </a:r>
            <a:r>
              <a:rPr lang="ru-RU" i="1" dirty="0" smtClean="0"/>
              <a:t>3/a</a:t>
            </a:r>
            <a:r>
              <a:rPr lang="ru-RU" i="1" dirty="0"/>
              <a:t>−7.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0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130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462013"/>
                <a:ext cx="11155680" cy="6294922"/>
              </a:xfrm>
            </p:spPr>
            <p:txBody>
              <a:bodyPr/>
              <a:lstStyle/>
              <a:p>
                <a:r>
                  <a:rPr lang="ru-RU" b="1" dirty="0" smtClean="0"/>
                  <a:t>Пример 2</a:t>
                </a:r>
                <a:r>
                  <a:rPr lang="ru-RU" dirty="0"/>
                  <a:t/>
                </a:r>
                <a:br>
                  <a:rPr lang="ru-RU" dirty="0"/>
                </a:br>
                <a:r>
                  <a:rPr lang="ru-RU" i="1" dirty="0"/>
                  <a:t>Найдите все </a:t>
                </a:r>
                <a:r>
                  <a:rPr lang="ru-RU" dirty="0"/>
                  <a:t>a</a:t>
                </a:r>
                <a:r>
                  <a:rPr lang="ru-RU" i="1" dirty="0"/>
                  <a:t>, при которых корнем </a:t>
                </a:r>
                <a:r>
                  <a:rPr lang="ru-RU" i="1" dirty="0" smtClean="0"/>
                  <a:t>уравнения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i="1" dirty="0" smtClean="0"/>
                  <a:t>будет </a:t>
                </a:r>
                <a:r>
                  <a:rPr lang="ru-RU" i="1" dirty="0"/>
                  <a:t>любое число</a:t>
                </a:r>
                <a:r>
                  <a:rPr lang="ru-RU" i="1" dirty="0" smtClean="0"/>
                  <a:t>.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</a:t>
                </a:r>
                <a:r>
                  <a:rPr lang="ru-RU" i="1" dirty="0" smtClean="0"/>
                  <a:t>Решение. </a:t>
                </a:r>
                <a:r>
                  <a:rPr lang="ru-RU" dirty="0"/>
                  <a:t>Раскроем скобки и перенесем все члены, содержащие x, влево, а остальные – </a:t>
                </a:r>
                <a:r>
                  <a:rPr lang="ru-RU" dirty="0" smtClean="0"/>
                  <a:t>вправо: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ru-RU" b="1" dirty="0"/>
                  <a:t>Первый случай:</a:t>
                </a:r>
                <a:r>
                  <a:rPr lang="ru-RU" dirty="0"/>
                  <a:t> </a:t>
                </a:r>
                <a:r>
                  <a:rPr lang="ru-RU" i="1" dirty="0"/>
                  <a:t>(a−1)=0⇒</a:t>
                </a:r>
                <a:r>
                  <a:rPr lang="ru-RU" i="1" dirty="0" smtClean="0"/>
                  <a:t>a=1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                         </a:t>
                </a:r>
                <a:r>
                  <a:rPr lang="ru-RU" i="1" dirty="0" smtClean="0"/>
                  <a:t>x(1</a:t>
                </a:r>
                <a:r>
                  <a:rPr lang="ru-RU" i="1" dirty="0"/>
                  <a:t>−1)=(1−1)(1−4</a:t>
                </a:r>
                <a:r>
                  <a:rPr lang="ru-RU" i="1" dirty="0" smtClean="0"/>
                  <a:t>);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                            </a:t>
                </a:r>
                <a:r>
                  <a:rPr lang="ru-RU" i="1" dirty="0" smtClean="0"/>
                  <a:t>x</a:t>
                </a:r>
                <a:r>
                  <a:rPr lang="ru-RU" i="1" dirty="0"/>
                  <a:t>∗0=0</a:t>
                </a:r>
                <a:r>
                  <a:rPr lang="ru-RU" i="1" dirty="0" smtClean="0"/>
                  <a:t>;</a:t>
                </a:r>
                <a:r>
                  <a:rPr lang="en-US" i="1" dirty="0" smtClean="0"/>
                  <a:t>  </a:t>
                </a:r>
                <a:r>
                  <a:rPr lang="ru-RU" i="1" dirty="0" smtClean="0"/>
                  <a:t>0=0.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ru-RU" dirty="0" smtClean="0"/>
                  <a:t>Решением </a:t>
                </a:r>
                <a:r>
                  <a:rPr lang="ru-RU" dirty="0"/>
                  <a:t>уравнения будет любое число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b="1" dirty="0"/>
                  <a:t>Второй случай:</a:t>
                </a:r>
                <a:r>
                  <a:rPr lang="ru-RU" dirty="0"/>
                  <a:t> </a:t>
                </a:r>
                <a:r>
                  <a:rPr lang="ru-RU" i="1" dirty="0"/>
                  <a:t>(a−1)≠0⇒a≠</a:t>
                </a:r>
                <a:r>
                  <a:rPr lang="ru-RU" i="1" dirty="0" smtClean="0"/>
                  <a:t>1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                    </a:t>
                </a:r>
                <a:r>
                  <a:rPr lang="ru-RU" i="1" dirty="0" smtClean="0"/>
                  <a:t>x</a:t>
                </a:r>
                <a:r>
                  <a:rPr lang="ru-RU" i="1" dirty="0"/>
                  <a:t>=(a−1)(a−4</a:t>
                </a:r>
                <a:r>
                  <a:rPr lang="ru-RU" i="1" dirty="0" smtClean="0"/>
                  <a:t>)</a:t>
                </a:r>
                <a:r>
                  <a:rPr lang="en-US" i="1" dirty="0" smtClean="0"/>
                  <a:t>/</a:t>
                </a:r>
                <a:r>
                  <a:rPr lang="ru-RU" i="1" dirty="0" smtClean="0"/>
                  <a:t>a</a:t>
                </a:r>
                <a:r>
                  <a:rPr lang="ru-RU" i="1" dirty="0"/>
                  <a:t>−1=a−4</a:t>
                </a:r>
                <a:r>
                  <a:rPr lang="ru-RU" i="1" dirty="0" smtClean="0"/>
                  <a:t>.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ru-RU" dirty="0" smtClean="0"/>
                  <a:t>Решением </a:t>
                </a:r>
                <a:r>
                  <a:rPr lang="ru-RU" dirty="0"/>
                  <a:t>данного уравнения будет один корень </a:t>
                </a:r>
                <a:r>
                  <a:rPr lang="ru-RU" i="1" dirty="0"/>
                  <a:t>x=a−4</a:t>
                </a:r>
                <a:r>
                  <a:rPr lang="ru-RU" i="1" dirty="0" smtClean="0"/>
                  <a:t>.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ru-RU" i="1" dirty="0"/>
                  <a:t>Ответ:</a:t>
                </a:r>
                <a:r>
                  <a:rPr lang="ru-RU" dirty="0"/>
                  <a:t> </a:t>
                </a:r>
                <a:r>
                  <a:rPr lang="en-US" i="1" dirty="0"/>
                  <a:t>a=1</a:t>
                </a:r>
                <a:r>
                  <a:rPr lang="en-US" dirty="0"/>
                  <a:t>.</a:t>
                </a:r>
                <a:endParaRPr lang="ru-RU" i="1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462013"/>
                <a:ext cx="11155680" cy="6294922"/>
              </a:xfrm>
              <a:blipFill rotWithShape="0">
                <a:blip r:embed="rId2"/>
                <a:stretch>
                  <a:fillRect l="-546" t="-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3038"/>
            <a:ext cx="9601200" cy="661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Уравнения с параметром, приводимые к линейным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95149" y="808522"/>
                <a:ext cx="11069053" cy="5852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dirty="0" smtClean="0"/>
                  <a:t>Пример 3</a:t>
                </a:r>
                <a:r>
                  <a:rPr lang="en-US" dirty="0"/>
                  <a:t> </a:t>
                </a:r>
                <a:r>
                  <a:rPr lang="ru-RU" i="1" dirty="0" smtClean="0"/>
                  <a:t>Решите уравнение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Решение. Начнем </a:t>
                </a:r>
                <a:r>
                  <a:rPr lang="ru-RU" dirty="0"/>
                  <a:t>мы с ОДЗ, так как в уравнении есть знаменатели</a:t>
                </a:r>
                <a:r>
                  <a:rPr lang="ru-RU" dirty="0" smtClean="0"/>
                  <a:t>:   </a:t>
                </a:r>
                <a:r>
                  <a:rPr lang="ru-RU" i="1" dirty="0" smtClean="0"/>
                  <a:t>5a+x</a:t>
                </a:r>
                <a:r>
                  <a:rPr lang="ru-RU" i="1" dirty="0"/>
                  <a:t>≠</a:t>
                </a:r>
                <a:r>
                  <a:rPr lang="ru-RU" i="1" dirty="0" smtClean="0"/>
                  <a:t>0</a:t>
                </a:r>
                <a:r>
                  <a:rPr lang="ru-RU" dirty="0" smtClean="0"/>
                  <a:t> и </a:t>
                </a:r>
                <a:r>
                  <a:rPr lang="ru-RU" i="1" dirty="0" smtClean="0"/>
                  <a:t>x</a:t>
                </a:r>
                <a:r>
                  <a:rPr lang="ru-RU" i="1" dirty="0"/>
                  <a:t>−5a≠</a:t>
                </a:r>
                <a:r>
                  <a:rPr lang="ru-RU" i="1" dirty="0" smtClean="0"/>
                  <a:t>0</a:t>
                </a:r>
                <a:r>
                  <a:rPr lang="ru-RU" dirty="0" smtClean="0"/>
                  <a:t>. Таким </a:t>
                </a:r>
                <a:r>
                  <a:rPr lang="ru-RU" dirty="0"/>
                  <a:t>образом ОДЗ: </a:t>
                </a:r>
                <a:r>
                  <a:rPr lang="ru-RU" i="1" dirty="0"/>
                  <a:t>x≠±5a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Приведем исходное уравнение к общему </a:t>
                </a:r>
                <a:r>
                  <a:rPr lang="ru-RU" dirty="0" smtClean="0"/>
                  <a:t>знаменателю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−100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П</a:t>
                </a:r>
                <a:r>
                  <a:rPr lang="ru-RU" dirty="0" smtClean="0"/>
                  <a:t>олучили </a:t>
                </a:r>
                <a:r>
                  <a:rPr lang="ru-RU" dirty="0"/>
                  <a:t>линейное уравнение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b="1" dirty="0"/>
                  <a:t>Первый случай:</a:t>
                </a:r>
                <a:r>
                  <a:rPr lang="ru-RU" dirty="0"/>
                  <a:t> a=0. Получаем уравнение 0∗x=0. Решениями этого уравнения будет любое число, кроме x=0 (ОДЗ x≠±5a</a:t>
                </a:r>
                <a:r>
                  <a:rPr lang="ru-RU" dirty="0" smtClean="0"/>
                  <a:t>).</a:t>
                </a:r>
              </a:p>
              <a:p>
                <a:pPr marL="0" indent="0">
                  <a:buNone/>
                </a:pPr>
                <a:r>
                  <a:rPr lang="ru-RU" b="1" dirty="0"/>
                  <a:t>Второй случай:</a:t>
                </a:r>
                <a:r>
                  <a:rPr lang="ru-RU" dirty="0"/>
                  <a:t> a≠0. </a:t>
                </a:r>
                <a:r>
                  <a:rPr lang="ru-RU" dirty="0" smtClean="0"/>
                  <a:t>Выражаем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Этот корень не будет удовлетворять ОДЗ.</a:t>
                </a:r>
              </a:p>
              <a:p>
                <a:pPr marL="0" indent="0">
                  <a:buNone/>
                </a:pPr>
                <a:r>
                  <a:rPr lang="ru-RU" b="1" dirty="0"/>
                  <a:t>Ответ:</a:t>
                </a:r>
                <a:r>
                  <a:rPr lang="ru-RU" dirty="0"/>
                  <a:t> При a=0 решениями уравнения будут все действительные числа, кроме x=0. Если a≠0, то решений нет.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5149" y="808522"/>
                <a:ext cx="11069053" cy="5852160"/>
              </a:xfrm>
              <a:blipFill rotWithShape="0"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7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4537"/>
            <a:ext cx="9601200" cy="777240"/>
          </a:xfrm>
        </p:spPr>
        <p:txBody>
          <a:bodyPr/>
          <a:lstStyle/>
          <a:p>
            <a:pPr algn="ctr"/>
            <a:r>
              <a:rPr lang="ru-RU" b="1" dirty="0"/>
              <a:t>Неравенства с параметром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08521" y="1087655"/>
                <a:ext cx="11271183" cy="5621153"/>
              </a:xfrm>
            </p:spPr>
            <p:txBody>
              <a:bodyPr/>
              <a:lstStyle/>
              <a:p>
                <a:r>
                  <a:rPr lang="ru-RU" i="1" dirty="0" smtClean="0"/>
                  <a:t>Решить неравенство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i="1" dirty="0"/>
                  <a:t>для любого значения параметра </a:t>
                </a:r>
                <a:r>
                  <a:rPr lang="ru-RU" dirty="0"/>
                  <a:t>a</a:t>
                </a:r>
                <a:r>
                  <a:rPr lang="ru-RU" i="1" dirty="0" smtClean="0"/>
                  <a:t>.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</a:t>
                </a:r>
                <a:r>
                  <a:rPr lang="ru-RU" i="1" dirty="0" smtClean="0"/>
                  <a:t>Решение. 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</a:t>
                </a:r>
                <a:r>
                  <a:rPr lang="ru-RU" b="1" dirty="0"/>
                  <a:t>Первый случай:</a:t>
                </a:r>
                <a:r>
                  <a:rPr lang="ru-RU" dirty="0"/>
                  <a:t> Если </a:t>
                </a:r>
                <a:r>
                  <a:rPr lang="ru-RU" i="1" dirty="0"/>
                  <a:t>a=2</a:t>
                </a:r>
                <a:r>
                  <a:rPr lang="ru-RU" dirty="0"/>
                  <a:t>, получим неравенство </a:t>
                </a:r>
                <a:r>
                  <a:rPr lang="ru-RU" i="1" dirty="0"/>
                  <a:t>0∗x&gt;0</a:t>
                </a:r>
                <a:r>
                  <a:rPr lang="ru-RU" dirty="0"/>
                  <a:t>, которое не имеет решений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b="1" dirty="0"/>
                  <a:t>Второй случай:</a:t>
                </a:r>
                <a:r>
                  <a:rPr lang="ru-RU" dirty="0"/>
                  <a:t> Если </a:t>
                </a:r>
                <a:r>
                  <a:rPr lang="en-US" dirty="0"/>
                  <a:t>a&gt;2</a:t>
                </a:r>
                <a:r>
                  <a:rPr lang="en-US" dirty="0" smtClean="0"/>
                  <a:t>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 smtClean="0"/>
                  <a:t> 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+2;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ru-RU" b="1" dirty="0" smtClean="0"/>
                  <a:t>Третий </a:t>
                </a:r>
                <a:r>
                  <a:rPr lang="ru-RU" b="1" dirty="0"/>
                  <a:t>случай:</a:t>
                </a:r>
                <a:r>
                  <a:rPr lang="ru-RU" dirty="0"/>
                  <a:t> Если </a:t>
                </a:r>
                <a:r>
                  <a:rPr lang="en-US" dirty="0"/>
                  <a:t>a&lt;2</a:t>
                </a:r>
                <a:r>
                  <a:rPr lang="en-US" dirty="0" smtClean="0"/>
                  <a:t>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⇔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&lt;&lt;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b="1" dirty="0"/>
                  <a:t>Ответ:</a:t>
                </a:r>
                <a:r>
                  <a:rPr lang="ru-RU" dirty="0"/>
                  <a:t/>
                </a:r>
                <a:br>
                  <a:rPr lang="ru-RU" dirty="0"/>
                </a:br>
                <a:r>
                  <a:rPr lang="ru-RU" dirty="0"/>
                  <a:t>При </a:t>
                </a:r>
                <a:r>
                  <a:rPr lang="ru-RU" i="1" dirty="0"/>
                  <a:t>a=2</a:t>
                </a:r>
                <a:r>
                  <a:rPr lang="ru-RU" dirty="0"/>
                  <a:t> решений нет;</a:t>
                </a:r>
                <a:br>
                  <a:rPr lang="ru-RU" dirty="0"/>
                </a:br>
                <a:r>
                  <a:rPr lang="ru-RU" dirty="0"/>
                  <a:t>при </a:t>
                </a:r>
                <a:r>
                  <a:rPr lang="ru-RU" i="1" dirty="0" smtClean="0"/>
                  <a:t>a&gt;2</a:t>
                </a:r>
                <a:r>
                  <a:rPr lang="en-US" i="1" dirty="0" smtClean="0"/>
                  <a:t>; </a:t>
                </a:r>
                <a:r>
                  <a:rPr lang="ru-RU" i="1" dirty="0" smtClean="0"/>
                  <a:t>x&gt;a+2</a:t>
                </a:r>
                <a:r>
                  <a:rPr lang="ru-RU" dirty="0" smtClean="0"/>
                  <a:t>;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при</a:t>
                </a:r>
                <a:r>
                  <a:rPr lang="ru-RU" dirty="0"/>
                  <a:t> </a:t>
                </a:r>
                <a:r>
                  <a:rPr lang="ru-RU" i="1" dirty="0" smtClean="0"/>
                  <a:t>a&lt;2</a:t>
                </a:r>
                <a:r>
                  <a:rPr lang="en-US" i="1" dirty="0" smtClean="0"/>
                  <a:t>; </a:t>
                </a:r>
                <a:r>
                  <a:rPr lang="ru-RU" i="1" dirty="0" smtClean="0"/>
                  <a:t>x&lt;a+2</a:t>
                </a:r>
                <a:r>
                  <a:rPr lang="ru-RU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521" y="1087655"/>
                <a:ext cx="11271183" cy="5621153"/>
              </a:xfrm>
              <a:blipFill rotWithShape="0">
                <a:blip r:embed="rId2"/>
                <a:stretch>
                  <a:fillRect l="-595" t="-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7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973" y="0"/>
            <a:ext cx="9601200" cy="103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08522" y="471638"/>
                <a:ext cx="11309684" cy="624679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i="1" dirty="0" smtClean="0"/>
                  <a:t>Решить неравенство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−4&gt;0</m:t>
                    </m:r>
                  </m:oMath>
                </a14:m>
                <a:r>
                  <a:rPr lang="en-US" dirty="0"/>
                  <a:t> </a:t>
                </a:r>
                <a:r>
                  <a:rPr lang="ru-RU" i="1" dirty="0"/>
                  <a:t>для любого значения параметра </a:t>
                </a:r>
                <a:r>
                  <a:rPr lang="ru-RU" dirty="0"/>
                  <a:t>a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ru-RU" dirty="0"/>
                  <a:t>Решение</a:t>
                </a:r>
                <a:r>
                  <a:rPr lang="en-US" dirty="0"/>
                  <a:t>. </a:t>
                </a:r>
                <a:r>
                  <a:rPr lang="ru-RU" b="1" dirty="0"/>
                  <a:t>Первый случай:</a:t>
                </a:r>
                <a:r>
                  <a:rPr lang="ru-RU" dirty="0"/>
                  <a:t> Если a=0 , неравенство примет вид </a:t>
                </a:r>
                <a:r>
                  <a:rPr lang="ru-RU" i="1" dirty="0"/>
                  <a:t>−4x−4&gt;0</a:t>
                </a:r>
                <a:r>
                  <a:rPr lang="ru-RU" dirty="0"/>
                  <a:t>⇔</a:t>
                </a:r>
                <a:r>
                  <a:rPr lang="ru-RU" i="1" dirty="0"/>
                  <a:t>x&lt;−1</a:t>
                </a:r>
                <a:r>
                  <a:rPr lang="ru-RU" dirty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b="1" dirty="0"/>
                  <a:t>Второй случай:</a:t>
                </a:r>
                <a:r>
                  <a:rPr lang="ru-RU" dirty="0"/>
                  <a:t> Если a≠0, то неравенство будет </a:t>
                </a:r>
                <a:r>
                  <a:rPr lang="ru-RU" dirty="0" smtClean="0"/>
                  <a:t>квадратным.</a:t>
                </a:r>
                <a:r>
                  <a:rPr lang="en-US" dirty="0" smtClean="0"/>
                  <a:t> </a:t>
                </a:r>
                <a:r>
                  <a:rPr lang="ru-RU" dirty="0" smtClean="0"/>
                  <a:t>Для </a:t>
                </a:r>
                <a:r>
                  <a:rPr lang="ru-RU" dirty="0"/>
                  <a:t>того чтобы решить квадратное неравенство, посчитаем </a:t>
                </a:r>
                <a:r>
                  <a:rPr lang="ru-RU" dirty="0" smtClean="0"/>
                  <a:t>дискриминант:</a:t>
                </a:r>
                <a:r>
                  <a:rPr lang="en-US" dirty="0" smtClean="0"/>
                  <a:t> </a:t>
                </a:r>
                <a:r>
                  <a:rPr lang="ru-RU" i="1" dirty="0" smtClean="0"/>
                  <a:t>D=16+16a=16(1+a).</a:t>
                </a:r>
                <a:endParaRPr lang="en-US" i="1" dirty="0" smtClean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ru-RU" dirty="0" smtClean="0"/>
                  <a:t>Получаем</a:t>
                </a:r>
                <a:r>
                  <a:rPr lang="ru-RU" dirty="0"/>
                  <a:t>, что дискриминант больше нуля при </a:t>
                </a:r>
                <a:r>
                  <a:rPr lang="ru-RU" i="1" dirty="0"/>
                  <a:t>a&gt;−1;D&lt;0 при a&lt;−1; D=0 при a=−1.</a:t>
                </a:r>
                <a:r>
                  <a:rPr lang="ru-RU" dirty="0"/>
                  <a:t> 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Рассмотрим </a:t>
                </a:r>
                <a:r>
                  <a:rPr lang="ru-RU" dirty="0"/>
                  <a:t>все случаи: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ru-RU" dirty="0" smtClean="0"/>
                  <a:t>1</a:t>
                </a:r>
                <a:r>
                  <a:rPr lang="ru-RU" dirty="0"/>
                  <a:t>. </a:t>
                </a:r>
                <a:r>
                  <a:rPr lang="ru-RU" i="1" dirty="0"/>
                  <a:t>a&gt;0,D&gt;0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ru-RU" dirty="0" smtClean="0"/>
                  <a:t>Найдем </a:t>
                </a:r>
                <a:r>
                  <a:rPr lang="ru-RU" dirty="0"/>
                  <a:t>корни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/>
                  <a:t>Наш многочлен будет положителен при условии, что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2−2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2. </a:t>
                </a:r>
                <a:r>
                  <a:rPr lang="en-US" i="1" dirty="0"/>
                  <a:t>−1&lt;a&lt;0,D&gt;0</a:t>
                </a:r>
                <a:r>
                  <a:rPr lang="en-US" i="1" dirty="0" smtClean="0"/>
                  <a:t>                                        </a:t>
                </a:r>
                <a:r>
                  <a:rPr lang="ru-RU" dirty="0" smtClean="0"/>
                  <a:t>Многочлен </a:t>
                </a:r>
                <a:r>
                  <a:rPr lang="ru-RU" dirty="0"/>
                  <a:t>положителен </a:t>
                </a:r>
                <a:r>
                  <a:rPr lang="ru-RU" dirty="0" smtClean="0"/>
                  <a:t>при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3</a:t>
                </a:r>
                <a:r>
                  <a:rPr lang="en-US" dirty="0"/>
                  <a:t>. </a:t>
                </a:r>
                <a:r>
                  <a:rPr lang="en-US" i="1" dirty="0"/>
                  <a:t>a=−</a:t>
                </a:r>
                <a:r>
                  <a:rPr lang="en-US" i="1" dirty="0" smtClean="0"/>
                  <a:t>1,D=0                             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Решений </a:t>
                </a:r>
                <a:r>
                  <a:rPr lang="ru-RU" dirty="0"/>
                  <a:t>нет, так как парабола целиком лежит ниже оси x, и только вершина лежит на оси, но равенство 0 нас не устраивает по условию задачи.</a:t>
                </a:r>
                <a:endParaRPr lang="ru-RU" i="1" dirty="0"/>
              </a:p>
              <a:p>
                <a:pPr marL="0" indent="0">
                  <a:buNone/>
                </a:pPr>
                <a:r>
                  <a:rPr lang="en-US" i="1" dirty="0" smtClean="0"/>
                  <a:t> </a:t>
                </a:r>
                <a:r>
                  <a:rPr lang="en-US" dirty="0"/>
                  <a:t>4. a&lt;−</a:t>
                </a:r>
                <a:r>
                  <a:rPr lang="en-US" dirty="0" smtClean="0"/>
                  <a:t>1,D&lt;0                                              </a:t>
                </a:r>
                <a:r>
                  <a:rPr lang="ru-RU" dirty="0" smtClean="0"/>
                  <a:t>Решений </a:t>
                </a:r>
                <a:r>
                  <a:rPr lang="ru-RU" dirty="0"/>
                  <a:t>нет, вся парабола ниже оси x.</a:t>
                </a:r>
                <a:endParaRPr lang="ru-RU" i="1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522" y="471638"/>
                <a:ext cx="11309684" cy="6246796"/>
              </a:xfrm>
              <a:blipFill rotWithShape="0">
                <a:blip r:embed="rId2"/>
                <a:stretch>
                  <a:fillRect l="-323" t="-1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364" y="1839652"/>
            <a:ext cx="3031958" cy="545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099" y="2668907"/>
            <a:ext cx="1966761" cy="1021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892" y="4187336"/>
            <a:ext cx="1866996" cy="965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288" y="4987595"/>
            <a:ext cx="2057506" cy="735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543" y="6153255"/>
            <a:ext cx="2121009" cy="5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37298"/>
            <a:ext cx="9601200" cy="745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7773" y="365759"/>
                <a:ext cx="11290433" cy="642005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Пример. </a:t>
                </a:r>
                <a:r>
                  <a:rPr lang="ru-RU" i="1" dirty="0" smtClean="0"/>
                  <a:t>Найти </a:t>
                </a:r>
                <a:r>
                  <a:rPr lang="ru-RU" i="1" dirty="0"/>
                  <a:t>все значения параметра </a:t>
                </a:r>
                <a:r>
                  <a:rPr lang="ru-RU" dirty="0"/>
                  <a:t>a</a:t>
                </a:r>
                <a:r>
                  <a:rPr lang="ru-RU" i="1" dirty="0"/>
                  <a:t>, при которых </a:t>
                </a:r>
                <a:r>
                  <a:rPr lang="ru-RU" i="1" dirty="0" smtClean="0"/>
                  <a:t>выражение</a:t>
                </a:r>
              </a:p>
              <a:p>
                <a:pPr marL="0" indent="0">
                  <a:buNone/>
                </a:pPr>
                <a:r>
                  <a:rPr lang="ru-RU" i="1" dirty="0"/>
                  <a:t> </a:t>
                </a:r>
                <a:r>
                  <a:rPr lang="ru-RU" i="1" dirty="0" smtClean="0"/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i="1" dirty="0"/>
                  <a:t>при любых </a:t>
                </a:r>
                <a:r>
                  <a:rPr lang="en-US" dirty="0"/>
                  <a:t>x</a:t>
                </a:r>
                <a:r>
                  <a:rPr lang="en-US" i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</a:t>
                </a:r>
                <a:r>
                  <a:rPr lang="ru-RU" i="1" dirty="0" smtClean="0"/>
                  <a:t>Решение.</a:t>
                </a:r>
                <a:r>
                  <a:rPr lang="en-US" i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smtClean="0"/>
                  <a:t>   </a:t>
                </a:r>
                <a:r>
                  <a:rPr lang="ru-RU" b="1" dirty="0" smtClean="0"/>
                  <a:t>Первый </a:t>
                </a:r>
                <a:r>
                  <a:rPr lang="ru-RU" b="1" dirty="0"/>
                  <a:t>случай</a:t>
                </a:r>
                <a:r>
                  <a:rPr lang="ru-RU" b="1" dirty="0" smtClean="0"/>
                  <a:t>: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=±2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ru-RU" dirty="0"/>
                  <a:t>При </a:t>
                </a:r>
                <a:r>
                  <a:rPr lang="ru-RU" i="1" dirty="0"/>
                  <a:t>a=2 </a:t>
                </a:r>
                <a:r>
                  <a:rPr lang="ru-RU" dirty="0"/>
                  <a:t>неравенство принимает вид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+2&gt;0⇔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Не подходит.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При</a:t>
                </a:r>
                <a:r>
                  <a:rPr lang="ru-RU" dirty="0"/>
                  <a:t> </a:t>
                </a:r>
                <a:r>
                  <a:rPr lang="ru-RU" i="1" dirty="0"/>
                  <a:t>a=−2 </a:t>
                </a:r>
                <a:r>
                  <a:rPr lang="ru-RU" dirty="0"/>
                  <a:t>неравенство принимает вид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+2&gt;0⇔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Не подходит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</a:t>
                </a:r>
                <a:r>
                  <a:rPr lang="ru-RU" b="1" dirty="0"/>
                  <a:t>Второй случай:</a:t>
                </a:r>
                <a:r>
                  <a:rPr lang="ru-RU" dirty="0"/>
                  <a:t> </a:t>
                </a:r>
                <a:r>
                  <a:rPr lang="ru-RU" i="1" dirty="0"/>
                  <a:t>a≠±2</a:t>
                </a:r>
                <a:r>
                  <a:rPr lang="ru-RU" dirty="0"/>
                  <a:t>;</a:t>
                </a:r>
              </a:p>
              <a:p>
                <a:pPr marL="0" indent="0">
                  <a:buNone/>
                </a:pPr>
                <a:r>
                  <a:rPr lang="ru-RU" dirty="0"/>
                  <a:t>Получим квадратное неравенство. Для того, чтобы наше неравенство было верным при любых значения </a:t>
                </a:r>
                <a:r>
                  <a:rPr lang="ru-RU" i="1" dirty="0"/>
                  <a:t>x</a:t>
                </a:r>
                <a:r>
                  <a:rPr lang="ru-RU" dirty="0"/>
                  <a:t> необходимо, чтобы график нашего выражения (а это парабола) лежал полностью выше оси абсцисс</a:t>
                </a:r>
                <a:r>
                  <a:rPr lang="ru-RU" dirty="0" smtClean="0"/>
                  <a:t>:                      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Таким </a:t>
                </a:r>
                <a:r>
                  <a:rPr lang="ru-RU" dirty="0"/>
                  <a:t>образом, ветки параболы должны быть направлены вверх и сама парабола не должна пересекать ось x, т.е. не должно быть корней. Математическим языком эти условия можно записать следующим образом</a:t>
                </a:r>
                <a:r>
                  <a:rPr lang="ru-RU" dirty="0" smtClean="0"/>
                  <a:t>: 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−4∙2∙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+33&lt;0</m:t>
                            </m:r>
                          </m:e>
                        </m:eqAr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58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58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Ответ: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58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58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773" y="365759"/>
                <a:ext cx="11290433" cy="6420051"/>
              </a:xfrm>
              <a:blipFill rotWithShape="0">
                <a:blip r:embed="rId2"/>
                <a:stretch>
                  <a:fillRect l="-378" t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802" y="3997806"/>
            <a:ext cx="1507373" cy="608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337" y="4302226"/>
            <a:ext cx="2365850" cy="16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93846"/>
            <a:ext cx="9601200" cy="938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08521" y="336884"/>
                <a:ext cx="11280809" cy="6323798"/>
              </a:xfrm>
            </p:spPr>
            <p:txBody>
              <a:bodyPr>
                <a:normAutofit/>
              </a:bodyPr>
              <a:lstStyle/>
              <a:p>
                <a:r>
                  <a:rPr lang="ru-RU" i="1" dirty="0" smtClean="0"/>
                  <a:t>Найти все значения параметра </a:t>
                </a:r>
                <a:r>
                  <a:rPr lang="ru-RU" dirty="0"/>
                  <a:t>a</a:t>
                </a:r>
                <a:r>
                  <a:rPr lang="ru-RU" i="1" dirty="0"/>
                  <a:t>, при которых </a:t>
                </a:r>
                <a:r>
                  <a:rPr lang="ru-RU" i="1" dirty="0" smtClean="0"/>
                  <a:t>неравенство</a:t>
                </a:r>
                <a:r>
                  <a:rPr lang="en-US" i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ru-RU" i="1" dirty="0"/>
                  <a:t>имеет решение</a:t>
                </a:r>
                <a:r>
                  <a:rPr lang="ru-RU" i="1" dirty="0" smtClean="0"/>
                  <a:t>.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ru-RU" i="1" dirty="0" smtClean="0"/>
                  <a:t>Решение. </a:t>
                </a:r>
                <a:r>
                  <a:rPr lang="ru-RU" dirty="0"/>
                  <a:t>Проведем равносильные преобразования, при ОДЗ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+1&gt;0</m:t>
                            </m:r>
                          </m:e>
                        </m:eqArr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Выполним преобразования, используя свойства логарифма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С учетом ОДЗ получаем систему: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(2−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+2≥0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b="1" dirty="0"/>
                  <a:t>Первый случай:</a:t>
                </a:r>
                <a:r>
                  <a:rPr lang="ru-RU" dirty="0"/>
                  <a:t> при </a:t>
                </a:r>
                <a:r>
                  <a:rPr lang="ru-RU" i="1" dirty="0" smtClean="0"/>
                  <a:t>a=2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Неравенство </a:t>
                </a:r>
                <a:r>
                  <a:rPr lang="ru-RU" dirty="0"/>
                  <a:t>примет </a:t>
                </a:r>
                <a:r>
                  <a:rPr lang="ru-RU" dirty="0" smtClean="0"/>
                  <a:t>вид:</a:t>
                </a:r>
                <a:r>
                  <a:rPr lang="en-US" dirty="0" smtClean="0"/>
                  <a:t> </a:t>
                </a:r>
                <a:r>
                  <a:rPr lang="ru-RU" i="1" dirty="0" smtClean="0"/>
                  <a:t>2x</a:t>
                </a:r>
                <a:r>
                  <a:rPr lang="ru-RU" i="1" dirty="0"/>
                  <a:t>≥0,x≥0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521" y="336884"/>
                <a:ext cx="11280809" cy="6323798"/>
              </a:xfrm>
              <a:blipFill rotWithShape="0">
                <a:blip r:embed="rId2"/>
                <a:stretch>
                  <a:fillRect l="-595" t="-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0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9408"/>
            <a:ext cx="9601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85524" y="606391"/>
                <a:ext cx="10924674" cy="61505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/>
                  <a:t>Второй случай:</a:t>
                </a:r>
                <a:r>
                  <a:rPr lang="ru-RU" dirty="0"/>
                  <a:t> при </a:t>
                </a:r>
                <a:r>
                  <a:rPr lang="ru-RU" i="1" dirty="0"/>
                  <a:t>a≠2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Первое неравенство системы квадратное и оно не будет иметь решений при выполнении следующих условий:</a:t>
                </a:r>
                <a:r>
                  <a:rPr lang="en-US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  <m:r>
                          <a:rPr lang="ru-R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4−4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4+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  <m:r>
                          <a:rPr lang="ru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&gt;2,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+16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−12&lt;0</m:t>
                            </m:r>
                          </m:e>
                        </m:eqArr>
                        <m:r>
                          <a:rPr lang="ru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&gt;2,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  <m:r>
                          <a:rPr lang="ru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&gt;3</m:t>
                        </m:r>
                      </m:e>
                    </m:d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1800" dirty="0"/>
                  <a:t>Таким образом, получаем, что при </a:t>
                </a:r>
                <a:r>
                  <a:rPr lang="ru-RU" sz="1800" i="1" dirty="0"/>
                  <a:t>a≤3 </a:t>
                </a:r>
                <a:r>
                  <a:rPr lang="ru-RU" sz="1800" dirty="0"/>
                  <a:t>исходное неравенство имеет решения. С учетом ОДЗ запишем ответ.</a:t>
                </a:r>
              </a:p>
              <a:p>
                <a:pPr marL="0" indent="0">
                  <a:buNone/>
                </a:pPr>
                <a:r>
                  <a:rPr lang="ru-RU" sz="1800" b="1" dirty="0"/>
                  <a:t>Ответ:</a:t>
                </a:r>
                <a:r>
                  <a:rPr lang="ru-RU" sz="1800" dirty="0"/>
                  <a:t> (0;3</a:t>
                </a:r>
                <a:r>
                  <a:rPr lang="ru-RU" sz="1800" dirty="0" smtClean="0"/>
                  <a:t>].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Задания для самостоятельной работы:</a:t>
                </a:r>
              </a:p>
              <a:p>
                <a:pPr marL="342900" indent="-342900">
                  <a:buAutoNum type="arabicPeriod"/>
                </a:pPr>
                <a:r>
                  <a:rPr lang="ru-RU" sz="1800" dirty="0" smtClean="0"/>
                  <a:t>Найти все значения </a:t>
                </a:r>
                <a:r>
                  <a:rPr lang="ru-RU" sz="1800" i="1" dirty="0" smtClean="0"/>
                  <a:t>а, </a:t>
                </a:r>
                <a:r>
                  <a:rPr lang="ru-RU" sz="1800" dirty="0" smtClean="0"/>
                  <a:t>при которых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i="1" dirty="0" smtClean="0"/>
                  <a:t> </a:t>
                </a:r>
                <a:r>
                  <a:rPr lang="ru-RU" sz="1800" dirty="0" smtClean="0"/>
                  <a:t>имеет единственное решение на </a:t>
                </a:r>
                <a:r>
                  <a:rPr lang="en-US" sz="1800" dirty="0" smtClean="0"/>
                  <a:t>[0;2].</a:t>
                </a:r>
              </a:p>
              <a:p>
                <a:pPr marL="342900" indent="-342900">
                  <a:buAutoNum type="arabicPeriod"/>
                </a:pPr>
                <a:r>
                  <a:rPr lang="ru-RU" sz="1800" dirty="0" smtClean="0"/>
                  <a:t>При каких значениях параметра </a:t>
                </a:r>
                <a:r>
                  <a:rPr lang="ru-RU" sz="1800" i="1" dirty="0" smtClean="0"/>
                  <a:t>а </a:t>
                </a:r>
                <a:r>
                  <a:rPr lang="ru-RU" sz="1800" dirty="0" smtClean="0"/>
                  <a:t>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ru-RU" sz="1800" dirty="0" smtClean="0"/>
                  <a:t>имеет ровно два различных решения.</a:t>
                </a:r>
              </a:p>
              <a:p>
                <a:pPr marL="342900" indent="-342900">
                  <a:buAutoNum type="arabicPeriod"/>
                </a:pPr>
                <a:r>
                  <a:rPr lang="ru-RU" sz="1800" dirty="0"/>
                  <a:t>Найти все значения </a:t>
                </a:r>
                <a:r>
                  <a:rPr lang="ru-RU" sz="1800" dirty="0" smtClean="0"/>
                  <a:t> параметра </a:t>
                </a:r>
                <a:r>
                  <a:rPr lang="ru-RU" sz="1800" i="1" dirty="0" smtClean="0"/>
                  <a:t>а</a:t>
                </a:r>
                <a:r>
                  <a:rPr lang="ru-RU" sz="1800" i="1" dirty="0"/>
                  <a:t>, </a:t>
                </a:r>
                <a:r>
                  <a:rPr lang="ru-RU" sz="1800" dirty="0" smtClean="0"/>
                  <a:t>при каждом из которых множество решений неравенства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2+</m:t>
                    </m:r>
                    <m:rad>
                      <m:radPr>
                        <m:degHide m:val="on"/>
                        <m:ctrlPr>
                          <a:rPr lang="ru-RU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</m:rad>
                    <m:r>
                      <a:rPr lang="ru-R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ru-RU" sz="1800" dirty="0" smtClean="0"/>
                  <a:t>содержит отрезок </a:t>
                </a:r>
                <a:r>
                  <a:rPr lang="en-US" sz="1800" dirty="0" smtClean="0"/>
                  <a:t>[4;7].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4. </a:t>
                </a:r>
                <a:r>
                  <a:rPr lang="ru-RU" sz="1800" dirty="0"/>
                  <a:t>Найти все значения  параметра </a:t>
                </a:r>
                <a:r>
                  <a:rPr lang="ru-RU" sz="1800" i="1" dirty="0"/>
                  <a:t>а, </a:t>
                </a:r>
                <a:r>
                  <a:rPr lang="ru-RU" sz="1800" dirty="0"/>
                  <a:t>при каждом из которых </a:t>
                </a:r>
                <a:r>
                  <a:rPr lang="ru-RU" sz="1800" dirty="0" smtClean="0"/>
                  <a:t>неравенство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6+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ru-RU" sz="1800" dirty="0" smtClean="0"/>
              </a:p>
              <a:p>
                <a:pPr marL="342900" indent="-342900">
                  <a:buAutoNum type="arabicPeriod"/>
                </a:pPr>
                <a:endParaRPr lang="ru-RU" sz="1800" dirty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5524" y="606391"/>
                <a:ext cx="10924674" cy="6150543"/>
              </a:xfrm>
              <a:blipFill rotWithShape="0">
                <a:blip r:embed="rId2"/>
                <a:stretch>
                  <a:fillRect l="-558" t="-8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5287"/>
            <a:ext cx="9601200" cy="1419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1777" y="404261"/>
                <a:ext cx="11069052" cy="6453739"/>
              </a:xfrm>
            </p:spPr>
            <p:txBody>
              <a:bodyPr/>
              <a:lstStyle/>
              <a:p>
                <a:endParaRPr lang="ru-RU" dirty="0" smtClean="0"/>
              </a:p>
              <a:p>
                <a:r>
                  <a:rPr lang="ru-RU" dirty="0" smtClean="0"/>
                  <a:t>Пример 2. Решить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Решение. </a:t>
                </a:r>
                <a:r>
                  <a:rPr lang="ru-RU" dirty="0"/>
                  <a:t>В правой части уравнения стоит −2−2, а модуль не может быть равен отрицательному числу, модуль всегда положителен. Поэтому такое уравнение не будет иметь решений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r>
                  <a:rPr lang="ru-RU" b="1" dirty="0"/>
                  <a:t>Алгоритм решения уравнений вида </a:t>
                </a:r>
                <a:r>
                  <a:rPr lang="ru-RU" dirty="0"/>
                  <a:t>|f(x)|=</a:t>
                </a:r>
                <a:r>
                  <a:rPr lang="ru-RU" dirty="0" smtClean="0"/>
                  <a:t>a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ru-RU" dirty="0" smtClean="0"/>
                  <a:t>В </a:t>
                </a:r>
                <a:r>
                  <a:rPr lang="ru-RU" dirty="0"/>
                  <a:t>общем виде решение уравнений с одним модулем можно записать так:</a:t>
                </a:r>
              </a:p>
              <a:p>
                <a:r>
                  <a:rPr lang="ru-RU" i="1" dirty="0"/>
                  <a:t>Первый </a:t>
                </a:r>
                <a:r>
                  <a:rPr lang="ru-RU" i="1" dirty="0" smtClean="0"/>
                  <a:t>способ</a:t>
                </a:r>
                <a:r>
                  <a:rPr lang="en-US" i="1" dirty="0" smtClean="0"/>
                  <a:t>: 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a; </a:t>
                </a:r>
                <a:r>
                  <a:rPr lang="ru-RU" dirty="0" smtClean="0"/>
                  <a:t>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⇒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при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 ⇒нет решений.</m:t>
                        </m:r>
                      </m:e>
                    </m:d>
                  </m:oMath>
                </a14:m>
                <a:endParaRPr lang="ru-RU" dirty="0" smtClean="0"/>
              </a:p>
              <a:p>
                <a:r>
                  <a:rPr lang="ru-RU" i="1" dirty="0"/>
                  <a:t>Второй способ (</a:t>
                </a:r>
                <a:r>
                  <a:rPr lang="ru-RU" i="1" dirty="0" smtClean="0"/>
                  <a:t>универсальный)</a:t>
                </a:r>
                <a:r>
                  <a:rPr lang="en-US" i="1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a; </a:t>
                </a:r>
                <a:r>
                  <a:rPr lang="ru-RU" dirty="0"/>
                  <a:t>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⇒</m:t>
                    </m:r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если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)≥0,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если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)&lt;0.</m:t>
                            </m:r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b="1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777" y="404261"/>
                <a:ext cx="11069052" cy="6453739"/>
              </a:xfrm>
              <a:blipFill rotWithShape="0">
                <a:blip r:embed="rId2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9291"/>
            <a:ext cx="9601200" cy="652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Решение уравнений вида </a:t>
            </a:r>
            <a:r>
              <a:rPr lang="ru-RU" dirty="0"/>
              <a:t>|f(x)|=g(x)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6647" y="991403"/>
                <a:ext cx="10915049" cy="5727031"/>
              </a:xfrm>
            </p:spPr>
            <p:txBody>
              <a:bodyPr/>
              <a:lstStyle/>
              <a:p>
                <a:r>
                  <a:rPr lang="ru-RU" dirty="0" smtClean="0"/>
                  <a:t>в зависимости от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x</a:t>
                </a:r>
                <a:r>
                  <a:rPr lang="ru-RU" dirty="0"/>
                  <a:t> правая часть уравнения может быть как отрицательной, так и положительной. Поэтому, прежде чем избавляться от модуля, надо убедиться, что правая часть будет положительной, только в этом случае у нас будут корни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Пример 3. Решить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+7;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+7≥0;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/>
                  <a:t>Если корни уравнения не будут удовлетворять неравенству 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≥−7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, то их необходимо будет отбросить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Само уравнение решается таким же образом, как и уравнения с численной правой частью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+7,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−2=−(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+7)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ru-RU" dirty="0"/>
                  <a:t>Оба полученных корня удовлетворяют неравенству 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≥−7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647" y="991403"/>
                <a:ext cx="10915049" cy="5727031"/>
              </a:xfrm>
              <a:blipFill rotWithShape="0">
                <a:blip r:embed="rId2"/>
                <a:stretch>
                  <a:fillRect l="-615" t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9783"/>
            <a:ext cx="9601200" cy="938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7398" y="539015"/>
                <a:ext cx="11354602" cy="6189044"/>
              </a:xfrm>
            </p:spPr>
            <p:txBody>
              <a:bodyPr/>
              <a:lstStyle/>
              <a:p>
                <a:r>
                  <a:rPr lang="ru-RU" b="1" dirty="0" smtClean="0"/>
                  <a:t>Второй способ решения</a:t>
                </a:r>
                <a:r>
                  <a:rPr lang="en-US" b="1" dirty="0"/>
                  <a:t>. </a:t>
                </a:r>
                <a:r>
                  <a:rPr lang="ru-RU" dirty="0"/>
                  <a:t>Снова решим это же уравнение, но воспользовавшись правилами раскрытия модуля:</a:t>
                </a:r>
                <a:r>
                  <a:rPr lang="en-US" dirty="0"/>
                  <a:t> 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)⇒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)≥0,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)&lt;0</m:t>
                            </m:r>
                          </m:e>
                        </m:eqAr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+7⇒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+7,  (4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−2)≥0,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+7, (4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)&lt;0</m:t>
                            </m:r>
                          </m:e>
                        </m:eqAr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=3,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=−1,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В </a:t>
                </a:r>
                <a:r>
                  <a:rPr lang="ru-RU" dirty="0"/>
                  <a:t>зависимости от того, каким способом решать уравнения с модулем, накладываются разные ограничения. В первом способе мы накладываем ограничение на правую часть уравнения, а во втором способе ограничения накладываются на выражение под модулем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Значит, в уравнениях с модулем вида |f(x)|=g(x</a:t>
                </a:r>
                <a:r>
                  <a:rPr lang="ru-RU" dirty="0" smtClean="0"/>
                  <a:t>), </a:t>
                </a:r>
                <a:r>
                  <a:rPr lang="ru-RU" dirty="0"/>
                  <a:t>если проще решить неравенство g(x</a:t>
                </a:r>
                <a:r>
                  <a:rPr lang="ru-RU" dirty="0" smtClean="0"/>
                  <a:t>)≥</a:t>
                </a:r>
                <a:r>
                  <a:rPr lang="ru-RU" dirty="0"/>
                  <a:t>0, то решаем первым способом, а если проще f(x</a:t>
                </a:r>
                <a:r>
                  <a:rPr lang="ru-RU" dirty="0" smtClean="0"/>
                  <a:t>)≥</a:t>
                </a:r>
                <a:r>
                  <a:rPr lang="ru-RU" dirty="0"/>
                  <a:t>0, то вторым.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398" y="539015"/>
                <a:ext cx="11354602" cy="6189044"/>
              </a:xfrm>
              <a:blipFill rotWithShape="0">
                <a:blip r:embed="rId2"/>
                <a:stretch>
                  <a:fillRect l="-537" t="-886" r="-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3038"/>
            <a:ext cx="9601200" cy="5366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Алгоритмы решения уравнений вида </a:t>
            </a:r>
            <a:r>
              <a:rPr lang="ru-RU" sz="2800" dirty="0"/>
              <a:t>|f(x)|=g(x)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7398" y="856648"/>
                <a:ext cx="11107554" cy="581365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ru-RU" dirty="0"/>
                  <a:t>Первым делом уравнение с одним модулем необходимо привести к виду |f(x)|=g(x</a:t>
                </a:r>
                <a:r>
                  <a:rPr lang="ru-RU" dirty="0" smtClean="0"/>
                  <a:t>). </a:t>
                </a:r>
                <a:r>
                  <a:rPr lang="ru-RU" dirty="0"/>
                  <a:t>Для этого перекидываем все слагаемые, кроме модуля, в противоположную часть уравнения так, чтобы в одной части уравнения был только модуль, а в другой все остальное.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Далее: </a:t>
                </a:r>
              </a:p>
              <a:p>
                <a:r>
                  <a:rPr lang="ru-RU" i="1" dirty="0"/>
                  <a:t>Первый способ. Если </a:t>
                </a:r>
                <a:r>
                  <a:rPr lang="ru-RU" dirty="0" smtClean="0"/>
                  <a:t>g(x)</a:t>
                </a:r>
                <a:r>
                  <a:rPr lang="ru-RU" i="1" dirty="0"/>
                  <a:t> «проще» </a:t>
                </a:r>
                <a:r>
                  <a:rPr lang="ru-RU" dirty="0" smtClean="0"/>
                  <a:t>f(x)</a:t>
                </a:r>
                <a:r>
                  <a:rPr lang="ru-RU" i="1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)⇒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i="1" dirty="0"/>
                  <a:t>Второй способ (универсальный). Если </a:t>
                </a:r>
                <a:r>
                  <a:rPr lang="ru-RU" dirty="0" smtClean="0"/>
                  <a:t>f(x)</a:t>
                </a:r>
                <a:r>
                  <a:rPr lang="ru-RU" i="1" dirty="0"/>
                  <a:t> «проще» </a:t>
                </a:r>
                <a:r>
                  <a:rPr lang="ru-RU" dirty="0" smtClean="0"/>
                  <a:t>g(x)</a:t>
                </a:r>
                <a:r>
                  <a:rPr lang="ru-RU" i="1" dirty="0" smtClean="0"/>
                  <a:t>: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i="1" dirty="0" smtClean="0"/>
              </a:p>
              <a:p>
                <a:r>
                  <a:rPr lang="ru-RU" i="1" dirty="0" smtClean="0"/>
                  <a:t>Пример 4. Решить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−18.</m:t>
                    </m:r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</a:t>
                </a:r>
                <a:r>
                  <a:rPr lang="ru-RU" i="1" dirty="0" smtClean="0"/>
                  <a:t>Решение: </a:t>
                </a:r>
                <a:r>
                  <a:rPr lang="ru-RU" dirty="0"/>
                  <a:t>Так как g(x)=6x−</a:t>
                </a:r>
                <a:r>
                  <a:rPr lang="ru-RU" dirty="0" smtClean="0"/>
                  <a:t>18«проще</a:t>
                </a:r>
                <a:r>
                  <a:rPr lang="ru-RU" dirty="0"/>
                  <a:t>», чем f(x</a:t>
                </a:r>
                <a:r>
                  <a:rPr lang="ru-RU" dirty="0" smtClean="0"/>
                  <a:t>)=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 smtClean="0"/>
                  <a:t>, </a:t>
                </a:r>
                <a:r>
                  <a:rPr lang="ru-RU" dirty="0"/>
                  <a:t>то будем решать первым способом. Составим систему с условием, что правая часть должна быть положительна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−18≥0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ru-RU" dirty="0"/>
                  <a:t>Неравенство 6x−</a:t>
                </a:r>
                <a:r>
                  <a:rPr lang="ru-RU" dirty="0" smtClean="0"/>
                  <a:t>18≥</a:t>
                </a:r>
                <a:r>
                  <a:rPr lang="ru-RU" dirty="0"/>
                  <a:t>0 выполняется при </a:t>
                </a:r>
                <a:r>
                  <a:rPr lang="ru-RU" dirty="0" smtClean="0"/>
                  <a:t>x</a:t>
                </a:r>
                <a:r>
                  <a:rPr lang="ru-RU" dirty="0"/>
                  <a:t>≥3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/>
                  <a:t>Т</a:t>
                </a:r>
                <a:r>
                  <a:rPr lang="ru-RU" dirty="0" smtClean="0"/>
                  <a:t>еперь </a:t>
                </a:r>
                <a:r>
                  <a:rPr lang="ru-RU" dirty="0"/>
                  <a:t>решим уравнения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 и 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18 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=3;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=3;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Проверяем, чтобы найденные корни удовлетворяли условию </a:t>
                </a:r>
                <a:r>
                  <a:rPr lang="ru-RU" dirty="0" smtClean="0"/>
                  <a:t>x</a:t>
                </a:r>
                <a:r>
                  <a:rPr lang="ru-RU" dirty="0"/>
                  <a:t>≥3: </a:t>
                </a:r>
                <a:r>
                  <a:rPr lang="ru-RU" dirty="0" smtClean="0"/>
                  <a:t>корень</a:t>
                </a:r>
                <a:r>
                  <a:rPr lang="ru-RU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придется отбросить, он не подходит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398" y="856648"/>
                <a:ext cx="11107554" cy="5813658"/>
              </a:xfrm>
              <a:blipFill rotWithShape="0">
                <a:blip r:embed="rId2"/>
                <a:stretch>
                  <a:fillRect l="-329" t="-1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3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472" y="185286"/>
            <a:ext cx="9601200" cy="161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89272" y="423512"/>
                <a:ext cx="11251932" cy="6237170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b="1" dirty="0" smtClean="0"/>
              </a:p>
              <a:p>
                <a:r>
                  <a:rPr lang="ru-RU" b="1" dirty="0" smtClean="0"/>
                  <a:t>Пример </a:t>
                </a:r>
                <a:r>
                  <a:rPr lang="en-US" b="1" dirty="0" smtClean="0"/>
                  <a:t>5.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Решение: </a:t>
                </a:r>
                <a:r>
                  <a:rPr lang="ru-RU" dirty="0"/>
                  <a:t>Чтобы решить это уравнение, преобразуем его к виду </a:t>
                </a:r>
                <a:r>
                  <a:rPr lang="ru-RU" dirty="0" smtClean="0"/>
                  <a:t>|f(x</a:t>
                </a:r>
                <a:r>
                  <a:rPr lang="ru-RU" dirty="0"/>
                  <a:t>)|=g(x). Для этого перекинем слагаемые без модуля из левой части в правую, не забываем при этом менять знаки перед переносимыми слагаемыми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ru-RU" dirty="0"/>
                  <a:t>Здесь лучше воспользоваться вторым способом решения, потому что f(x)=</a:t>
                </a:r>
                <a:r>
                  <a:rPr lang="ru-RU" dirty="0" smtClean="0"/>
                  <a:t>5x+3</a:t>
                </a:r>
                <a:r>
                  <a:rPr lang="ru-RU" dirty="0"/>
                  <a:t> «проще» g(x</a:t>
                </a:r>
                <a:r>
                  <a:rPr lang="ru-RU" dirty="0" smtClean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+3=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+3≥0;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+3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+3&lt;0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−1=0,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5=0,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=2+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e>
                                          </m:rad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5,</m:t>
                                              </m:r>
                                            </m:e>
                                          </m:rad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≥−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=−1,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=−5,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ru-RU" dirty="0"/>
                  <a:t>Отбрасываем корни квадратных уравнений, которые не удовлетворяют неравенствам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</m:e>
                            </m:rad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=−1,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=−5.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                      </a:t>
                </a: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=2+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5,</m:t>
                            </m:r>
                          </m:e>
                        </m:rad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=−1,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=−5.</m:t>
                        </m:r>
                      </m:e>
                    </m:eqAr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9272" y="423512"/>
                <a:ext cx="11251932" cy="6237170"/>
              </a:xfrm>
              <a:blipFill rotWithShape="0">
                <a:blip r:embed="rId2"/>
                <a:stretch>
                  <a:fillRect l="-488" r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2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58541"/>
            <a:ext cx="9601200" cy="6906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Уравнения с двумя модулями вида </a:t>
            </a:r>
            <a:r>
              <a:rPr lang="ru-RU" sz="2800" dirty="0"/>
              <a:t>|f(x)|=|g(x)|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66273" y="1126156"/>
                <a:ext cx="11059427" cy="573184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Возведем обе части уравнения |f(x)|=|g(x)|</a:t>
                </a:r>
                <a:r>
                  <a:rPr lang="ru-RU" dirty="0"/>
                  <a:t> в квадрат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ru-RU"/>
                      <m:t>Воспользуемся свойством модуля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:r>
                  <a:rPr lang="ru-RU" dirty="0"/>
                  <a:t>Перенесем все в левую часть уравнения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:r>
                  <a:rPr lang="ru-RU" dirty="0"/>
                  <a:t>Перед нами формула разности </a:t>
                </a:r>
                <a:r>
                  <a:rPr lang="ru-RU" dirty="0" smtClean="0"/>
                  <a:t>квадратов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ru-RU" dirty="0"/>
                  <a:t>Произведение равно нулю, когда хотя бы один из множителей равен нулю</a:t>
                </a:r>
                <a:r>
                  <a:rPr lang="ru-RU" dirty="0" smtClean="0"/>
                  <a:t>:</a:t>
                </a:r>
                <a:r>
                  <a:rPr lang="en-US" dirty="0" smtClean="0"/>
                  <a:t>    	</a:t>
                </a:r>
                <a:r>
                  <a:rPr lang="ru-RU" dirty="0" smtClean="0"/>
                  <a:t>f(x</a:t>
                </a:r>
                <a:r>
                  <a:rPr lang="ru-RU" dirty="0"/>
                  <a:t>)−g(x)=0,либоf(x)+g(x)=0;f(x)−g(x</a:t>
                </a:r>
                <a:r>
                  <a:rPr lang="ru-RU" dirty="0" smtClean="0"/>
                  <a:t>)=</a:t>
                </a:r>
                <a:r>
                  <a:rPr lang="en-US" dirty="0" smtClean="0"/>
                  <a:t>0</a:t>
                </a:r>
                <a:r>
                  <a:rPr lang="ru-RU" dirty="0" smtClean="0"/>
                  <a:t>;</a:t>
                </a:r>
                <a:r>
                  <a:rPr lang="en-US" dirty="0" smtClean="0"/>
                  <a:t> </a:t>
                </a:r>
                <a:r>
                  <a:rPr lang="ru-RU" dirty="0" smtClean="0"/>
                  <a:t>f(x</a:t>
                </a:r>
                <a:r>
                  <a:rPr lang="ru-RU" dirty="0"/>
                  <a:t>)=−g(x),</a:t>
                </a:r>
                <a:r>
                  <a:rPr lang="ru-RU" dirty="0" smtClean="0"/>
                  <a:t>либо</a:t>
                </a:r>
                <a:r>
                  <a:rPr lang="en-US" dirty="0" smtClean="0"/>
                  <a:t> </a:t>
                </a:r>
                <a:r>
                  <a:rPr lang="ru-RU" dirty="0" smtClean="0"/>
                  <a:t>f(x</a:t>
                </a:r>
                <a:r>
                  <a:rPr lang="ru-RU" dirty="0"/>
                  <a:t>)=g(x</a:t>
                </a:r>
                <a:r>
                  <a:rPr lang="ru-RU" dirty="0" smtClean="0"/>
                  <a:t>);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- </a:t>
                </a:r>
                <a:r>
                  <a:rPr lang="ru-RU" b="1" dirty="0"/>
                  <a:t>а</a:t>
                </a:r>
                <a:r>
                  <a:rPr lang="ru-RU" b="1" dirty="0" smtClean="0"/>
                  <a:t>лгоритм </a:t>
                </a:r>
                <a:r>
                  <a:rPr lang="ru-RU" b="1" dirty="0"/>
                  <a:t>решения уравнений с двумя модулями вида </a:t>
                </a:r>
                <a:r>
                  <a:rPr lang="ru-RU" dirty="0"/>
                  <a:t>|f(x)|=|g(x)|</a:t>
                </a:r>
                <a:endParaRPr lang="ru-RU" b="1" dirty="0"/>
              </a:p>
              <a:p>
                <a:pPr marL="0" indent="0">
                  <a:buNone/>
                </a:pPr>
                <a:r>
                  <a:rPr lang="ru-RU" dirty="0"/>
                  <a:t>З</a:t>
                </a:r>
                <a:r>
                  <a:rPr lang="ru-RU" dirty="0" smtClean="0"/>
                  <a:t>нак </a:t>
                </a:r>
                <a:r>
                  <a:rPr lang="ru-RU" dirty="0"/>
                  <a:t>совокупности, а не </a:t>
                </a:r>
                <a:r>
                  <a:rPr lang="ru-RU" dirty="0" smtClean="0"/>
                  <a:t>системы показывает, </a:t>
                </a:r>
                <a:r>
                  <a:rPr lang="ru-RU" dirty="0"/>
                  <a:t>что нас устраивают и решения первого уравнения, и решения второго — объединение решений</a:t>
                </a:r>
                <a:r>
                  <a:rPr lang="ru-RU" dirty="0" smtClean="0"/>
                  <a:t>.</a:t>
                </a:r>
              </a:p>
              <a:p>
                <a:r>
                  <a:rPr lang="ru-RU" dirty="0"/>
                  <a:t>Пример 6. Решить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ru-RU" dirty="0"/>
                  <a:t>Решение: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+5=2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+5=−(2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=−3−5,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=3−5</m:t>
                                </m:r>
                              </m:e>
                            </m:eqAr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⇒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=−8,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=−2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=8,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ru-RU" dirty="0"/>
                  <a:t>Ответ: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=8,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eqArr>
                  </m:oMath>
                </a14:m>
                <a:r>
                  <a:rPr lang="ru-RU" dirty="0"/>
                  <a:t> .</a:t>
                </a: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6273" y="1126156"/>
                <a:ext cx="11059427" cy="5731844"/>
              </a:xfrm>
              <a:blipFill rotWithShape="0">
                <a:blip r:embed="rId2"/>
                <a:stretch>
                  <a:fillRect l="-331" t="-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7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20040"/>
            <a:ext cx="9601200" cy="5847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Сумма </a:t>
            </a:r>
            <a:r>
              <a:rPr lang="ru-RU" b="1" dirty="0"/>
              <a:t>двух </a:t>
            </a:r>
            <a:r>
              <a:rPr lang="ru-RU" b="1" dirty="0" smtClean="0"/>
              <a:t>модулей </a:t>
            </a:r>
            <a:r>
              <a:rPr lang="ru-RU" dirty="0" smtClean="0"/>
              <a:t>|f(x</a:t>
            </a:r>
            <a:r>
              <a:rPr lang="ru-RU" dirty="0"/>
              <a:t>)|+|g(x)|=</a:t>
            </a:r>
            <a:r>
              <a:rPr lang="ru-RU" dirty="0" smtClean="0"/>
              <a:t>0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2151" y="1078029"/>
                <a:ext cx="11001675" cy="5534527"/>
              </a:xfrm>
            </p:spPr>
            <p:txBody>
              <a:bodyPr/>
              <a:lstStyle/>
              <a:p>
                <a:r>
                  <a:rPr lang="ru-RU" dirty="0" smtClean="0"/>
                  <a:t>Алгоритм </a:t>
                </a:r>
                <a:r>
                  <a:rPr lang="ru-RU" dirty="0"/>
                  <a:t>решения таких уравнений выглядит так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)=0,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ru-RU" dirty="0" smtClean="0"/>
                  <a:t>Ищем </a:t>
                </a:r>
                <a:r>
                  <a:rPr lang="ru-RU" dirty="0"/>
                  <a:t>такие </a:t>
                </a:r>
                <a:r>
                  <a:rPr lang="ru-RU" dirty="0" smtClean="0"/>
                  <a:t>x</a:t>
                </a:r>
                <a:r>
                  <a:rPr lang="ru-RU" dirty="0"/>
                  <a:t>, при которых оба уравнения в системе равны нулю ОДНОВРЕМЕННО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Пример 7. Решить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 smtClean="0"/>
                  <a:t>Решение:</a:t>
                </a:r>
                <a:r>
                  <a:rPr lang="en-US" dirty="0" smtClean="0"/>
                  <a:t> </a:t>
                </a:r>
                <a:r>
                  <a:rPr lang="ru-RU" dirty="0"/>
                  <a:t>Сумма двух модулей: это уравнение будет иметь корни только в том случае, когда </a:t>
                </a:r>
                <a:r>
                  <a:rPr lang="ru-RU" dirty="0" err="1"/>
                  <a:t>подмодульные</a:t>
                </a:r>
                <a:r>
                  <a:rPr lang="ru-RU" dirty="0"/>
                  <a:t> выражения одновременно равны нулю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−25=0,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−10=0</m:t>
                            </m:r>
                          </m:e>
                        </m:eqAr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=±5,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=−5;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ru-RU" dirty="0"/>
                  <a:t>Видим, что у обоих уравнений будет одинаковый корень x=−</a:t>
                </a:r>
                <a:r>
                  <a:rPr lang="ru-RU" dirty="0" smtClean="0"/>
                  <a:t>5, </a:t>
                </a:r>
                <a:r>
                  <a:rPr lang="ru-RU" dirty="0"/>
                  <a:t>его мы и записываем в ответ.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151" y="1078029"/>
                <a:ext cx="11001675" cy="5534527"/>
              </a:xfrm>
              <a:blipFill rotWithShape="0">
                <a:blip r:embed="rId2"/>
                <a:stretch>
                  <a:fillRect l="-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7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1266</TotalTime>
  <Words>402</Words>
  <Application>Microsoft Office PowerPoint</Application>
  <PresentationFormat>Широкоэкранный</PresentationFormat>
  <Paragraphs>317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Cambria Math</vt:lpstr>
      <vt:lpstr>Franklin Gothic Book</vt:lpstr>
      <vt:lpstr>Crop</vt:lpstr>
      <vt:lpstr>Уравнения и неравенства с модулем</vt:lpstr>
      <vt:lpstr>Уравнения с модулями</vt:lpstr>
      <vt:lpstr>Презентация PowerPoint</vt:lpstr>
      <vt:lpstr>Решение уравнений вида |f(x)|=g(x) </vt:lpstr>
      <vt:lpstr>Презентация PowerPoint</vt:lpstr>
      <vt:lpstr>Алгоритмы решения уравнений вида |f(x)|=g(x) </vt:lpstr>
      <vt:lpstr>Презентация PowerPoint</vt:lpstr>
      <vt:lpstr>Уравнения с двумя модулями вида |f(x)|=|g(x)| </vt:lpstr>
      <vt:lpstr>Сумма двух модулей |f(x)|+|g(x)|=0 </vt:lpstr>
      <vt:lpstr>Презентация PowerPoint</vt:lpstr>
      <vt:lpstr>Презентация PowerPoint</vt:lpstr>
      <vt:lpstr>Модуль в модуле </vt:lpstr>
      <vt:lpstr>Презентация PowerPoint</vt:lpstr>
      <vt:lpstr>Линейные неравенства с модулем </vt:lpstr>
      <vt:lpstr>Презентация PowerPoint</vt:lpstr>
      <vt:lpstr>Презентация PowerPoint</vt:lpstr>
      <vt:lpstr>Презентация PowerPoint</vt:lpstr>
      <vt:lpstr>Алгоритм решения неравенств с несколькими модулями:</vt:lpstr>
      <vt:lpstr>Презентация PowerPoint</vt:lpstr>
      <vt:lpstr>Задания для самостоятельной работы. </vt:lpstr>
      <vt:lpstr>Линейные уравнения с параметром </vt:lpstr>
      <vt:lpstr>Презентация PowerPoint</vt:lpstr>
      <vt:lpstr>Презентация PowerPoint</vt:lpstr>
      <vt:lpstr>Уравнения с параметром, приводимые к линейным </vt:lpstr>
      <vt:lpstr>Неравенства с параметром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Уравнения и неравенства с модулем</dc:title>
  <dc:creator>(Gon4rovaSP) Гончарова Светлана Павловна</dc:creator>
  <cp:lastModifiedBy>(Gon4rovaSP) Гончарова Светлана Павловна</cp:lastModifiedBy>
  <cp:revision>119</cp:revision>
  <dcterms:created xsi:type="dcterms:W3CDTF">2025-06-26T07:42:33Z</dcterms:created>
  <dcterms:modified xsi:type="dcterms:W3CDTF">2025-11-13T11:18:29Z</dcterms:modified>
</cp:coreProperties>
</file>