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sldIdLst>
    <p:sldId id="256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70" r:id="rId11"/>
    <p:sldId id="265" r:id="rId12"/>
    <p:sldId id="271" r:id="rId13"/>
    <p:sldId id="272" r:id="rId14"/>
    <p:sldId id="273" r:id="rId15"/>
    <p:sldId id="264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DDE3"/>
    <a:srgbClr val="1D2921"/>
    <a:srgbClr val="FFCCCC"/>
    <a:srgbClr val="39471D"/>
    <a:srgbClr val="93C181"/>
    <a:srgbClr val="D7CBD7"/>
    <a:srgbClr val="475A28"/>
    <a:srgbClr val="003300"/>
    <a:srgbClr val="232C12"/>
    <a:srgbClr val="3E17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31BBC-A6FE-49BC-ABFA-8CA39579DBC1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D1A6E-7C18-4071-8382-0B4DDFC3D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D1A6E-7C18-4071-8382-0B4DDFC3D1D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29B6-825B-4FAB-9DE1-4DDA6FD2008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356" y="1428736"/>
            <a:ext cx="5429288" cy="1470025"/>
          </a:xfrm>
        </p:spPr>
        <p:txBody>
          <a:bodyPr>
            <a:scene3d>
              <a:camera prst="orthographicFront"/>
              <a:lightRig rig="threePt" dir="t"/>
            </a:scene3d>
            <a:sp3d extrusionH="44450"/>
          </a:bodyPr>
          <a:lstStyle>
            <a:lvl1pPr>
              <a:defRPr>
                <a:solidFill>
                  <a:srgbClr val="232C12"/>
                </a:solidFill>
                <a:effectLst>
                  <a:outerShdw dist="63500" dir="2700000" algn="tl" rotWithShape="0">
                    <a:schemeClr val="bg1">
                      <a:alpha val="59000"/>
                    </a:schemeClr>
                  </a:outerShdw>
                </a:effectLst>
                <a:latin typeface="Calibri (Headings)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2928934"/>
            <a:ext cx="6000792" cy="714380"/>
          </a:xfrm>
        </p:spPr>
        <p:txBody>
          <a:bodyPr/>
          <a:lstStyle>
            <a:lvl1pPr marL="0" indent="0" algn="ctr">
              <a:buNone/>
              <a:defRPr b="0" cap="none" spc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4"/>
              </a:buBlip>
              <a:defRPr/>
            </a:lvl7pPr>
            <a:lvl8pPr>
              <a:buFontTx/>
              <a:buBlip>
                <a:blip r:embed="rId5"/>
              </a:buBlip>
              <a:defRPr/>
            </a:lvl8pPr>
            <a:lvl9pPr>
              <a:buFontTx/>
              <a:buBlip>
                <a:blip r:embed="rId6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44450"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fld id="{40C6BC59-6758-4E30-BB31-19818DAEEE64}" type="datetimeFigureOut">
              <a:rPr lang="ru-RU" smtClean="0"/>
              <a:pPr/>
              <a:t>11.01.2016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fld id="{7F670E81-14DE-40AB-8A3F-EE8E8E6179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3E1716"/>
          </a:solidFill>
          <a:latin typeface="+mj-lt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b="1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b="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Урок русского языка</a:t>
            </a:r>
            <a:endParaRPr lang="ru-RU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3501008"/>
            <a:ext cx="6000792" cy="714380"/>
          </a:xfrm>
        </p:spPr>
        <p:txBody>
          <a:bodyPr/>
          <a:lstStyle/>
          <a:p>
            <a:r>
              <a:rPr lang="ru-RU" dirty="0" smtClean="0"/>
              <a:t>2 класс УМК «Гармония»</a:t>
            </a:r>
            <a:endParaRPr lang="ru-RU" dirty="0"/>
          </a:p>
        </p:txBody>
      </p:sp>
      <p:grpSp>
        <p:nvGrpSpPr>
          <p:cNvPr id="4" name="Группа 279"/>
          <p:cNvGrpSpPr/>
          <p:nvPr/>
        </p:nvGrpSpPr>
        <p:grpSpPr>
          <a:xfrm rot="19137872">
            <a:off x="1028829" y="4481376"/>
            <a:ext cx="997933" cy="547800"/>
            <a:chOff x="436951" y="5641059"/>
            <a:chExt cx="1097712" cy="547800"/>
          </a:xfrm>
        </p:grpSpPr>
        <p:sp>
          <p:nvSpPr>
            <p:cNvPr id="5" name="Полилиния 4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Овал 9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Subtitle 2"/>
          <p:cNvSpPr txBox="1">
            <a:spLocks/>
          </p:cNvSpPr>
          <p:nvPr/>
        </p:nvSpPr>
        <p:spPr>
          <a:xfrm>
            <a:off x="1619672" y="4005064"/>
            <a:ext cx="600079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Учитель: М.А. Галаева</a:t>
            </a:r>
            <a:endParaRPr kumimoji="0" lang="ru-RU" sz="2400" b="0" i="0" u="none" strike="noStrike" kern="1200" cap="none" spc="0" normalizeH="0" baseline="0" noProof="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8100" dir="5400000" algn="t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95736" y="28529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ТЕМА: «Знакомство </a:t>
            </a:r>
            <a:r>
              <a:rPr lang="ru-RU" b="1" dirty="0" smtClean="0"/>
              <a:t>с понятием «текст». </a:t>
            </a:r>
            <a:endParaRPr lang="ru-RU" b="1" dirty="0" smtClean="0"/>
          </a:p>
          <a:p>
            <a:pPr algn="ctr"/>
            <a:r>
              <a:rPr lang="ru-RU" b="1" dirty="0" smtClean="0"/>
              <a:t>(</a:t>
            </a:r>
            <a:r>
              <a:rPr lang="ru-RU" b="1" dirty="0" smtClean="0"/>
              <a:t>А если одного предложения мало?)»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лако 10"/>
          <p:cNvSpPr/>
          <p:nvPr/>
        </p:nvSpPr>
        <p:spPr>
          <a:xfrm rot="20675121" flipH="1">
            <a:off x="5125671" y="632169"/>
            <a:ext cx="3600400" cy="1944216"/>
          </a:xfrm>
          <a:prstGeom prst="cloud">
            <a:avLst/>
          </a:prstGeom>
          <a:solidFill>
            <a:srgbClr val="BFDDE3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2411760" y="4581128"/>
            <a:ext cx="3834556" cy="1944216"/>
          </a:xfrm>
          <a:prstGeom prst="cloud">
            <a:avLst/>
          </a:prstGeom>
          <a:solidFill>
            <a:srgbClr val="BFDDE3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  мысль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лнце 1"/>
          <p:cNvSpPr/>
          <p:nvPr/>
        </p:nvSpPr>
        <p:spPr>
          <a:xfrm>
            <a:off x="1979712" y="2492896"/>
            <a:ext cx="4968552" cy="2016224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ТЕКСТ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лако 2"/>
          <p:cNvSpPr/>
          <p:nvPr/>
        </p:nvSpPr>
        <p:spPr>
          <a:xfrm rot="924879">
            <a:off x="193630" y="632169"/>
            <a:ext cx="3600400" cy="1944216"/>
          </a:xfrm>
          <a:prstGeom prst="cloud">
            <a:avLst/>
          </a:prstGeom>
          <a:solidFill>
            <a:srgbClr val="BFDDE3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5292080" y="1628800"/>
            <a:ext cx="944132" cy="398675"/>
          </a:xfrm>
          <a:custGeom>
            <a:avLst/>
            <a:gdLst>
              <a:gd name="connsiteX0" fmla="*/ 0 w 989703"/>
              <a:gd name="connsiteY0" fmla="*/ 0 h 376517"/>
              <a:gd name="connsiteX1" fmla="*/ 0 w 989703"/>
              <a:gd name="connsiteY1" fmla="*/ 0 h 376517"/>
              <a:gd name="connsiteX2" fmla="*/ 10757 w 989703"/>
              <a:gd name="connsiteY2" fmla="*/ 365760 h 376517"/>
              <a:gd name="connsiteX3" fmla="*/ 989703 w 989703"/>
              <a:gd name="connsiteY3" fmla="*/ 376517 h 376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9703" h="376517">
                <a:moveTo>
                  <a:pt x="0" y="0"/>
                </a:moveTo>
                <a:lnTo>
                  <a:pt x="0" y="0"/>
                </a:lnTo>
                <a:cubicBezTo>
                  <a:pt x="20656" y="185917"/>
                  <a:pt x="10757" y="64347"/>
                  <a:pt x="10757" y="365760"/>
                </a:cubicBezTo>
                <a:lnTo>
                  <a:pt x="989703" y="376517"/>
                </a:lnTo>
              </a:path>
            </a:pathLst>
          </a:cu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6804248" y="1628800"/>
            <a:ext cx="944132" cy="398675"/>
          </a:xfrm>
          <a:custGeom>
            <a:avLst/>
            <a:gdLst>
              <a:gd name="connsiteX0" fmla="*/ 0 w 989703"/>
              <a:gd name="connsiteY0" fmla="*/ 0 h 376517"/>
              <a:gd name="connsiteX1" fmla="*/ 0 w 989703"/>
              <a:gd name="connsiteY1" fmla="*/ 0 h 376517"/>
              <a:gd name="connsiteX2" fmla="*/ 10757 w 989703"/>
              <a:gd name="connsiteY2" fmla="*/ 365760 h 376517"/>
              <a:gd name="connsiteX3" fmla="*/ 989703 w 989703"/>
              <a:gd name="connsiteY3" fmla="*/ 376517 h 376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9703" h="376517">
                <a:moveTo>
                  <a:pt x="0" y="0"/>
                </a:moveTo>
                <a:lnTo>
                  <a:pt x="0" y="0"/>
                </a:lnTo>
                <a:cubicBezTo>
                  <a:pt x="20656" y="185917"/>
                  <a:pt x="10757" y="64347"/>
                  <a:pt x="10757" y="365760"/>
                </a:cubicBezTo>
                <a:lnTo>
                  <a:pt x="989703" y="376517"/>
                </a:lnTo>
              </a:path>
            </a:pathLst>
          </a:cu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980728"/>
            <a:ext cx="1736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2 и</a:t>
            </a:r>
            <a:r>
              <a:rPr lang="en-US" sz="5400" b="1" cap="none" spc="0" dirty="0" smtClean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 &gt;</a:t>
            </a:r>
            <a:r>
              <a:rPr lang="ru-RU" sz="5400" b="1" cap="none" spc="0" dirty="0" smtClean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endParaRPr lang="ru-RU" sz="54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1772816"/>
            <a:ext cx="64793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.(!?)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68344" y="1772816"/>
            <a:ext cx="6479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.(!?)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Круговая стрелка 9"/>
          <p:cNvSpPr/>
          <p:nvPr/>
        </p:nvSpPr>
        <p:spPr>
          <a:xfrm>
            <a:off x="5868144" y="1124744"/>
            <a:ext cx="1368152" cy="12961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731367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040" y="764704"/>
            <a:ext cx="3483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об  одном  и  том  же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Физминутка</a:t>
            </a: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для глаз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10" name="Рисунок 9" descr="0_8a518_f5723e13_X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852936"/>
            <a:ext cx="2160240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2"/>
          <p:cNvSpPr>
            <a:spLocks noChangeArrowheads="1"/>
          </p:cNvSpPr>
          <p:nvPr/>
        </p:nvSpPr>
        <p:spPr bwMode="auto">
          <a:xfrm>
            <a:off x="1763713" y="3284538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65896E-6 C -3.05556E-6 0.17248 0.07761 0.31445 0.17205 0.31445 C 0.28351 0.31445 0.32379 0.15699 0.3408 0.06243 L 0.35834 -0.06312 C 0.37552 -0.15769 0.41841 -0.31468 0.54427 -0.31468 C 0.625 -0.31468 0.71667 -0.17318 0.71667 2.65896E-6 C 0.71667 0.17248 0.625 0.31445 0.54427 0.31445 C 0.41841 0.31445 0.37552 0.15699 0.35834 0.06243 L 0.3408 -0.06312 C 0.32379 -0.15769 0.28351 -0.31468 0.17205 -0.31468 C 0.07761 -0.31468 -3.05556E-6 -0.17318 -3.05556E-6 2.65896E-6 Z " pathEditMode="relative" rAng="0" ptsTypes="ffFffffFfff">
                                      <p:cBhvr>
                                        <p:cTn id="6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45663E-6 L 0.71459 -2.4566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458 -2.45663E-6 L 0.0059 -2.4566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56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21536E-6 L 0.35243 -0.430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43 -0.43025 L 0.35243 0.374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64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43 0.37497 L 0.35052 -0.4226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4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43 -0.43025 L 0.35833 0.3747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4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26" presetID="56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43 0.37497 L 0.71268 0.0076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0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459 3.96253E-6 C 0.71442 -0.01712 0.71459 -0.03609 0.71338 -0.05159 C 0.71216 -0.06755 0.71095 -0.07726 0.70747 -0.09392 C 0.704 -0.11057 0.69879 -0.13347 0.6922 -0.15198 C 0.6856 -0.17048 0.67883 -0.18529 0.66754 -0.20518 C 0.65626 -0.22508 0.64046 -0.2533 0.62397 -0.27111 C 0.60747 -0.28892 0.58438 -0.30419 0.56876 -0.31182 C 0.55313 -0.31946 0.54463 -0.31807 0.52987 -0.31645 C 0.51511 -0.31483 0.49775 -0.31321 0.48039 -0.30257 C 0.46303 -0.29193 0.44185 -0.27666 0.42518 -0.25237 C 0.40851 -0.22808 0.39272 -0.19315 0.38039 -0.15661 C 0.36806 -0.12006 0.36077 -0.08374 0.35105 -0.03285 C 0.34133 0.01804 0.33803 0.09692 0.32171 0.14897 C 0.30539 0.20102 0.27917 0.25144 0.25348 0.2792 C 0.22779 0.30696 0.19706 0.31668 0.16754 0.31483 C 0.13803 0.31344 0.10244 0.29979 0.07692 0.26972 C 0.0514 0.23965 0.02779 0.17881 0.01459 0.13486 C 0.0014 0.09091 -0.0007 0.04395 -0.0019 0.00624 C -0.00312 -0.03146 -0.00017 -0.05367 0.00747 -0.09091 C 0.01511 -0.12815 0.02397 -0.18228 0.04393 -0.21791 C 0.0639 -0.25353 0.10296 -0.288 0.12761 -0.30396 C 0.15226 -0.31992 0.1698 -0.31946 0.1922 -0.31344 C 0.21459 -0.30743 0.23994 -0.2947 0.26164 -0.26787 C 0.28334 -0.24104 0.30799 -0.20009 0.32275 -0.15198 C 0.33751 -0.10386 0.34046 -0.03169 0.34983 0.02035 C 0.35921 0.0724 0.36424 0.11843 0.37935 0.15984 C 0.39445 0.20148 0.41546 0.24381 0.44046 0.26972 C 0.46529 0.29563 0.50313 0.31043 0.52987 0.31483 C 0.5566 0.31922 0.57987 0.30974 0.60053 0.29609 C 0.62119 0.28244 0.63733 0.26047 0.65348 0.2334 C 0.66963 0.2068 0.68664 0.16516 0.69688 0.13486 C 0.70713 0.10456 0.71112 0.07472 0.71459 0.05181 C 0.71806 0.02891 0.71476 0.01712 0.71459 3.96253E-6 Z " pathEditMode="relative" ptsTypes="aaaaaaaaaaaaaaaaaaaaaaaaaaaaaaaaa">
                                      <p:cBhvr>
                                        <p:cTn id="30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0" grpId="1" animBg="1"/>
      <p:bldP spid="37890" grpId="2" animBg="1"/>
      <p:bldP spid="37890" grpId="3" animBg="1"/>
      <p:bldP spid="37890" grpId="4" animBg="1"/>
      <p:bldP spid="37890" grpId="5" animBg="1"/>
      <p:bldP spid="37890" grpId="6" animBg="1"/>
      <p:bldP spid="37890" grpId="7" animBg="1"/>
      <p:bldP spid="37890" grpId="8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2"/>
          <p:cNvSpPr>
            <a:spLocks noChangeArrowheads="1"/>
          </p:cNvSpPr>
          <p:nvPr/>
        </p:nvSpPr>
        <p:spPr bwMode="auto">
          <a:xfrm>
            <a:off x="8388350" y="3644900"/>
            <a:ext cx="431800" cy="4333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4104E-6 C 0.01493 -0.26543 -0.16528 -0.49479 -0.40625 -0.51075 C -0.63646 -0.53017 -0.85104 -0.35237 -0.86511 -0.09479 C -0.88281 0.14243 -0.73264 0.36463 -0.51684 0.38012 C -0.31997 0.3926 -0.13281 0.24532 -0.1184 0.02405 C -0.10434 -0.17803 -0.23021 -0.36832 -0.41285 -0.38381 C -0.58195 -0.39583 -0.73993 -0.27283 -0.75052 -0.0874 C -0.76111 0.07908 -0.66094 0.24162 -0.5099 0.24995 C -0.37327 0.26128 -0.24479 0.16648 -0.23299 0.01619 C -0.22604 -0.11861 -0.30156 -0.24948 -0.42014 -0.25711 C -0.52413 -0.26543 -0.62813 -0.19375 -0.63646 -0.07907 C -0.64288 0.02012 -0.58959 0.11492 -0.50261 0.12324 C -0.43073 0.13064 -0.35556 0.0874 -0.35191 0.00833 C -0.34497 -0.05572 -0.37327 -0.123 -0.42709 -0.13063 C -0.47066 -0.13063 -0.51354 -0.11468 -0.52049 -0.07144 C -0.52413 -0.04323 -0.51684 -0.01572 -0.49584 -0.00393 C -0.48507 -3.4104E-6 -0.47761 -3.4104E-6 -0.46684 -0.00393 " pathEditMode="relative" rAng="0" ptsTypes="fffffffffffffffff">
                                      <p:cBhvr>
                                        <p:cTn id="12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is.jpg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rcRect l="2542" t="3990" r="1695" b="4239"/>
          <a:stretch>
            <a:fillRect/>
          </a:stretch>
        </p:blipFill>
        <p:spPr>
          <a:xfrm>
            <a:off x="467544" y="1556792"/>
            <a:ext cx="842493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69269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 сам  город  назывался  (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Ц)веточным.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znayka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789040"/>
            <a:ext cx="2664296" cy="26642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5536" y="908720"/>
            <a:ext cx="3528392" cy="267765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№ 1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Белку легко можно приручить. На высоком дереве жили две беспокойные белки. Бельчонок быстро освоился в гнезде.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908720"/>
            <a:ext cx="3528392" cy="267765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№ 2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лугу раскинулась ковром молодая травка. А из травки выглядывали жёлтенькие цветочки. Они как маленькие солнышки.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MM9002545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628800"/>
            <a:ext cx="952500" cy="952500"/>
          </a:xfrm>
          <a:prstGeom prst="rect">
            <a:avLst/>
          </a:prstGeom>
        </p:spPr>
      </p:pic>
      <p:sp>
        <p:nvSpPr>
          <p:cNvPr id="7" name="Выноска со стрелкой вверх 6"/>
          <p:cNvSpPr/>
          <p:nvPr/>
        </p:nvSpPr>
        <p:spPr>
          <a:xfrm>
            <a:off x="5508104" y="3645024"/>
            <a:ext cx="3096344" cy="1296144"/>
          </a:xfrm>
          <a:prstGeom prst="upArrowCallou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ТЕКСТ</a:t>
            </a:r>
            <a:endParaRPr lang="ru-RU" sz="44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Neznai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645024"/>
            <a:ext cx="1755195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14348" y="2857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4445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Times New Roman" pitchFamily="18" charset="0"/>
              </a:rPr>
              <a:t>Цели урока</a:t>
            </a:r>
            <a:endParaRPr kumimoji="0" lang="ru-RU" sz="7200" b="1" i="0" u="none" strike="noStrike" kern="1200" cap="none" spc="0" normalizeH="0" baseline="0" noProof="0" dirty="0">
              <a:ln w="15875">
                <a:solidFill>
                  <a:schemeClr val="tx1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62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0808"/>
            <a:ext cx="80648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3200" dirty="0" smtClean="0">
                <a:latin typeface="Comic Sans MS" pitchFamily="66" charset="0"/>
              </a:rPr>
              <a:t>Познакомиться с новой единицей речи.</a:t>
            </a:r>
          </a:p>
          <a:p>
            <a:endParaRPr lang="ru-RU" sz="2400" dirty="0" smtClean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998113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3200" dirty="0" smtClean="0">
                <a:latin typeface="Comic Sans MS" pitchFamily="66" charset="0"/>
              </a:rPr>
              <a:t>Найти место новому понятию в цепочке единиц речи.</a:t>
            </a:r>
          </a:p>
          <a:p>
            <a:endParaRPr lang="ru-RU" sz="3200" dirty="0" smtClean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437112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3200" dirty="0" smtClean="0">
                <a:latin typeface="Comic Sans MS" pitchFamily="66" charset="0"/>
              </a:rPr>
              <a:t>Научиться отличать новую единицу речи.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6" name="Рисунок 5" descr="96870207_6809686b446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32656"/>
            <a:ext cx="1152128" cy="1367191"/>
          </a:xfrm>
          <a:prstGeom prst="rect">
            <a:avLst/>
          </a:prstGeom>
        </p:spPr>
      </p:pic>
      <p:pic>
        <p:nvPicPr>
          <p:cNvPr id="8" name="Рисунок 7" descr="daumen-ho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882194"/>
            <a:ext cx="2836591" cy="1719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86ab5_e49c6ace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37872"/>
            <a:ext cx="8136905" cy="6320128"/>
          </a:xfrm>
          <a:prstGeom prst="rect">
            <a:avLst/>
          </a:prstGeom>
        </p:spPr>
      </p:pic>
      <p:pic>
        <p:nvPicPr>
          <p:cNvPr id="4" name="Рисунок 3" descr="1186330404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068960"/>
            <a:ext cx="1944216" cy="24302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2780928"/>
            <a:ext cx="6679394" cy="23338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для меня был…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4445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1716"/>
                </a:solidFill>
                <a:effectLst/>
                <a:uLnTx/>
                <a:uFillTx/>
                <a:latin typeface="Segoe Script" pitchFamily="34" charset="0"/>
                <a:ea typeface="+mj-ea"/>
                <a:cs typeface="Times New Roman" pitchFamily="18" charset="0"/>
              </a:rPr>
              <a:t>29   ноября.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1716"/>
                </a:solidFill>
                <a:effectLst/>
                <a:uLnTx/>
                <a:uFillTx/>
                <a:latin typeface="Segoe Script" pitchFamily="34" charset="0"/>
                <a:ea typeface="+mj-ea"/>
                <a:cs typeface="Times New Roman" pitchFamily="18" charset="0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1716"/>
                </a:solidFill>
                <a:effectLst/>
                <a:uLnTx/>
                <a:uFillTx/>
                <a:latin typeface="Segoe Script" pitchFamily="34" charset="0"/>
                <a:ea typeface="+mj-ea"/>
                <a:cs typeface="Times New Roman" pitchFamily="18" charset="0"/>
              </a:rPr>
              <a:t>Классная     работа.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3E1716"/>
              </a:solidFill>
              <a:effectLst/>
              <a:uLnTx/>
              <a:uFillTx/>
              <a:latin typeface="Segoe Script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 descr="69703375_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700808"/>
            <a:ext cx="1843394" cy="2779026"/>
          </a:xfrm>
          <a:prstGeom prst="rect">
            <a:avLst/>
          </a:prstGeom>
        </p:spPr>
      </p:pic>
      <p:pic>
        <p:nvPicPr>
          <p:cNvPr id="7" name="Рисунок 6" descr="0_8f085_f73038d1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691680" y="1556792"/>
            <a:ext cx="1806850" cy="2852165"/>
          </a:xfrm>
          <a:prstGeom prst="rect">
            <a:avLst/>
          </a:prstGeom>
        </p:spPr>
      </p:pic>
      <p:pic>
        <p:nvPicPr>
          <p:cNvPr id="10" name="Рисунок 9" descr="носов незнайк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7524" y="4479494"/>
            <a:ext cx="3592668" cy="1845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Единицы речи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0808"/>
            <a:ext cx="39677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Предложение</a:t>
            </a:r>
            <a:endParaRPr lang="ru-RU" sz="4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2420888"/>
            <a:ext cx="42979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Звуки и буквы</a:t>
            </a:r>
            <a:endParaRPr lang="ru-RU" sz="4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3573016"/>
            <a:ext cx="18357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Слово</a:t>
            </a:r>
            <a:endParaRPr lang="ru-RU" sz="4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4221088"/>
            <a:ext cx="15039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Слог</a:t>
            </a:r>
            <a:endParaRPr lang="ru-RU" sz="4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-0.15625 -0.1189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08212 -0.245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0.19896 -0.0141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0.27118 0.4166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Облако 36"/>
          <p:cNvSpPr/>
          <p:nvPr/>
        </p:nvSpPr>
        <p:spPr>
          <a:xfrm rot="453085">
            <a:off x="84593" y="2782712"/>
            <a:ext cx="4719753" cy="1598929"/>
          </a:xfrm>
          <a:prstGeom prst="cloud">
            <a:avLst/>
          </a:prstGeom>
          <a:solidFill>
            <a:srgbClr val="FFCCCC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блако 35"/>
          <p:cNvSpPr/>
          <p:nvPr/>
        </p:nvSpPr>
        <p:spPr>
          <a:xfrm>
            <a:off x="539552" y="4365104"/>
            <a:ext cx="3744416" cy="1944216"/>
          </a:xfrm>
          <a:prstGeom prst="cloud">
            <a:avLst/>
          </a:prstGeom>
          <a:solidFill>
            <a:srgbClr val="BFDDE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блако 34"/>
          <p:cNvSpPr/>
          <p:nvPr/>
        </p:nvSpPr>
        <p:spPr>
          <a:xfrm>
            <a:off x="4788024" y="4077072"/>
            <a:ext cx="3240360" cy="18002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блако 33"/>
          <p:cNvSpPr/>
          <p:nvPr/>
        </p:nvSpPr>
        <p:spPr>
          <a:xfrm rot="588207">
            <a:off x="5297647" y="2074290"/>
            <a:ext cx="3707904" cy="1944216"/>
          </a:xfrm>
          <a:prstGeom prst="cloud">
            <a:avLst/>
          </a:prstGeom>
          <a:solidFill>
            <a:srgbClr val="93C181"/>
          </a:solidFill>
          <a:ln>
            <a:solidFill>
              <a:srgbClr val="3947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блако 32"/>
          <p:cNvSpPr/>
          <p:nvPr/>
        </p:nvSpPr>
        <p:spPr>
          <a:xfrm>
            <a:off x="3203848" y="1484784"/>
            <a:ext cx="1728192" cy="1440160"/>
          </a:xfrm>
          <a:prstGeom prst="cloud">
            <a:avLst/>
          </a:prstGeom>
          <a:solidFill>
            <a:srgbClr val="D7CBD7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95936" y="1700808"/>
            <a:ext cx="0" cy="936104"/>
          </a:xfrm>
          <a:prstGeom prst="line">
            <a:avLst/>
          </a:prstGeom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228184" y="2132856"/>
            <a:ext cx="1736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1D2921"/>
                </a:solidFill>
                <a:effectLst/>
              </a:rPr>
              <a:t>1 и</a:t>
            </a:r>
            <a:r>
              <a:rPr lang="en-US" sz="5400" b="1" cap="none" spc="0" dirty="0" smtClean="0">
                <a:ln/>
                <a:solidFill>
                  <a:srgbClr val="1D2921"/>
                </a:solidFill>
                <a:effectLst/>
              </a:rPr>
              <a:t> &gt;</a:t>
            </a:r>
            <a:r>
              <a:rPr lang="ru-RU" sz="5400" b="1" cap="none" spc="0" dirty="0" smtClean="0">
                <a:ln/>
                <a:solidFill>
                  <a:srgbClr val="475A28"/>
                </a:solidFill>
                <a:effectLst/>
              </a:rPr>
              <a:t> </a:t>
            </a:r>
            <a:endParaRPr lang="ru-RU" sz="5400" b="1" cap="none" spc="0" dirty="0">
              <a:ln/>
              <a:solidFill>
                <a:srgbClr val="475A28"/>
              </a:solidFill>
              <a:effectLst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580112" y="3140968"/>
            <a:ext cx="576064" cy="432048"/>
          </a:xfrm>
          <a:prstGeom prst="triangle">
            <a:avLst/>
          </a:prstGeom>
          <a:solidFill>
            <a:srgbClr val="39471D"/>
          </a:solidFill>
          <a:ln>
            <a:solidFill>
              <a:srgbClr val="1D29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00192" y="3284984"/>
            <a:ext cx="576064" cy="288032"/>
          </a:xfrm>
          <a:prstGeom prst="rect">
            <a:avLst/>
          </a:prstGeom>
          <a:solidFill>
            <a:srgbClr val="39471D"/>
          </a:solidFill>
          <a:ln>
            <a:solidFill>
              <a:srgbClr val="1D29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020272" y="3284984"/>
            <a:ext cx="576064" cy="288032"/>
          </a:xfrm>
          <a:prstGeom prst="rect">
            <a:avLst/>
          </a:prstGeom>
          <a:solidFill>
            <a:srgbClr val="39471D"/>
          </a:solidFill>
          <a:ln>
            <a:solidFill>
              <a:srgbClr val="1D29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740352" y="3284984"/>
            <a:ext cx="576064" cy="288032"/>
          </a:xfrm>
          <a:prstGeom prst="rect">
            <a:avLst/>
          </a:prstGeom>
          <a:solidFill>
            <a:srgbClr val="39471D"/>
          </a:solidFill>
          <a:ln>
            <a:solidFill>
              <a:srgbClr val="1D29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940152" y="3429000"/>
            <a:ext cx="1872208" cy="0"/>
          </a:xfrm>
          <a:prstGeom prst="line">
            <a:avLst/>
          </a:prstGeom>
          <a:ln w="76200">
            <a:solidFill>
              <a:srgbClr val="3947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MC900290188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077072"/>
            <a:ext cx="1670903" cy="1024635"/>
          </a:xfrm>
          <a:prstGeom prst="rect">
            <a:avLst/>
          </a:prstGeom>
        </p:spPr>
      </p:pic>
      <p:sp>
        <p:nvSpPr>
          <p:cNvPr id="18" name="Полилиния 17"/>
          <p:cNvSpPr/>
          <p:nvPr/>
        </p:nvSpPr>
        <p:spPr>
          <a:xfrm>
            <a:off x="5554639" y="4831307"/>
            <a:ext cx="1364776" cy="709684"/>
          </a:xfrm>
          <a:custGeom>
            <a:avLst/>
            <a:gdLst>
              <a:gd name="connsiteX0" fmla="*/ 0 w 1364776"/>
              <a:gd name="connsiteY0" fmla="*/ 0 h 709684"/>
              <a:gd name="connsiteX1" fmla="*/ 1364776 w 1364776"/>
              <a:gd name="connsiteY1" fmla="*/ 709684 h 709684"/>
              <a:gd name="connsiteX2" fmla="*/ 27295 w 1364776"/>
              <a:gd name="connsiteY2" fmla="*/ 668741 h 709684"/>
              <a:gd name="connsiteX3" fmla="*/ 27295 w 1364776"/>
              <a:gd name="connsiteY3" fmla="*/ 682389 h 70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4776" h="709684">
                <a:moveTo>
                  <a:pt x="0" y="0"/>
                </a:moveTo>
                <a:lnTo>
                  <a:pt x="1364776" y="709684"/>
                </a:lnTo>
                <a:lnTo>
                  <a:pt x="27295" y="668741"/>
                </a:lnTo>
                <a:lnTo>
                  <a:pt x="27295" y="682389"/>
                </a:ln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292080" y="4725144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4" name="Рисунок 23" descr="MC900391174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509120"/>
            <a:ext cx="911657" cy="921715"/>
          </a:xfrm>
          <a:prstGeom prst="rect">
            <a:avLst/>
          </a:prstGeom>
        </p:spPr>
      </p:pic>
      <p:sp>
        <p:nvSpPr>
          <p:cNvPr id="27" name="Полилиния 26"/>
          <p:cNvSpPr/>
          <p:nvPr/>
        </p:nvSpPr>
        <p:spPr>
          <a:xfrm>
            <a:off x="971600" y="5229200"/>
            <a:ext cx="1276656" cy="543338"/>
          </a:xfrm>
          <a:custGeom>
            <a:avLst/>
            <a:gdLst>
              <a:gd name="connsiteX0" fmla="*/ 0 w 1992573"/>
              <a:gd name="connsiteY0" fmla="*/ 0 h 559559"/>
              <a:gd name="connsiteX1" fmla="*/ 0 w 1992573"/>
              <a:gd name="connsiteY1" fmla="*/ 559559 h 559559"/>
              <a:gd name="connsiteX2" fmla="*/ 1992573 w 1992573"/>
              <a:gd name="connsiteY2" fmla="*/ 559559 h 55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2573" h="559559">
                <a:moveTo>
                  <a:pt x="0" y="0"/>
                </a:moveTo>
                <a:lnTo>
                  <a:pt x="0" y="559559"/>
                </a:lnTo>
                <a:lnTo>
                  <a:pt x="1992573" y="559559"/>
                </a:ln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483768" y="5085184"/>
            <a:ext cx="1544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(!?)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27393" y="2852936"/>
            <a:ext cx="26904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 цели: 3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5536" y="3501008"/>
            <a:ext cx="42360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 интонации: . !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683568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4445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Times New Roman" pitchFamily="18" charset="0"/>
              </a:rPr>
              <a:t>Предложение</a:t>
            </a:r>
            <a:endParaRPr kumimoji="0" lang="ru-RU" sz="7200" b="1" i="0" u="none" strike="noStrike" kern="1200" cap="none" spc="0" normalizeH="0" baseline="0" noProof="0" dirty="0">
              <a:ln w="15875">
                <a:solidFill>
                  <a:schemeClr val="tx1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62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21118950">
            <a:off x="3090286" y="3296519"/>
            <a:ext cx="1234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Слово</a:t>
            </a:r>
            <a:endParaRPr lang="ru-RU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8" grpId="0" animBg="1"/>
      <p:bldP spid="19" grpId="0"/>
      <p:bldP spid="27" grpId="0" animBg="1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znayka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789040"/>
            <a:ext cx="2664296" cy="26642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5536" y="908720"/>
            <a:ext cx="3528392" cy="267765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№ 1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Белку легко можно приручить. На высоком дереве жили две беспокойные белки. Бельчонок быстро освоился в гнезде.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908720"/>
            <a:ext cx="3528392" cy="267765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№ 2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лугу раскинулась ковром молодая травка. А из травки выглядывали жёлтенькие цветочки. Они как маленькие солнышки.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MM9002545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628800"/>
            <a:ext cx="952500" cy="9525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83568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4445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Times New Roman" pitchFamily="18" charset="0"/>
              </a:rPr>
              <a:t>Текст</a:t>
            </a:r>
            <a:endParaRPr kumimoji="0" lang="ru-RU" sz="7200" b="1" i="0" u="none" strike="noStrike" kern="1200" cap="none" spc="0" normalizeH="0" baseline="0" noProof="0" dirty="0">
              <a:ln w="15875">
                <a:solidFill>
                  <a:schemeClr val="tx1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62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14348" y="2857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4445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Times New Roman" pitchFamily="18" charset="0"/>
              </a:rPr>
              <a:t>Цели урока</a:t>
            </a:r>
            <a:endParaRPr kumimoji="0" lang="ru-RU" sz="7200" b="1" i="0" u="none" strike="noStrike" kern="1200" cap="none" spc="0" normalizeH="0" baseline="0" noProof="0" dirty="0">
              <a:ln w="15875">
                <a:solidFill>
                  <a:schemeClr val="tx1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62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0808"/>
            <a:ext cx="80648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3200" dirty="0" smtClean="0">
                <a:latin typeface="Comic Sans MS" pitchFamily="66" charset="0"/>
              </a:rPr>
              <a:t>Познакомиться с новой единицей речи.</a:t>
            </a:r>
          </a:p>
          <a:p>
            <a:endParaRPr lang="ru-RU" sz="2400" dirty="0" smtClean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998113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3200" dirty="0" smtClean="0">
                <a:latin typeface="Comic Sans MS" pitchFamily="66" charset="0"/>
              </a:rPr>
              <a:t>Найти место новому понятию в цепочке единиц речи.</a:t>
            </a:r>
          </a:p>
          <a:p>
            <a:endParaRPr lang="ru-RU" sz="3200" dirty="0" smtClean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437112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3200" dirty="0" smtClean="0">
                <a:latin typeface="Comic Sans MS" pitchFamily="66" charset="0"/>
              </a:rPr>
              <a:t>Научиться отличать новую единицу речи.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6" name="Рисунок 5" descr="96870207_6809686b446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32656"/>
            <a:ext cx="1152128" cy="1367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492896"/>
            <a:ext cx="3384376" cy="4107593"/>
          </a:xfrm>
          <a:prstGeom prst="rect">
            <a:avLst/>
          </a:prstGeom>
        </p:spPr>
      </p:pic>
      <p:pic>
        <p:nvPicPr>
          <p:cNvPr id="3" name="Рисунок 2" descr="image0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88640"/>
            <a:ext cx="5544616" cy="37463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386104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одном  сказочном  городе  жили  коротышки.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437112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особенности  Незнайка  прославился после  одной  истории.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492896"/>
            <a:ext cx="3384376" cy="41075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26" y="980728"/>
            <a:ext cx="878687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6000"/>
              </a:lnSpc>
            </a:pPr>
            <a:r>
              <a:rPr lang="ru-RU" sz="44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одном сказочном городе жили к</a:t>
            </a:r>
            <a:r>
              <a:rPr lang="ru-RU" sz="44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оротышки.</a:t>
            </a:r>
            <a:endParaRPr lang="ru-RU" sz="4400" b="1" i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1772816"/>
            <a:ext cx="46435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Коротышками</a:t>
            </a:r>
            <a:endParaRPr lang="ru-RU" sz="4400" b="1" i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636912"/>
            <a:ext cx="85725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их назвали потому, что они </a:t>
            </a:r>
            <a:endParaRPr lang="ru-RU" sz="4400" b="1" i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501008"/>
            <a:ext cx="73581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были очень маленькие.</a:t>
            </a:r>
            <a:endParaRPr lang="ru-RU" sz="4400" b="1" i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293096"/>
            <a:ext cx="84296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был с небольшой огурец.</a:t>
            </a:r>
            <a:endParaRPr lang="ru-RU" sz="4400" b="1" i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Круговая стрелка 12"/>
          <p:cNvSpPr/>
          <p:nvPr/>
        </p:nvSpPr>
        <p:spPr>
          <a:xfrm>
            <a:off x="3491880" y="1556792"/>
            <a:ext cx="978408" cy="86409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Круговая стрелка 13"/>
          <p:cNvSpPr/>
          <p:nvPr/>
        </p:nvSpPr>
        <p:spPr>
          <a:xfrm>
            <a:off x="5868144" y="3212976"/>
            <a:ext cx="978408" cy="97840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79704" y="3501008"/>
            <a:ext cx="26642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Каждый</a:t>
            </a:r>
            <a:endParaRPr lang="ru-RU" sz="4400" b="1" i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 со стрелкой вверх 11"/>
          <p:cNvSpPr/>
          <p:nvPr/>
        </p:nvSpPr>
        <p:spPr>
          <a:xfrm>
            <a:off x="1763688" y="5085184"/>
            <a:ext cx="3096344" cy="1296144"/>
          </a:xfrm>
          <a:prstGeom prst="upArrowCallou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ТЕКСТ</a:t>
            </a:r>
            <a:endParaRPr lang="ru-RU" sz="44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3" grpId="0" animBg="1"/>
      <p:bldP spid="14" grpId="0" animBg="1"/>
      <p:bldP spid="10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Единицы речи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3789040"/>
            <a:ext cx="39677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Предложение</a:t>
            </a:r>
            <a:endParaRPr lang="ru-RU" sz="4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1412776"/>
            <a:ext cx="42979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Звуки и буквы</a:t>
            </a:r>
            <a:endParaRPr lang="ru-RU" sz="4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2996952"/>
            <a:ext cx="18357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Слово</a:t>
            </a:r>
            <a:endParaRPr lang="ru-RU" sz="4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2204864"/>
            <a:ext cx="15039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Слог</a:t>
            </a:r>
            <a:endParaRPr lang="ru-RU" sz="4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4653136"/>
            <a:ext cx="20361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Текст</a:t>
            </a:r>
            <a:endParaRPr lang="ru-RU" sz="4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7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</p:bldLst>
  </p:timing>
</p:sld>
</file>

<file path=ppt/theme/theme1.xml><?xml version="1.0" encoding="utf-8"?>
<a:theme xmlns:a="http://schemas.openxmlformats.org/drawingml/2006/main" name="3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hoenix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B7C4A6D-1BB5-4C2E-B66A-164A7EC032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</Template>
  <TotalTime>0</TotalTime>
  <Words>271</Words>
  <Application>Microsoft Office PowerPoint</Application>
  <PresentationFormat>Экран (4:3)</PresentationFormat>
  <Paragraphs>62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3</vt:lpstr>
      <vt:lpstr>Урок русского языка</vt:lpstr>
      <vt:lpstr>Слайд 2</vt:lpstr>
      <vt:lpstr>Единицы речи</vt:lpstr>
      <vt:lpstr>Слайд 4</vt:lpstr>
      <vt:lpstr>Слайд 5</vt:lpstr>
      <vt:lpstr>Слайд 6</vt:lpstr>
      <vt:lpstr>Слайд 7</vt:lpstr>
      <vt:lpstr>Слайд 8</vt:lpstr>
      <vt:lpstr>Единицы речи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2013-11-21T17:38:33Z</dcterms:created>
  <dcterms:modified xsi:type="dcterms:W3CDTF">2016-01-11T15:34:27Z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TC103626429990</vt:lpwstr>
  </property>
</Properties>
</file>