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3" r:id="rId4"/>
    <p:sldId id="258" r:id="rId5"/>
    <p:sldId id="257" r:id="rId6"/>
    <p:sldId id="260" r:id="rId7"/>
    <p:sldId id="261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1/21/2025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bbf.ru/quotes/?author=3379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7561" y="667174"/>
            <a:ext cx="7766936" cy="1646302"/>
          </a:xfrm>
        </p:spPr>
        <p:txBody>
          <a:bodyPr/>
          <a:lstStyle/>
          <a:p>
            <a:r>
              <a:rPr lang="en-US" dirty="0"/>
              <a:t>Excel-</a:t>
            </a:r>
            <a:r>
              <a:rPr lang="ru-RU" dirty="0"/>
              <a:t>возможности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2005" y="3909517"/>
            <a:ext cx="7766936" cy="1096899"/>
          </a:xfrm>
        </p:spPr>
        <p:txBody>
          <a:bodyPr/>
          <a:lstStyle/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В 2024 году Microsoft Excel </a:t>
            </a:r>
            <a:r>
              <a:rPr lang="ru-RU" i="1">
                <a:solidFill>
                  <a:schemeClr val="accent1">
                    <a:lumMod val="50000"/>
                  </a:schemeClr>
                </a:solidFill>
              </a:rPr>
              <a:t>отметил 40 -летний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юбилей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544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7701" y="222464"/>
            <a:ext cx="8319808" cy="1954679"/>
          </a:xfrm>
        </p:spPr>
        <p:txBody>
          <a:bodyPr>
            <a:normAutofit/>
          </a:bodyPr>
          <a:lstStyle/>
          <a:p>
            <a:r>
              <a:rPr lang="ru-RU" dirty="0"/>
              <a:t>Удачи в практической работе!</a:t>
            </a:r>
            <a:br>
              <a:rPr lang="ru-RU" dirty="0"/>
            </a:br>
            <a:r>
              <a:rPr lang="ru-RU" dirty="0"/>
              <a:t>1 Правильно выполненное задание на странице принесёт вам 1 балл.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22971" y="222464"/>
            <a:ext cx="2641169" cy="193452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0A0C711-3543-4B12-8A7C-979530BBD140}"/>
              </a:ext>
            </a:extLst>
          </p:cNvPr>
          <p:cNvSpPr/>
          <p:nvPr/>
        </p:nvSpPr>
        <p:spPr>
          <a:xfrm>
            <a:off x="740229" y="2388219"/>
            <a:ext cx="896982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14-15 баллов – оценка «5»</a:t>
            </a:r>
          </a:p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11-13 балла – оценка «4»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dirty="0">
                <a:ln w="0"/>
                <a:solidFill>
                  <a:srgbClr val="5FCBE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/>
              </a:rPr>
              <a:t>7-10</a:t>
            </a:r>
            <a:r>
              <a:rPr kumimoji="0" lang="ru-RU" sz="5400" b="0" i="0" u="none" strike="noStrike" kern="1200" cap="none" spc="0" normalizeH="0" baseline="0" noProof="0" dirty="0">
                <a:ln w="0"/>
                <a:solidFill>
                  <a:srgbClr val="5FCBE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 балла – оценка «3»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 w="0"/>
                <a:solidFill>
                  <a:srgbClr val="5FCBE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0-6 балла – оценка «2»</a:t>
            </a:r>
          </a:p>
          <a:p>
            <a:pPr algn="ctr"/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46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4761B-6A68-46C1-BA0D-C14621FC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Спасибо за урок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480155-22DF-403B-9AD0-561A4AD38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923" y="1418368"/>
            <a:ext cx="8596668" cy="1383800"/>
          </a:xfrm>
        </p:spPr>
        <p:txBody>
          <a:bodyPr/>
          <a:lstStyle/>
          <a:p>
            <a:r>
              <a:rPr lang="ru-RU" dirty="0">
                <a:solidFill>
                  <a:srgbClr val="00B0F0"/>
                </a:solidFill>
              </a:rPr>
              <a:t>Выберите смайлик на последнем листе, соответствующий уроку. Остальные удалите.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08E7D852-0BC1-4E25-A9A8-B3CBFD593806}"/>
              </a:ext>
            </a:extLst>
          </p:cNvPr>
          <p:cNvSpPr txBox="1">
            <a:spLocks/>
          </p:cNvSpPr>
          <p:nvPr/>
        </p:nvSpPr>
        <p:spPr>
          <a:xfrm>
            <a:off x="503162" y="5055138"/>
            <a:ext cx="8596668" cy="1383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B0F0"/>
                </a:solidFill>
              </a:rPr>
              <a:t>Выберите смайлик на последнем листе, соответствующий уроку. Остальные удалите.</a:t>
            </a:r>
          </a:p>
          <a:p>
            <a:r>
              <a:rPr lang="ru-RU" dirty="0">
                <a:solidFill>
                  <a:srgbClr val="00B0F0"/>
                </a:solidFill>
              </a:rPr>
              <a:t>Домашнее задание в электронном дневнике. Все варианты.</a:t>
            </a:r>
          </a:p>
          <a:p>
            <a:r>
              <a:rPr lang="ru-RU" dirty="0">
                <a:solidFill>
                  <a:srgbClr val="00B0F0"/>
                </a:solidFill>
              </a:rPr>
              <a:t>Если 5 – нет ДЗ, если ошибки, выполняем задания, в которых </a:t>
            </a:r>
            <a:r>
              <a:rPr lang="ru-RU">
                <a:solidFill>
                  <a:srgbClr val="00B0F0"/>
                </a:solidFill>
              </a:rPr>
              <a:t>допустили ошибки.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3A8747-42BD-4BA5-815A-C05183915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71" y="2564420"/>
            <a:ext cx="1214357" cy="11522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F47B3D2-1605-47A1-A466-8C369C17F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688" y="4131435"/>
            <a:ext cx="1475074" cy="14542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B9F13A0-000C-46D5-9D70-C1517BB33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0161" y="2142487"/>
            <a:ext cx="1603331" cy="909999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7FFB873-7238-4B1C-9472-5B29819C1F9A}"/>
              </a:ext>
            </a:extLst>
          </p:cNvPr>
          <p:cNvSpPr/>
          <p:nvPr/>
        </p:nvSpPr>
        <p:spPr>
          <a:xfrm>
            <a:off x="209006" y="3771536"/>
            <a:ext cx="344859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Супер, я молодец!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03CEFD9-58DF-44B4-90A3-2C8EE079726D}"/>
              </a:ext>
            </a:extLst>
          </p:cNvPr>
          <p:cNvSpPr/>
          <p:nvPr/>
        </p:nvSpPr>
        <p:spPr>
          <a:xfrm>
            <a:off x="3251371" y="3086464"/>
            <a:ext cx="344859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Нужно ещё поработать!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E1CB1E3-2293-481E-A793-BDD7A0BF69E5}"/>
              </a:ext>
            </a:extLst>
          </p:cNvPr>
          <p:cNvSpPr/>
          <p:nvPr/>
        </p:nvSpPr>
        <p:spPr>
          <a:xfrm>
            <a:off x="6407574" y="3685660"/>
            <a:ext cx="344859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Мне было очень трудно!</a:t>
            </a:r>
          </a:p>
        </p:txBody>
      </p:sp>
    </p:spTree>
    <p:extLst>
      <p:ext uri="{BB962C8B-B14F-4D97-AF65-F5344CB8AC3E}">
        <p14:creationId xmlns:p14="http://schemas.microsoft.com/office/powerpoint/2010/main" val="2982987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Назначение </a:t>
            </a:r>
            <a:r>
              <a:rPr lang="en-US" dirty="0"/>
              <a:t>excel: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4781" y="1441796"/>
            <a:ext cx="8596668" cy="3880773"/>
          </a:xfrm>
        </p:spPr>
        <p:txBody>
          <a:bodyPr>
            <a:normAutofit/>
          </a:bodyPr>
          <a:lstStyle/>
          <a:p>
            <a:r>
              <a:rPr lang="ru-RU" sz="2800" dirty="0"/>
              <a:t>Хранение данных в табличном виде;</a:t>
            </a:r>
          </a:p>
          <a:p>
            <a:r>
              <a:rPr lang="ru-RU" sz="2800" dirty="0"/>
              <a:t>Автоматизация расчётов;</a:t>
            </a:r>
          </a:p>
          <a:p>
            <a:r>
              <a:rPr lang="ru-RU" sz="2800" dirty="0"/>
              <a:t>Визуализация данных с помощью графиков и диаграмм;</a:t>
            </a:r>
          </a:p>
          <a:p>
            <a:r>
              <a:rPr lang="ru-RU" sz="2800" dirty="0"/>
              <a:t>Использование таблицы как БД;</a:t>
            </a:r>
          </a:p>
          <a:p>
            <a:r>
              <a:rPr lang="ru-RU" sz="2800" dirty="0"/>
              <a:t>Поиск оптимальных решений и составление прогнозов;</a:t>
            </a:r>
          </a:p>
        </p:txBody>
      </p:sp>
    </p:spTree>
    <p:extLst>
      <p:ext uri="{BB962C8B-B14F-4D97-AF65-F5344CB8AC3E}">
        <p14:creationId xmlns:p14="http://schemas.microsoft.com/office/powerpoint/2010/main" val="1290453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5332" y="243840"/>
            <a:ext cx="8596668" cy="1320800"/>
          </a:xfrm>
        </p:spPr>
        <p:txBody>
          <a:bodyPr/>
          <a:lstStyle/>
          <a:p>
            <a:r>
              <a:rPr lang="ru-RU" dirty="0"/>
              <a:t>Авто заполнение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4332" y="1379191"/>
            <a:ext cx="9503653" cy="534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86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Правила работы с формулами: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47156" y="2327564"/>
                <a:ext cx="8126846" cy="3314787"/>
              </a:xfrm>
            </p:spPr>
            <p:txBody>
              <a:bodyPr>
                <a:normAutofit/>
              </a:bodyPr>
              <a:lstStyle/>
              <a:p>
                <a:r>
                  <a:rPr lang="ru-RU" sz="2400" i="1" dirty="0">
                    <a:latin typeface="Cambria Math" panose="02040503050406030204" pitchFamily="18" charset="0"/>
                  </a:rPr>
                  <a:t>5С4-7А6</a:t>
                </a:r>
              </a:p>
              <a:p>
                <a:r>
                  <a:rPr lang="ru-RU" sz="2400" i="1" dirty="0">
                    <a:latin typeface="Cambria Math" panose="02040503050406030204" pitchFamily="18" charset="0"/>
                  </a:rPr>
                  <a:t>(7В6-8С4)</a:t>
                </a:r>
                <a:r>
                  <a:rPr lang="ru-RU" sz="2400" i="1" baseline="30000" dirty="0">
                    <a:latin typeface="Cambria Math" panose="02040503050406030204" pitchFamily="18" charset="0"/>
                  </a:rPr>
                  <a:t>2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3А4+2В5</m:t>
                        </m:r>
                      </m:num>
                      <m:den>
                        <m:sSup>
                          <m:sSupPr>
                            <m:ctrlPr>
                              <a:rPr lang="ru-RU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А5</m:t>
                            </m:r>
                          </m:e>
                          <m:sup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(8А7−5А4)</m:t>
                        </m:r>
                        <m:r>
                          <m:rPr>
                            <m:nor/>
                          </m:rPr>
                          <a:rPr lang="ru-RU" sz="2400" dirty="0"/>
                          <m:t> </m:t>
                        </m:r>
                      </m:den>
                    </m:f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7156" y="2327564"/>
                <a:ext cx="8126846" cy="3314787"/>
              </a:xfrm>
              <a:blipFill>
                <a:blip r:embed="rId2"/>
                <a:stretch>
                  <a:fillRect l="-600" t="-14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8729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0584" y="273601"/>
            <a:ext cx="8596668" cy="217865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/>
              <a:t>Способность думать, подобно игре на скрипке или рояле, требует ежедневной практики.</a:t>
            </a:r>
          </a:p>
          <a:p>
            <a:pPr marL="0" indent="0" algn="r">
              <a:buNone/>
            </a:pPr>
            <a:r>
              <a:rPr lang="ru-RU" dirty="0">
                <a:hlinkClick r:id="rId2"/>
              </a:rPr>
              <a:t>Чарльз Спенсер Чаплин</a:t>
            </a:r>
            <a:endParaRPr lang="ru-RU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54" y="2602077"/>
            <a:ext cx="6217688" cy="425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95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2475" y="243840"/>
            <a:ext cx="8596668" cy="1320800"/>
          </a:xfrm>
        </p:spPr>
        <p:txBody>
          <a:bodyPr/>
          <a:lstStyle/>
          <a:p>
            <a:r>
              <a:rPr lang="ru-RU" dirty="0"/>
              <a:t>Визуализация расчетов: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732" y="1270001"/>
            <a:ext cx="3703080" cy="22545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314" y="1091234"/>
            <a:ext cx="3922571" cy="28656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1556" y="4198779"/>
            <a:ext cx="3884676" cy="23220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2249" y="1375754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99434" y="4244073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51201" y="1050522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95772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–</a:t>
            </a:r>
            <a:r>
              <a:rPr lang="ru-RU" dirty="0"/>
              <a:t>База данных</a:t>
            </a: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600" y="2807563"/>
            <a:ext cx="5353050" cy="37147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34946" y="1270000"/>
            <a:ext cx="835196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/>
              <a:t>Как выбрать мартовские продукты (алгоритм)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Как найти количество проданных булок(алгоритм)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Как выбрать молоко, которое продали </a:t>
            </a:r>
            <a:r>
              <a:rPr lang="en-US" sz="2400" dirty="0"/>
              <a:t>&gt;5 </a:t>
            </a:r>
            <a:r>
              <a:rPr lang="ru-RU" sz="2400" dirty="0"/>
              <a:t>и меньше 20</a:t>
            </a:r>
          </a:p>
          <a:p>
            <a:pPr marL="342900" indent="-342900">
              <a:buFont typeface="+mj-lt"/>
              <a:buAutoNum type="arabicPeriod"/>
            </a:pPr>
            <a:endParaRPr lang="ru-RU" sz="2400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4821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2105" y="268778"/>
            <a:ext cx="8596668" cy="1320800"/>
          </a:xfrm>
        </p:spPr>
        <p:txBody>
          <a:bodyPr/>
          <a:lstStyle/>
          <a:p>
            <a:r>
              <a:rPr lang="ru-RU" dirty="0"/>
              <a:t>Ссылки в </a:t>
            </a:r>
            <a:r>
              <a:rPr lang="en-US" dirty="0"/>
              <a:t>excel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163" y="1017285"/>
            <a:ext cx="5615434" cy="33777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81910" y="20334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Написать формулы для</a:t>
            </a:r>
            <a:r>
              <a:rPr lang="en-US" dirty="0"/>
              <a:t>: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Создания таблицы умножения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Рассчитать стоимость 10 штук товара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Пересчёта товара из рублей в </a:t>
            </a:r>
            <a:r>
              <a:rPr lang="en-US" dirty="0"/>
              <a:t>$</a:t>
            </a:r>
            <a:r>
              <a:rPr lang="ru-RU" dirty="0"/>
              <a:t>, используя курс</a:t>
            </a:r>
          </a:p>
          <a:p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94807" y="2786610"/>
            <a:ext cx="4695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990" y="1589578"/>
            <a:ext cx="4688920" cy="338143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804015" y="3709940"/>
            <a:ext cx="4695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785" y="4714321"/>
            <a:ext cx="6324600" cy="15621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513810" y="5399435"/>
            <a:ext cx="4695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83069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486" y="526472"/>
            <a:ext cx="8596668" cy="1320800"/>
          </a:xfrm>
        </p:spPr>
        <p:txBody>
          <a:bodyPr/>
          <a:lstStyle/>
          <a:p>
            <a:r>
              <a:rPr lang="ru-RU" dirty="0"/>
              <a:t>Сложные условия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383" y="1454007"/>
            <a:ext cx="10336410" cy="58142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06930" y="3319426"/>
            <a:ext cx="74812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девятиклассников набрали более 250 баллов? Ответ на этот вопрос запишите в ячейку H2 таблицы.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Каков средний балл, полученный учениками школы № 3? Ответ на этот вопрос запишите в ячейку H3 таблицы с точностью не менее двух знаков после запятой.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51477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175</TotalTime>
  <Words>296</Words>
  <Application>Microsoft Office PowerPoint</Application>
  <PresentationFormat>Широкоэкранный</PresentationFormat>
  <Paragraphs>50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Cambria Math</vt:lpstr>
      <vt:lpstr>Times New Roman</vt:lpstr>
      <vt:lpstr>Trebuchet MS</vt:lpstr>
      <vt:lpstr>Wingdings 3</vt:lpstr>
      <vt:lpstr>Аспект</vt:lpstr>
      <vt:lpstr>Excel-возможности </vt:lpstr>
      <vt:lpstr>Назначение excel:</vt:lpstr>
      <vt:lpstr>Авто заполнение </vt:lpstr>
      <vt:lpstr>Правила работы с формулами:</vt:lpstr>
      <vt:lpstr>Презентация PowerPoint</vt:lpstr>
      <vt:lpstr>Визуализация расчетов:</vt:lpstr>
      <vt:lpstr>Excel –База данных</vt:lpstr>
      <vt:lpstr>Ссылки в excel</vt:lpstr>
      <vt:lpstr>Сложные условия</vt:lpstr>
      <vt:lpstr>Удачи в практической работе! 1 Правильно выполненное задание на странице принесёт вам 1 балл.</vt:lpstr>
      <vt:lpstr>Спасибо за урок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Excel-возможности</dc:title>
  <dc:creator>Натали</dc:creator>
  <cp:lastModifiedBy>Nanali</cp:lastModifiedBy>
  <cp:revision>20</cp:revision>
  <dcterms:created xsi:type="dcterms:W3CDTF">2022-03-08T16:13:58Z</dcterms:created>
  <dcterms:modified xsi:type="dcterms:W3CDTF">2025-01-21T10:08:50Z</dcterms:modified>
</cp:coreProperties>
</file>