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3" r:id="rId3"/>
    <p:sldId id="264" r:id="rId4"/>
    <p:sldId id="278" r:id="rId5"/>
    <p:sldId id="269" r:id="rId6"/>
    <p:sldId id="259" r:id="rId7"/>
    <p:sldId id="265" r:id="rId8"/>
    <p:sldId id="270" r:id="rId9"/>
    <p:sldId id="279" r:id="rId10"/>
    <p:sldId id="271" r:id="rId11"/>
    <p:sldId id="280" r:id="rId12"/>
    <p:sldId id="267" r:id="rId13"/>
    <p:sldId id="281" r:id="rId14"/>
    <p:sldId id="282" r:id="rId15"/>
    <p:sldId id="272" r:id="rId16"/>
    <p:sldId id="273" r:id="rId17"/>
    <p:sldId id="274" r:id="rId18"/>
    <p:sldId id="276" r:id="rId19"/>
    <p:sldId id="268" r:id="rId20"/>
    <p:sldId id="275" r:id="rId21"/>
    <p:sldId id="283" r:id="rId22"/>
    <p:sldId id="260" r:id="rId23"/>
    <p:sldId id="277" r:id="rId24"/>
    <p:sldId id="26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19EC47-E171-44D3-A108-1AE9994FD9F5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62E18C-8EAD-433D-A549-69EA2010036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8;&#1088;&#1080;&#1085;&#1072;\Desktop\My%20Movie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8;&#1088;&#1080;&#1085;&#1072;\Desktop\&#1055;&#1077;&#1089;&#1085;&#1103;%20&#1044;&#1088;&#1091;&#1078;&#1073;&#1072;%201.wmv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19.gif"/><Relationship Id="rId7" Type="http://schemas.openxmlformats.org/officeDocument/2006/relationships/image" Target="../media/image47.gif"/><Relationship Id="rId12" Type="http://schemas.openxmlformats.org/officeDocument/2006/relationships/image" Target="../media/image51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11" Type="http://schemas.openxmlformats.org/officeDocument/2006/relationships/image" Target="../media/image50.gif"/><Relationship Id="rId5" Type="http://schemas.openxmlformats.org/officeDocument/2006/relationships/image" Target="../media/image46.gif"/><Relationship Id="rId10" Type="http://schemas.openxmlformats.org/officeDocument/2006/relationships/image" Target="../media/image25.gif"/><Relationship Id="rId4" Type="http://schemas.openxmlformats.org/officeDocument/2006/relationships/image" Target="../media/image45.gif"/><Relationship Id="rId9" Type="http://schemas.openxmlformats.org/officeDocument/2006/relationships/image" Target="../media/image4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gif"/><Relationship Id="rId7" Type="http://schemas.openxmlformats.org/officeDocument/2006/relationships/image" Target="../media/image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gif"/><Relationship Id="rId10" Type="http://schemas.openxmlformats.org/officeDocument/2006/relationships/image" Target="../media/image14.gif"/><Relationship Id="rId4" Type="http://schemas.openxmlformats.org/officeDocument/2006/relationships/image" Target="../media/image10.gif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251520" y="188640"/>
            <a:ext cx="8892480" cy="1556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hlink"/>
                </a:solidFill>
              </a:rPr>
              <a:t>Классный час </a:t>
            </a:r>
            <a:br>
              <a:rPr lang="ru-RU" sz="4000" b="1" dirty="0" smtClean="0">
                <a:solidFill>
                  <a:schemeClr val="hlink"/>
                </a:solidFill>
              </a:rPr>
            </a:br>
            <a:r>
              <a:rPr lang="ru-RU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«Дружба – чудесное слово!»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395536" y="5373216"/>
            <a:ext cx="8229600" cy="1329011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Фирсова Ирина Александровна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/>
              <a:t>учитель начальных классов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/>
              <a:t>МОУ СОШ №35 г.Астрахани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1800" dirty="0" smtClean="0"/>
          </a:p>
        </p:txBody>
      </p:sp>
      <p:pic>
        <p:nvPicPr>
          <p:cNvPr id="4" name="Содержимое 8" descr="childre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628800"/>
            <a:ext cx="4968552" cy="36004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820472" cy="114300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  <a:latin typeface="Monotype Corsiva" pitchFamily="66" charset="0"/>
              </a:rPr>
              <a:t>Что значит – настоящий друг?</a:t>
            </a:r>
            <a:endParaRPr lang="ru-RU" sz="5400" i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Ирина\Desktop\картинки о дружбе\мпилг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34136">
            <a:off x="467544" y="3356992"/>
            <a:ext cx="2808312" cy="2964929"/>
          </a:xfrm>
          <a:prstGeom prst="rect">
            <a:avLst/>
          </a:prstGeom>
          <a:noFill/>
        </p:spPr>
      </p:pic>
      <p:pic>
        <p:nvPicPr>
          <p:cNvPr id="5123" name="Picture 3" descr="C:\Users\Ирина\Desktop\картинки о дружбе\DSC04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95445">
            <a:off x="5416572" y="3396139"/>
            <a:ext cx="3226133" cy="2902706"/>
          </a:xfrm>
          <a:prstGeom prst="rect">
            <a:avLst/>
          </a:prstGeom>
          <a:noFill/>
        </p:spPr>
      </p:pic>
      <p:pic>
        <p:nvPicPr>
          <p:cNvPr id="5124" name="Picture 4" descr="C:\Users\Ирина\Desktop\картинки о дружбе\kartinki-druzjam-s-nadpisjam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412776"/>
            <a:ext cx="2985120" cy="2412479"/>
          </a:xfrm>
          <a:prstGeom prst="rect">
            <a:avLst/>
          </a:prstGeom>
          <a:noFill/>
        </p:spPr>
      </p:pic>
      <p:pic>
        <p:nvPicPr>
          <p:cNvPr id="6" name="Рисунок 5" descr="5c3e59e8ce59736e8c97ab8343fa61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293096"/>
            <a:ext cx="1785951" cy="2214578"/>
          </a:xfrm>
          <a:prstGeom prst="rect">
            <a:avLst/>
          </a:prstGeom>
        </p:spPr>
      </p:pic>
      <p:pic>
        <p:nvPicPr>
          <p:cNvPr id="7" name="Рисунок 6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460971">
            <a:off x="6629380" y="1583301"/>
            <a:ext cx="1975389" cy="1613488"/>
          </a:xfrm>
          <a:prstGeom prst="rect">
            <a:avLst/>
          </a:prstGeom>
        </p:spPr>
      </p:pic>
      <p:pic>
        <p:nvPicPr>
          <p:cNvPr id="8" name="Рисунок 7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336277">
            <a:off x="403452" y="1569819"/>
            <a:ext cx="1975389" cy="161348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Новая папка (4)\DSC049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1926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8478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>
                <a:solidFill>
                  <a:srgbClr val="FF0000"/>
                </a:solidFill>
              </a:rPr>
              <a:t>Д</a:t>
            </a:r>
            <a:r>
              <a:rPr lang="ru-RU" sz="3200" i="1" dirty="0" smtClean="0">
                <a:solidFill>
                  <a:srgbClr val="FF0000"/>
                </a:solidFill>
              </a:rPr>
              <a:t>обрый</a:t>
            </a:r>
            <a:r>
              <a:rPr lang="ru-RU" sz="3200" i="1" dirty="0">
                <a:solidFill>
                  <a:srgbClr val="FF0000"/>
                </a:solidFill>
              </a:rPr>
              <a:t>, вежливый, честный, </a:t>
            </a:r>
            <a:r>
              <a:rPr lang="ru-RU" sz="3200" i="1" dirty="0" smtClean="0">
                <a:solidFill>
                  <a:srgbClr val="FF0000"/>
                </a:solidFill>
              </a:rPr>
              <a:t>щедрый, сильный</a:t>
            </a:r>
            <a:r>
              <a:rPr lang="ru-RU" sz="3200" i="1" dirty="0">
                <a:solidFill>
                  <a:srgbClr val="FF0000"/>
                </a:solidFill>
              </a:rPr>
              <a:t>, внимательный, заботливый,</a:t>
            </a:r>
          </a:p>
          <a:p>
            <a:pPr lvl="0"/>
            <a:r>
              <a:rPr lang="ru-RU" sz="3200" i="1" dirty="0">
                <a:solidFill>
                  <a:srgbClr val="FF0000"/>
                </a:solidFill>
              </a:rPr>
              <a:t>преданный, умеющий хранить секреты,</a:t>
            </a:r>
          </a:p>
          <a:p>
            <a:pPr lvl="0"/>
            <a:r>
              <a:rPr lang="ru-RU" sz="3200" i="1" dirty="0">
                <a:solidFill>
                  <a:srgbClr val="FF0000"/>
                </a:solidFill>
              </a:rPr>
              <a:t>отзывчивый, не бросать друга в </a:t>
            </a:r>
            <a:r>
              <a:rPr lang="ru-RU" sz="3200" i="1" dirty="0" smtClean="0">
                <a:solidFill>
                  <a:srgbClr val="FF0000"/>
                </a:solidFill>
              </a:rPr>
              <a:t>беде, трусливый</a:t>
            </a:r>
            <a:r>
              <a:rPr lang="ru-RU" sz="3200" i="1" dirty="0">
                <a:solidFill>
                  <a:srgbClr val="FF0000"/>
                </a:solidFill>
              </a:rPr>
              <a:t>, </a:t>
            </a:r>
            <a:r>
              <a:rPr lang="ru-RU" sz="3200" i="1" dirty="0" smtClean="0">
                <a:solidFill>
                  <a:srgbClr val="FF0000"/>
                </a:solidFill>
              </a:rPr>
              <a:t>жадный, завистливый, любезный</a:t>
            </a:r>
            <a:r>
              <a:rPr lang="ru-RU" sz="3200" i="1" dirty="0">
                <a:solidFill>
                  <a:srgbClr val="FF0000"/>
                </a:solidFill>
              </a:rPr>
              <a:t>, терпеливый</a:t>
            </a:r>
            <a:r>
              <a:rPr lang="ru-RU" sz="3200" i="1" dirty="0" smtClean="0">
                <a:solidFill>
                  <a:srgbClr val="FF0000"/>
                </a:solidFill>
              </a:rPr>
              <a:t>,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i="1" dirty="0">
                <a:solidFill>
                  <a:srgbClr val="FF0000"/>
                </a:solidFill>
              </a:rPr>
              <a:t>умеет хранить </a:t>
            </a:r>
            <a:r>
              <a:rPr lang="ru-RU" sz="3200" i="1" dirty="0" err="1" smtClean="0">
                <a:solidFill>
                  <a:srgbClr val="FF0000"/>
                </a:solidFill>
              </a:rPr>
              <a:t>секреты,льстивый</a:t>
            </a:r>
            <a:r>
              <a:rPr lang="ru-RU" sz="3200" i="1" dirty="0">
                <a:solidFill>
                  <a:srgbClr val="FF0000"/>
                </a:solidFill>
              </a:rPr>
              <a:t>, богатый, доверчивый, </a:t>
            </a:r>
            <a:endParaRPr lang="ru-RU" sz="3200" i="1" dirty="0" smtClean="0">
              <a:solidFill>
                <a:srgbClr val="FF000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FF0000"/>
                </a:solidFill>
              </a:rPr>
              <a:t>веселый, злой, ленивый, строгий,</a:t>
            </a:r>
          </a:p>
          <a:p>
            <a:pPr lvl="0"/>
            <a:r>
              <a:rPr lang="ru-RU" sz="3200" i="1" dirty="0" smtClean="0">
                <a:solidFill>
                  <a:srgbClr val="FF0000"/>
                </a:solidFill>
              </a:rPr>
              <a:t>общительный, трудолюбивый,</a:t>
            </a:r>
          </a:p>
          <a:p>
            <a:pPr lvl="0"/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i="1" dirty="0">
                <a:solidFill>
                  <a:srgbClr val="FF0000"/>
                </a:solidFill>
              </a:rPr>
              <a:t>заступаться друг за </a:t>
            </a:r>
            <a:r>
              <a:rPr lang="ru-RU" sz="3200" i="1" dirty="0" smtClean="0">
                <a:solidFill>
                  <a:srgbClr val="FF0000"/>
                </a:solidFill>
              </a:rPr>
              <a:t>друга</a:t>
            </a:r>
            <a:r>
              <a:rPr lang="ru-RU" sz="32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5" name="Рисунок 4" descr="61d51544f3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013176"/>
            <a:ext cx="1586549" cy="1844824"/>
          </a:xfrm>
          <a:prstGeom prst="rect">
            <a:avLst/>
          </a:prstGeom>
        </p:spPr>
      </p:pic>
      <p:sp>
        <p:nvSpPr>
          <p:cNvPr id="6" name="WordArt 10"/>
          <p:cNvSpPr>
            <a:spLocks noChangeArrowheads="1" noChangeShapeType="1" noTextEdit="1"/>
          </p:cNvSpPr>
          <p:nvPr/>
        </p:nvSpPr>
        <p:spPr bwMode="auto">
          <a:xfrm>
            <a:off x="683568" y="0"/>
            <a:ext cx="6477000" cy="1447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41097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НАСТОЯЩИЙ ДРУГ</a:t>
            </a:r>
            <a:r>
              <a:rPr lang="ru-RU" sz="3600" b="1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 -</a:t>
            </a:r>
          </a:p>
        </p:txBody>
      </p:sp>
      <p:pic>
        <p:nvPicPr>
          <p:cNvPr id="7" name="Рисунок 6" descr="0_ea71_544e2568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44014">
            <a:off x="6901068" y="378246"/>
            <a:ext cx="1975389" cy="1613488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Новая папка (4)\DSC04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590465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Новая папка (4)\DSC04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картинки о дружбе\animacija-druzhb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Ирина\Desktop\картинки о дружбе\DSC049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32428">
            <a:off x="379079" y="3340989"/>
            <a:ext cx="2753508" cy="2678746"/>
          </a:xfrm>
          <a:prstGeom prst="rect">
            <a:avLst/>
          </a:prstGeom>
          <a:noFill/>
        </p:spPr>
      </p:pic>
      <p:pic>
        <p:nvPicPr>
          <p:cNvPr id="6148" name="Picture 4" descr="C:\Users\Ирина\Desktop\картинки о дружбе\DSC049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2539">
            <a:off x="6200346" y="3214458"/>
            <a:ext cx="2562068" cy="2832822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ина\Desktop\картинки о дружбе\ty-podruga-mecht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C:\Users\Ирина\Desktop\картинки о дружбе\DSC049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3801562" cy="36495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ина\Desktop\картинки о дружбе\podrug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C:\Users\Ирина\Desktop\картинки о дружбе\DSC049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75753">
            <a:off x="361409" y="2944058"/>
            <a:ext cx="2808312" cy="2713480"/>
          </a:xfrm>
          <a:prstGeom prst="rect">
            <a:avLst/>
          </a:prstGeom>
          <a:noFill/>
        </p:spPr>
      </p:pic>
      <p:pic>
        <p:nvPicPr>
          <p:cNvPr id="8197" name="Picture 5" descr="C:\Users\Ирина\Desktop\картинки о дружбе\DSC049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76825">
            <a:off x="5980213" y="2762390"/>
            <a:ext cx="2699791" cy="25922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y Mov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9143999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4" descr="C:\Documents and Settings\Ира\Рабочий стол\для ролика\логотип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28600"/>
            <a:ext cx="1828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9" descr="C:\Documents and Settings\Ира\Рабочий стол\Классный час\aafe169d24f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24479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3" descr="C:\Documents and Settings\Ира\Мои документы\Мои рисунки\animatedflowers5_20080910_17520509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5257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Documents and Settings\Ира\Мои документы\Мои рисунки\4b50ea9b69b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-304800"/>
            <a:ext cx="1752600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Documents and Settings\Ира\Рабочий стол\Классный час\4544b47e2b6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1828800"/>
            <a:ext cx="281940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9"/>
          <p:cNvSpPr txBox="1">
            <a:spLocks noChangeArrowheads="1"/>
          </p:cNvSpPr>
          <p:nvPr/>
        </p:nvSpPr>
        <p:spPr bwMode="auto">
          <a:xfrm>
            <a:off x="3352800" y="228600"/>
            <a:ext cx="289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9900"/>
                </a:solidFill>
                <a:latin typeface="Comic Sans MS" pitchFamily="66" charset="0"/>
              </a:rPr>
              <a:t>Сказка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рина\Desktop\картинки о дружбе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Новая папка (4)\DSC04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239000" cy="1357322"/>
          </a:xfrm>
          <a:noFill/>
          <a:ln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prstTxWarp prst="textChevron">
              <a:avLst/>
            </a:prstTxWarp>
          </a:bodyPr>
          <a:lstStyle/>
          <a:p>
            <a:pPr algn="ctr"/>
            <a:r>
              <a:rPr lang="ru-RU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ПРАВИЛА ДРУЖБЫ</a:t>
            </a:r>
            <a:endParaRPr lang="ru-RU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7239000" cy="4669810"/>
          </a:xfrm>
        </p:spPr>
        <p:txBody>
          <a:bodyPr>
            <a:normAutofit fontScale="70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Помогай другу в беде.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обманывай и не предавай друга.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Останови друга, если он делает что – то плохое.</a:t>
            </a:r>
            <a:endParaRPr lang="ru-RU" sz="4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4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смейся над неудачами друга.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100" b="1" dirty="0">
                <a:solidFill>
                  <a:schemeClr val="accent6">
                    <a:lumMod val="75000"/>
                  </a:schemeClr>
                </a:solidFill>
              </a:rPr>
              <a:t>Не ссорься с друзьями:</a:t>
            </a:r>
            <a:endParaRPr lang="ru-RU" sz="41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41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Умей помириться с другом.</a:t>
            </a:r>
          </a:p>
          <a:p>
            <a:pPr lvl="0">
              <a:buNone/>
            </a:pPr>
            <a:r>
              <a:rPr lang="ru-RU" sz="4100" b="1" dirty="0" smtClean="0">
                <a:solidFill>
                  <a:srgbClr val="C00000"/>
                </a:solidFill>
              </a:rPr>
              <a:t>7.      Умей </a:t>
            </a:r>
            <a:r>
              <a:rPr lang="ru-RU" sz="4100" b="1" dirty="0">
                <a:solidFill>
                  <a:srgbClr val="C00000"/>
                </a:solidFill>
              </a:rPr>
              <a:t>принять помощь, советы и </a:t>
            </a:r>
            <a:r>
              <a:rPr lang="ru-RU" sz="4100" b="1" dirty="0" smtClean="0">
                <a:solidFill>
                  <a:srgbClr val="C00000"/>
                </a:solidFill>
              </a:rPr>
              <a:t> замечания </a:t>
            </a:r>
            <a:r>
              <a:rPr lang="ru-RU" sz="4100" b="1" dirty="0">
                <a:solidFill>
                  <a:srgbClr val="C00000"/>
                </a:solidFill>
              </a:rPr>
              <a:t>других ребят.</a:t>
            </a:r>
          </a:p>
          <a:p>
            <a:pPr>
              <a:buNone/>
            </a:pPr>
            <a:r>
              <a:rPr lang="ru-RU" sz="4100" b="1" dirty="0">
                <a:solidFill>
                  <a:srgbClr val="C00000"/>
                </a:solidFill>
              </a:rPr>
              <a:t> </a:t>
            </a:r>
          </a:p>
          <a:p>
            <a:pPr marL="742950" indent="-742950">
              <a:buFont typeface="+mj-lt"/>
              <a:buAutoNum type="arabicPeriod"/>
            </a:pPr>
            <a:endParaRPr lang="ru-RU" sz="4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 Дружба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2984"/>
          </a:xfrm>
        </p:spPr>
        <p:txBody>
          <a:bodyPr>
            <a:normAutofit/>
          </a:bodyPr>
          <a:lstStyle/>
          <a:p>
            <a:pPr algn="ctr"/>
            <a:r>
              <a:rPr lang="ru-RU" sz="5400" u="sng" dirty="0" smtClean="0">
                <a:solidFill>
                  <a:srgbClr val="FF0000"/>
                </a:solidFill>
              </a:rPr>
              <a:t>В дружбе – сила!</a:t>
            </a:r>
            <a:endParaRPr lang="ru-RU" sz="5400" u="sng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21_83z8pe_3rexf_126536_757_adehikpt3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701662">
            <a:off x="5139529" y="2356103"/>
            <a:ext cx="1714512" cy="1709220"/>
          </a:xfrm>
        </p:spPr>
      </p:pic>
      <p:pic>
        <p:nvPicPr>
          <p:cNvPr id="8" name="Рисунок 7" descr="0_a85_dc000ef3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40002">
            <a:off x="-261769" y="2375896"/>
            <a:ext cx="1960638" cy="2137158"/>
          </a:xfrm>
          <a:prstGeom prst="rect">
            <a:avLst/>
          </a:prstGeom>
        </p:spPr>
      </p:pic>
      <p:pic>
        <p:nvPicPr>
          <p:cNvPr id="9" name="Рисунок 8" descr="8e25735d55d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2786058"/>
            <a:ext cx="3333750" cy="2428893"/>
          </a:xfrm>
          <a:prstGeom prst="rect">
            <a:avLst/>
          </a:prstGeom>
        </p:spPr>
      </p:pic>
      <p:pic>
        <p:nvPicPr>
          <p:cNvPr id="10" name="Рисунок 9" descr="48595929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37" y="4165538"/>
            <a:ext cx="1684179" cy="1310630"/>
          </a:xfrm>
          <a:prstGeom prst="rect">
            <a:avLst/>
          </a:prstGeom>
        </p:spPr>
      </p:pic>
      <p:pic>
        <p:nvPicPr>
          <p:cNvPr id="11" name="Рисунок 10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279310">
            <a:off x="6288299" y="440311"/>
            <a:ext cx="1975389" cy="1613488"/>
          </a:xfrm>
          <a:prstGeom prst="rect">
            <a:avLst/>
          </a:prstGeom>
        </p:spPr>
      </p:pic>
      <p:pic>
        <p:nvPicPr>
          <p:cNvPr id="12" name="Рисунок 11" descr="0_3a3_38801887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2976" y="5072074"/>
            <a:ext cx="2379940" cy="1564543"/>
          </a:xfrm>
          <a:prstGeom prst="rect">
            <a:avLst/>
          </a:prstGeom>
        </p:spPr>
      </p:pic>
      <p:pic>
        <p:nvPicPr>
          <p:cNvPr id="13" name="Рисунок 12" descr="0_a7e_817934cb_M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105452">
            <a:off x="5997853" y="1997371"/>
            <a:ext cx="1336542" cy="1336256"/>
          </a:xfrm>
          <a:prstGeom prst="rect">
            <a:avLst/>
          </a:prstGeom>
        </p:spPr>
      </p:pic>
      <p:pic>
        <p:nvPicPr>
          <p:cNvPr id="14" name="Рисунок 13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195869">
            <a:off x="-275579" y="414736"/>
            <a:ext cx="2116113" cy="1710723"/>
          </a:xfrm>
          <a:prstGeom prst="rect">
            <a:avLst/>
          </a:prstGeom>
        </p:spPr>
      </p:pic>
      <p:pic>
        <p:nvPicPr>
          <p:cNvPr id="15" name="Рисунок 14" descr="0_2bad_b22e6739_L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486262">
            <a:off x="344323" y="5106014"/>
            <a:ext cx="1624262" cy="2000264"/>
          </a:xfrm>
          <a:prstGeom prst="rect">
            <a:avLst/>
          </a:prstGeom>
        </p:spPr>
      </p:pic>
      <p:pic>
        <p:nvPicPr>
          <p:cNvPr id="17" name="Рисунок 16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28582">
            <a:off x="2981129" y="4224400"/>
            <a:ext cx="2352675" cy="2105025"/>
          </a:xfrm>
          <a:prstGeom prst="rect">
            <a:avLst/>
          </a:prstGeom>
        </p:spPr>
      </p:pic>
      <p:pic>
        <p:nvPicPr>
          <p:cNvPr id="18" name="Рисунок 17" descr="0_a7e_817934cb_M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67418">
            <a:off x="779953" y="1837078"/>
            <a:ext cx="1269266" cy="1373771"/>
          </a:xfrm>
          <a:prstGeom prst="rect">
            <a:avLst/>
          </a:prstGeom>
        </p:spPr>
      </p:pic>
      <p:pic>
        <p:nvPicPr>
          <p:cNvPr id="19" name="Рисунок 18" descr="8e25735d55d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928670"/>
            <a:ext cx="2286016" cy="2214578"/>
          </a:xfrm>
          <a:prstGeom prst="rect">
            <a:avLst/>
          </a:prstGeom>
        </p:spPr>
      </p:pic>
      <p:pic>
        <p:nvPicPr>
          <p:cNvPr id="20" name="Рисунок 19" descr="8e25735d55d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928670"/>
            <a:ext cx="2214578" cy="2357454"/>
          </a:xfrm>
          <a:prstGeom prst="rect">
            <a:avLst/>
          </a:prstGeom>
        </p:spPr>
      </p:pic>
      <p:pic>
        <p:nvPicPr>
          <p:cNvPr id="21" name="Рисунок 20" descr="5c3e59e8ce59736e8c97ab8343fa613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57553" y="1214422"/>
            <a:ext cx="1785951" cy="2214578"/>
          </a:xfrm>
          <a:prstGeom prst="rect">
            <a:avLst/>
          </a:prstGeom>
        </p:spPr>
      </p:pic>
      <p:pic>
        <p:nvPicPr>
          <p:cNvPr id="22" name="Содержимое 5" descr="21_83z8pe_3rexf_126536_757_adehikpt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78733">
            <a:off x="1620548" y="2337230"/>
            <a:ext cx="1635664" cy="1630616"/>
          </a:xfrm>
          <a:prstGeom prst="rect">
            <a:avLst/>
          </a:prstGeom>
        </p:spPr>
      </p:pic>
      <p:pic>
        <p:nvPicPr>
          <p:cNvPr id="23" name="Рисунок 22" descr="0_2bad_b22e6739_L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651360" flipH="1">
            <a:off x="6199624" y="4996189"/>
            <a:ext cx="1818286" cy="2000264"/>
          </a:xfrm>
          <a:prstGeom prst="rect">
            <a:avLst/>
          </a:prstGeom>
        </p:spPr>
      </p:pic>
      <p:pic>
        <p:nvPicPr>
          <p:cNvPr id="24" name="Рисунок 23" descr="0_3a3_38801887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6314" y="5072074"/>
            <a:ext cx="2379940" cy="1564543"/>
          </a:xfrm>
          <a:prstGeom prst="rect">
            <a:avLst/>
          </a:prstGeom>
        </p:spPr>
      </p:pic>
      <p:pic>
        <p:nvPicPr>
          <p:cNvPr id="25" name="Рисунок 24" descr="48595929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4071942"/>
            <a:ext cx="1684179" cy="1310630"/>
          </a:xfrm>
          <a:prstGeom prst="rect">
            <a:avLst/>
          </a:prstGeom>
        </p:spPr>
      </p:pic>
      <p:pic>
        <p:nvPicPr>
          <p:cNvPr id="26" name="Рисунок 25" descr="0_a85_dc000ef3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262324">
            <a:off x="6429014" y="2556183"/>
            <a:ext cx="1960638" cy="1828473"/>
          </a:xfrm>
          <a:prstGeom prst="rect">
            <a:avLst/>
          </a:prstGeom>
        </p:spPr>
      </p:pic>
      <p:pic>
        <p:nvPicPr>
          <p:cNvPr id="27" name="Рисунок 26" descr="0_a7e_817934cb_M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105452">
            <a:off x="5577055" y="3934063"/>
            <a:ext cx="1336542" cy="1336256"/>
          </a:xfrm>
          <a:prstGeom prst="rect">
            <a:avLst/>
          </a:prstGeom>
        </p:spPr>
      </p:pic>
      <p:pic>
        <p:nvPicPr>
          <p:cNvPr id="28" name="Рисунок 27" descr="0_a7e_817934cb_M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46539">
            <a:off x="1433652" y="3862625"/>
            <a:ext cx="1336542" cy="1336256"/>
          </a:xfrm>
          <a:prstGeom prst="rect">
            <a:avLst/>
          </a:prstGeom>
        </p:spPr>
      </p:pic>
      <p:pic>
        <p:nvPicPr>
          <p:cNvPr id="29" name="Рисунок 28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99047">
            <a:off x="4732825" y="6086551"/>
            <a:ext cx="846964" cy="874986"/>
          </a:xfrm>
          <a:prstGeom prst="rect">
            <a:avLst/>
          </a:prstGeom>
        </p:spPr>
      </p:pic>
      <p:pic>
        <p:nvPicPr>
          <p:cNvPr id="30" name="Рисунок 29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68189">
            <a:off x="2722671" y="5917514"/>
            <a:ext cx="810370" cy="1033493"/>
          </a:xfrm>
          <a:prstGeom prst="rect">
            <a:avLst/>
          </a:prstGeom>
        </p:spPr>
      </p:pic>
      <p:pic>
        <p:nvPicPr>
          <p:cNvPr id="31" name="Рисунок 30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94787">
            <a:off x="4919732" y="3619939"/>
            <a:ext cx="1121459" cy="967152"/>
          </a:xfrm>
          <a:prstGeom prst="rect">
            <a:avLst/>
          </a:prstGeom>
        </p:spPr>
      </p:pic>
      <p:pic>
        <p:nvPicPr>
          <p:cNvPr id="32" name="Рисунок 31" descr="0_ea71_544e256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915043">
            <a:off x="2239187" y="3692547"/>
            <a:ext cx="1033833" cy="868936"/>
          </a:xfrm>
          <a:prstGeom prst="rect">
            <a:avLst/>
          </a:prstGeom>
        </p:spPr>
      </p:pic>
      <p:pic>
        <p:nvPicPr>
          <p:cNvPr id="33" name="Рисунок 32" descr="0_a7e_817934cb_M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282813">
            <a:off x="3715727" y="6140074"/>
            <a:ext cx="998414" cy="717315"/>
          </a:xfrm>
          <a:prstGeom prst="rect">
            <a:avLst/>
          </a:prstGeom>
        </p:spPr>
      </p:pic>
      <p:pic>
        <p:nvPicPr>
          <p:cNvPr id="10242" name="Picture 2" descr="C:\Users\Ирина\Desktop\картинки о дружбе\1255020049_f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99792" y="3645024"/>
            <a:ext cx="3168352" cy="32129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6553200" y="4724400"/>
            <a:ext cx="1395413" cy="1752600"/>
            <a:chOff x="4416" y="2784"/>
            <a:chExt cx="879" cy="1104"/>
          </a:xfrm>
        </p:grpSpPr>
        <p:pic>
          <p:nvPicPr>
            <p:cNvPr id="22540" name="Picture 12" descr="Принцессы (анимированные аватары)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64" y="2928"/>
              <a:ext cx="800" cy="960"/>
            </a:xfrm>
            <a:prstGeom prst="rect">
              <a:avLst/>
            </a:prstGeom>
            <a:noFill/>
          </p:spPr>
        </p:pic>
        <p:sp>
          <p:nvSpPr>
            <p:cNvPr id="2255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4416" y="2784"/>
              <a:ext cx="879" cy="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печаль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733800" y="228600"/>
            <a:ext cx="1419225" cy="2057400"/>
            <a:chOff x="2352" y="144"/>
            <a:chExt cx="894" cy="1296"/>
          </a:xfrm>
        </p:grpSpPr>
        <p:pic>
          <p:nvPicPr>
            <p:cNvPr id="22546" name="Picture 18" descr="Принцессы (анимированные аватары)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8" y="240"/>
              <a:ext cx="780" cy="1200"/>
            </a:xfrm>
            <a:prstGeom prst="rect">
              <a:avLst/>
            </a:prstGeom>
            <a:noFill/>
          </p:spPr>
        </p:pic>
        <p:sp>
          <p:nvSpPr>
            <p:cNvPr id="2255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352" y="144"/>
              <a:ext cx="894" cy="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доброта</a:t>
              </a: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5638800" y="381000"/>
            <a:ext cx="1524000" cy="1828800"/>
            <a:chOff x="3456" y="336"/>
            <a:chExt cx="960" cy="1152"/>
          </a:xfrm>
        </p:grpSpPr>
        <p:pic>
          <p:nvPicPr>
            <p:cNvPr id="22542" name="Picture 14" descr="Принцессы (анимированные аватары)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56" y="336"/>
              <a:ext cx="960" cy="1152"/>
            </a:xfrm>
            <a:prstGeom prst="rect">
              <a:avLst/>
            </a:prstGeom>
            <a:noFill/>
          </p:spPr>
        </p:pic>
        <p:sp>
          <p:nvSpPr>
            <p:cNvPr id="22553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552" y="384"/>
              <a:ext cx="813" cy="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красота</a:t>
              </a:r>
            </a:p>
          </p:txBody>
        </p:sp>
      </p:grpSp>
      <p:pic>
        <p:nvPicPr>
          <p:cNvPr id="22533" name="Picture 5" descr="alt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981200" cy="1716088"/>
          </a:xfrm>
          <a:prstGeom prst="rect">
            <a:avLst/>
          </a:prstGeom>
          <a:noFill/>
        </p:spPr>
      </p:pic>
      <p:pic>
        <p:nvPicPr>
          <p:cNvPr id="22534" name="Picture 5" descr="C:\Documents and Settings\Ира\Мои документы\Мои рисунки\4b50ea9b69b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-228600"/>
            <a:ext cx="14176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Рисунок 9" descr="C:\Documents and Settings\Ира\Рабочий стол\Классный час\aafe169d24f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3124200"/>
            <a:ext cx="176053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6" descr="C:\Documents and Settings\Ира\Рабочий стол\Классный час\4544b47e2b6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38400"/>
            <a:ext cx="2246313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2057400" y="685800"/>
            <a:ext cx="1371600" cy="1981200"/>
            <a:chOff x="1296" y="432"/>
            <a:chExt cx="864" cy="1248"/>
          </a:xfrm>
        </p:grpSpPr>
        <p:pic>
          <p:nvPicPr>
            <p:cNvPr id="22538" name="Picture 10" descr="Принцессы (анимированные аватары)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96" y="528"/>
              <a:ext cx="691" cy="1152"/>
            </a:xfrm>
            <a:prstGeom prst="rect">
              <a:avLst/>
            </a:prstGeom>
            <a:noFill/>
          </p:spPr>
        </p:pic>
        <p:sp>
          <p:nvSpPr>
            <p:cNvPr id="2254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296" y="432"/>
              <a:ext cx="864" cy="378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радость</a:t>
              </a:r>
            </a:p>
          </p:txBody>
        </p:sp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7391400" y="2209800"/>
            <a:ext cx="1395413" cy="2133600"/>
            <a:chOff x="4464" y="1200"/>
            <a:chExt cx="879" cy="1344"/>
          </a:xfrm>
        </p:grpSpPr>
        <p:pic>
          <p:nvPicPr>
            <p:cNvPr id="22544" name="Picture 16" descr="Принцессы (анимированные аватары)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12" y="1296"/>
              <a:ext cx="749" cy="1248"/>
            </a:xfrm>
            <a:prstGeom prst="rect">
              <a:avLst/>
            </a:prstGeom>
            <a:noFill/>
          </p:spPr>
        </p:pic>
        <p:sp>
          <p:nvSpPr>
            <p:cNvPr id="22555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4464" y="1200"/>
              <a:ext cx="879" cy="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дружба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0.0222 L 0.19549 -0.1553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549 -0.15538 L 0.37882 -0.1997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4)\DSC04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картинки о дружбе\266156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924944"/>
            <a:ext cx="3743325" cy="373799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7484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Никакое общение между людьми невозможно без дружбы»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</a:t>
            </a:r>
            <a:r>
              <a:rPr lang="ru-RU" sz="4000" i="1" dirty="0" smtClean="0">
                <a:solidFill>
                  <a:srgbClr val="FFFF00"/>
                </a:solidFill>
              </a:rPr>
              <a:t>Сократ</a:t>
            </a:r>
            <a:endParaRPr lang="ru-RU" sz="4000" i="1" dirty="0">
              <a:solidFill>
                <a:srgbClr val="FFFF00"/>
              </a:solidFill>
            </a:endParaRPr>
          </a:p>
        </p:txBody>
      </p:sp>
      <p:pic>
        <p:nvPicPr>
          <p:cNvPr id="2052" name="Picture 4" descr="C:\Users\Ирина\Desktop\картинки о дружбе\druzhb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3875574" cy="367955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0006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Разучивали стихи и песни о дружбе.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Писали мини – сочинения на тему «Что такое дружба?», «Мой друг».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Искали пословицы и поговорки о дружбе.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Провели фотоконкурс «Мой друг».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Объединились в дружные семейки, выполняя различные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поручения, помогали друг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другу.           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-31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3786190"/>
            <a:ext cx="2808312" cy="3071810"/>
          </a:xfrm>
          <a:prstGeom prst="rect">
            <a:avLst/>
          </a:prstGeom>
        </p:spPr>
      </p:pic>
      <p:pic>
        <p:nvPicPr>
          <p:cNvPr id="6" name="Рисунок 5" descr="0_a85_dc000ef3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07680">
            <a:off x="2633581" y="4521991"/>
            <a:ext cx="1960638" cy="2137158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8077200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949"/>
                <a:gd name="adj2" fmla="val 574"/>
              </a:avLst>
            </a:prstTxWarp>
          </a:bodyPr>
          <a:lstStyle/>
          <a:p>
            <a:pPr algn="ctr"/>
            <a:r>
              <a:rPr lang="ru-RU" sz="3600" b="1" i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Что такое дружба?</a:t>
            </a:r>
          </a:p>
        </p:txBody>
      </p:sp>
      <p:pic>
        <p:nvPicPr>
          <p:cNvPr id="25605" name="Picture 4" descr="C:\Documents and Settings\Ира\Рабочий стол\для ролика\логотип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371600"/>
            <a:ext cx="232298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95536" y="2492896"/>
            <a:ext cx="89154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Дружба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- 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Comic Sans MS"/>
              </a:rPr>
              <a:t>это близкие отношения, основанные 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Comic Sans MS"/>
              </a:rPr>
              <a:t>на взаимном доверии, привязанности, 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Comic Sans MS"/>
              </a:rPr>
              <a:t>общности интересов.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5844263"/>
            <a:ext cx="8643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Дружба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«бескорыстная стойкая приязнь»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В.Даль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8077200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949"/>
                <a:gd name="adj2" fmla="val 574"/>
              </a:avLst>
            </a:prstTxWarp>
          </a:bodyPr>
          <a:lstStyle/>
          <a:p>
            <a:pPr algn="ctr"/>
            <a:r>
              <a:rPr lang="ru-RU" sz="3600" b="1" i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Что такое дружба?</a:t>
            </a:r>
          </a:p>
        </p:txBody>
      </p:sp>
      <p:pic>
        <p:nvPicPr>
          <p:cNvPr id="4098" name="Picture 2" descr="C:\Users\Ирина\Desktop\картинки о дружбе\images_14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16832"/>
            <a:ext cx="7056784" cy="44961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Новая папка (4)\DSC04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236</TotalTime>
  <Words>242</Words>
  <Application>Microsoft Office PowerPoint</Application>
  <PresentationFormat>Экран (4:3)</PresentationFormat>
  <Paragraphs>45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Классный час  «Дружба – чудесное слово!»</vt:lpstr>
      <vt:lpstr>Слайд 2</vt:lpstr>
      <vt:lpstr>Слайд 3</vt:lpstr>
      <vt:lpstr>Слайд 4</vt:lpstr>
      <vt:lpstr>«Никакое общение между людьми невозможно без дружбы»                                      Сократ</vt:lpstr>
      <vt:lpstr> </vt:lpstr>
      <vt:lpstr>Слайд 7</vt:lpstr>
      <vt:lpstr>Слайд 8</vt:lpstr>
      <vt:lpstr>Слайд 9</vt:lpstr>
      <vt:lpstr>Что значит – настоящий друг?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ПРАВИЛА ДРУЖБЫ</vt:lpstr>
      <vt:lpstr>Слайд 23</vt:lpstr>
      <vt:lpstr>В дружбе – сила!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«Дружба – чудесное слово!»</dc:title>
  <dc:creator>Ирина</dc:creator>
  <cp:lastModifiedBy>Ирина</cp:lastModifiedBy>
  <cp:revision>26</cp:revision>
  <dcterms:created xsi:type="dcterms:W3CDTF">2011-10-25T17:40:52Z</dcterms:created>
  <dcterms:modified xsi:type="dcterms:W3CDTF">2012-01-29T11:15:28Z</dcterms:modified>
</cp:coreProperties>
</file>