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3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2121ACC-BA4F-4EED-8180-112964E3BA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ADEB0-DEE1-4BF4-A5A7-B0419CE3A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45A72-7539-43B8-830A-D71374F66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D01D7-E28E-4D80-94B8-01967F6D85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6CEAF-D723-4CE5-99F2-4E75949294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C2263-04C2-4810-9F7B-156AB8750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5BB6F-310E-4A8C-8E75-F5CFE315DD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2233B-2FED-4396-BFFB-88EE6A240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B6698-C65D-40C7-AA9E-CD933F6F09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58985-C606-483C-ABE9-06FF51AAEB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56612-A6D1-4E97-BCF4-D105DB0BCE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66C3A50F-3AB2-44B0-B089-A22D8FE44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5" r:id="rId8"/>
    <p:sldLayoutId id="2147483776" r:id="rId9"/>
    <p:sldLayoutId id="2147483772" r:id="rId10"/>
    <p:sldLayoutId id="21474837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cf.ltkcdn.net/party/images/std/98830-234x350-Crossword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28" name="Rectangle 10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1" name="Rectangle 13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2" name="Rectangle 14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3" name="Rectangle 15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4" name="Rectangle 16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5" name="Rectangle 17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6" name="Rectangle 18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7" name="Rectangle 19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8" name="Rectangle 20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39" name="Rectangle 21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0" name="Rectangle 22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1" name="Rectangle 23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2" name="Rectangle 24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3" name="Rectangle 25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4" name="Rectangle 26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5" name="Rectangle 27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6" name="Rectangle 28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7" name="Rectangle 29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8" name="Rectangle 30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49" name="Rectangle 31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0" name="Rectangle 37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1" name="Rectangle 38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2" name="Rectangle 39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3" name="Rectangle 40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4" name="Rectangle 41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5" name="Rectangle 42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6" name="Rectangle 43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7" name="Rectangle 44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8" name="Rectangle 45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59" name="Rectangle 46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0" name="Rectangle 47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1" name="Rectangle 48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2" name="Rectangle 49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3" name="Rectangle 50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4" name="Rectangle 51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5" name="Rectangle 52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6" name="Rectangle 53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7" name="Rectangle 54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8" name="Rectangle 55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69" name="Rectangle 56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70" name="Rectangle 57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71" name="Rectangle 58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72" name="Rectangle 59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5173" name="Rectangle 60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74" name="Rectangle 62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75" name="Rectangle 63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76" name="Oval 64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5177" name="Oval 65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5178" name="Oval 67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5179" name="Oval 68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5180" name="Oval 69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5181" name="Oval 70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5182" name="Oval 71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5183" name="Oval 72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5184" name="Oval 73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5185" name="Oval 74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5186" name="Rectangle 75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горизонтали:</a:t>
            </a:r>
          </a:p>
        </p:txBody>
      </p:sp>
      <p:sp>
        <p:nvSpPr>
          <p:cNvPr id="4172" name="Text Box 76"/>
          <p:cNvSpPr txBox="1">
            <a:spLocks noChangeArrowheads="1"/>
          </p:cNvSpPr>
          <p:nvPr/>
        </p:nvSpPr>
        <p:spPr bwMode="auto">
          <a:xfrm>
            <a:off x="1676400" y="457200"/>
            <a:ext cx="556260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1.</a:t>
            </a:r>
            <a:r>
              <a:rPr lang="ru-RU" dirty="0">
                <a:latin typeface="Bookman Old Style" pitchFamily="18" charset="0"/>
              </a:rPr>
              <a:t> </a:t>
            </a:r>
            <a:r>
              <a:rPr lang="ru-RU" sz="1600" b="1" dirty="0">
                <a:latin typeface="Bookman Old Style" pitchFamily="18" charset="0"/>
              </a:rPr>
              <a:t>Граф, в котором вершины связаны между собой по принципу «многие ко многим».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ф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ц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ш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л</a:t>
            </a:r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г</a:t>
            </a:r>
          </a:p>
        </p:txBody>
      </p:sp>
      <p:sp>
        <p:nvSpPr>
          <p:cNvPr id="14367" name="Rectangle 31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4368" name="Rectangle 32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ф</a:t>
            </a:r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4372" name="Rectangle 36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к</a:t>
            </a:r>
          </a:p>
        </p:txBody>
      </p:sp>
      <p:sp>
        <p:nvSpPr>
          <p:cNvPr id="14373" name="Rectangle 37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4374" name="Rectangle 38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4375" name="Rectangle 39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4376" name="Rectangle 40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4379" name="Rectangle 43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4380" name="Rectangle 44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л</a:t>
            </a:r>
          </a:p>
        </p:txBody>
      </p:sp>
      <p:sp>
        <p:nvSpPr>
          <p:cNvPr id="14381" name="Rectangle 45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4382" name="Rectangle 46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83" name="Rectangle 47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4390" name="Rectangle 54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4392" name="Oval 56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14393" name="Oval 57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14394" name="Oval 58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14395" name="Oval 59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14396" name="Oval 60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14397" name="Oval 61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14398" name="Oval 62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14399" name="Oval 63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14400" name="Oval 64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14401" name="Oval 65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14402" name="Rectangle 66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вертикали:</a:t>
            </a:r>
          </a:p>
        </p:txBody>
      </p:sp>
      <p:sp>
        <p:nvSpPr>
          <p:cNvPr id="17475" name="Text Box 67"/>
          <p:cNvSpPr txBox="1">
            <a:spLocks noChangeArrowheads="1"/>
          </p:cNvSpPr>
          <p:nvPr/>
        </p:nvSpPr>
        <p:spPr bwMode="auto">
          <a:xfrm>
            <a:off x="1676400" y="457200"/>
            <a:ext cx="556260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10.</a:t>
            </a:r>
            <a:r>
              <a:rPr lang="ru-RU">
                <a:latin typeface="Bookman Old Style" pitchFamily="18" charset="0"/>
              </a:rPr>
              <a:t> </a:t>
            </a:r>
            <a:r>
              <a:rPr lang="ru-RU" sz="1600" b="1">
                <a:latin typeface="Bookman Old Style" pitchFamily="18" charset="0"/>
              </a:rPr>
              <a:t>Линия, выходящая и входящая в одну и ту же вершину графа.</a:t>
            </a:r>
            <a:r>
              <a:rPr lang="ru-RU" sz="1600">
                <a:latin typeface="Bookman Old Style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cf.ltkcdn.net/party/images/std/98830-234x350-Crossword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944563" y="1154113"/>
            <a:ext cx="2255837" cy="337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Прямоугольник 4"/>
          <p:cNvSpPr>
            <a:spLocks noChangeArrowheads="1"/>
          </p:cNvSpPr>
          <p:nvPr/>
        </p:nvSpPr>
        <p:spPr bwMode="auto">
          <a:xfrm>
            <a:off x="3429000" y="2836863"/>
            <a:ext cx="4953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 каждый правильный ответ - 0,5 балла </a:t>
            </a:r>
          </a:p>
        </p:txBody>
      </p:sp>
      <p:pic>
        <p:nvPicPr>
          <p:cNvPr id="15364" name="Picture 8" descr="1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5562600"/>
            <a:ext cx="17319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Прямоугольник 1"/>
          <p:cNvSpPr>
            <a:spLocks noChangeArrowheads="1"/>
          </p:cNvSpPr>
          <p:nvPr/>
        </p:nvSpPr>
        <p:spPr bwMode="auto">
          <a:xfrm>
            <a:off x="4495800" y="0"/>
            <a:ext cx="3886200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FFFF00"/>
                </a:solidFill>
              </a:rPr>
              <a:t>Критерии оценивания кроссворда</a:t>
            </a:r>
            <a:endParaRPr lang="ru-RU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2" name="Rectangle 38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3" name="Rectangle 39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4" name="Rectangle 40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5" name="Rectangle 41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6" name="Rectangle 42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7" name="Rectangle 43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8" name="Rectangle 44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89" name="Rectangle 45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90" name="Rectangle 46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91" name="Rectangle 47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92" name="Rectangle 48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93" name="Rectangle 49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94" name="Rectangle 50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98" name="Rectangle 54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199" name="Rectangle 55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6200" name="Oval 56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6201" name="Oval 57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6202" name="Oval 58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6203" name="Oval 59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6204" name="Oval 60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6205" name="Oval 61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6206" name="Oval 62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6207" name="Oval 63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6208" name="Oval 64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6209" name="Oval 65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6210" name="Rectangle 66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горизонтали:</a:t>
            </a:r>
          </a:p>
        </p:txBody>
      </p:sp>
      <p:sp>
        <p:nvSpPr>
          <p:cNvPr id="9283" name="Text Box 67"/>
          <p:cNvSpPr txBox="1">
            <a:spLocks noChangeArrowheads="1"/>
          </p:cNvSpPr>
          <p:nvPr/>
        </p:nvSpPr>
        <p:spPr bwMode="auto">
          <a:xfrm>
            <a:off x="1676400" y="457200"/>
            <a:ext cx="5562600" cy="85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2.</a:t>
            </a:r>
            <a:r>
              <a:rPr lang="ru-RU">
                <a:latin typeface="Bookman Old Style" pitchFamily="18" charset="0"/>
              </a:rPr>
              <a:t> </a:t>
            </a:r>
            <a:r>
              <a:rPr lang="ru-RU" sz="1600" b="1">
                <a:latin typeface="Bookman Old Style" pitchFamily="18" charset="0"/>
              </a:rPr>
              <a:t>Направленная линия (стрелка), связывающая компоненты графа между собой определенным образом.</a:t>
            </a:r>
            <a:r>
              <a:rPr lang="ru-RU" sz="1600">
                <a:latin typeface="Bookman Old Style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97" name="Rectangle 29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г</a:t>
            </a: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1" name="Rectangle 43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2" name="Rectangle 44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5" name="Rectangle 47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6" name="Rectangle 48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7" name="Rectangle 49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8" name="Rectangle 50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19" name="Rectangle 51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20" name="Rectangle 52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7221" name="Rectangle 53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22" name="Rectangle 54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23" name="Rectangle 55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224" name="Oval 56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7225" name="Oval 57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7226" name="Oval 58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7228" name="Oval 60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7229" name="Oval 61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7231" name="Oval 63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7232" name="Oval 64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7233" name="Oval 65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7234" name="Rectangle 66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горизонтали:</a:t>
            </a:r>
          </a:p>
        </p:txBody>
      </p:sp>
      <p:sp>
        <p:nvSpPr>
          <p:cNvPr id="10307" name="Text Box 67"/>
          <p:cNvSpPr txBox="1">
            <a:spLocks noChangeArrowheads="1"/>
          </p:cNvSpPr>
          <p:nvPr/>
        </p:nvSpPr>
        <p:spPr bwMode="auto">
          <a:xfrm>
            <a:off x="1676400" y="457200"/>
            <a:ext cx="55626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3.</a:t>
            </a:r>
            <a:r>
              <a:rPr lang="ru-RU">
                <a:latin typeface="Bookman Old Style" pitchFamily="18" charset="0"/>
              </a:rPr>
              <a:t> </a:t>
            </a:r>
            <a:r>
              <a:rPr lang="ru-RU" sz="1600" b="1">
                <a:latin typeface="Bookman Old Style" pitchFamily="18" charset="0"/>
              </a:rPr>
              <a:t>Граф, предназначенный для отображения вложенности, подчиненности, наследования и п.т. между объектами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г</a:t>
            </a: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1" name="Rectangle 39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3" name="Rectangle 41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4" name="Rectangle 42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5" name="Rectangle 43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6" name="Rectangle 44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7" name="Rectangle 45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8" name="Rectangle 46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39" name="Rectangle 47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40" name="Rectangle 48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8241" name="Rectangle 49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242" name="Rectangle 50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8243" name="Rectangle 51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8244" name="Rectangle 52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8245" name="Rectangle 53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8246" name="Rectangle 54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8247" name="Rectangle 55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8248" name="Oval 56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8249" name="Oval 57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8250" name="Oval 58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8251" name="Oval 59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8252" name="Oval 60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8253" name="Oval 61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8254" name="Oval 62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8255" name="Oval 63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8256" name="Oval 64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8257" name="Oval 65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8258" name="Rectangle 66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горизонтали:</a:t>
            </a:r>
          </a:p>
        </p:txBody>
      </p:sp>
      <p:sp>
        <p:nvSpPr>
          <p:cNvPr id="11331" name="Text Box 67"/>
          <p:cNvSpPr txBox="1">
            <a:spLocks noChangeArrowheads="1"/>
          </p:cNvSpPr>
          <p:nvPr/>
        </p:nvSpPr>
        <p:spPr bwMode="auto">
          <a:xfrm>
            <a:off x="1676400" y="457200"/>
            <a:ext cx="55626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4.</a:t>
            </a:r>
            <a:r>
              <a:rPr lang="ru-RU">
                <a:latin typeface="Bookman Old Style" pitchFamily="18" charset="0"/>
              </a:rPr>
              <a:t> </a:t>
            </a:r>
            <a:r>
              <a:rPr lang="ru-RU" sz="1600" b="1">
                <a:latin typeface="Bookman Old Style" pitchFamily="18" charset="0"/>
              </a:rPr>
              <a:t>Модель, отображающая знания человека об объекте моделирования. Описание в той или иной форме объекта моделирования</a:t>
            </a:r>
            <a:r>
              <a:rPr lang="ru-RU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ф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ц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г</a:t>
            </a: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55" name="Rectangle 39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58" name="Rectangle 42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59" name="Rectangle 43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60" name="Rectangle 44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61" name="Rectangle 45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62" name="Rectangle 46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63" name="Rectangle 47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64" name="Rectangle 48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9265" name="Rectangle 49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9267" name="Rectangle 51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9268" name="Rectangle 52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9269" name="Rectangle 53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9270" name="Rectangle 54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9271" name="Rectangle 55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9272" name="Oval 56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9274" name="Oval 58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9275" name="Oval 59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9276" name="Oval 60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9277" name="Oval 61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9278" name="Oval 62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9279" name="Oval 63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9280" name="Oval 64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9281" name="Oval 65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9282" name="Rectangle 66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горизонтали:</a:t>
            </a:r>
          </a:p>
        </p:txBody>
      </p:sp>
      <p:sp>
        <p:nvSpPr>
          <p:cNvPr id="12355" name="Text Box 67"/>
          <p:cNvSpPr txBox="1">
            <a:spLocks noChangeArrowheads="1"/>
          </p:cNvSpPr>
          <p:nvPr/>
        </p:nvSpPr>
        <p:spPr bwMode="auto">
          <a:xfrm>
            <a:off x="1676400" y="457200"/>
            <a:ext cx="556260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5.</a:t>
            </a:r>
            <a:r>
              <a:rPr lang="ru-RU">
                <a:latin typeface="Bookman Old Style" pitchFamily="18" charset="0"/>
              </a:rPr>
              <a:t> </a:t>
            </a:r>
            <a:r>
              <a:rPr lang="ru-RU" sz="1600" b="1">
                <a:latin typeface="Bookman Old Style" pitchFamily="18" charset="0"/>
              </a:rPr>
              <a:t>Вершины дерева, которые не имеют порожденных вершин следующего уровня.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ф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ц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г</a:t>
            </a:r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73" name="Rectangle 33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0276" name="Rectangle 36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77" name="Rectangle 37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78" name="Rectangle 38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79" name="Rectangle 39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80" name="Rectangle 40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0282" name="Rectangle 42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0283" name="Rectangle 43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0284" name="Rectangle 44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л</a:t>
            </a:r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88" name="Rectangle 48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0289" name="Rectangle 49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90" name="Rectangle 50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0291" name="Rectangle 51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0292" name="Rectangle 52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0293" name="Rectangle 53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0294" name="Rectangle 54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10295" name="Rectangle 55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0296" name="Oval 56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10298" name="Oval 58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10299" name="Oval 59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10300" name="Oval 60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10301" name="Oval 61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10302" name="Oval 62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10303" name="Oval 63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10304" name="Oval 64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10305" name="Oval 65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вертикали:</a:t>
            </a:r>
          </a:p>
        </p:txBody>
      </p:sp>
      <p:sp>
        <p:nvSpPr>
          <p:cNvPr id="13379" name="Text Box 67"/>
          <p:cNvSpPr txBox="1">
            <a:spLocks noChangeArrowheads="1"/>
          </p:cNvSpPr>
          <p:nvPr/>
        </p:nvSpPr>
        <p:spPr bwMode="auto">
          <a:xfrm>
            <a:off x="1676400" y="457200"/>
            <a:ext cx="556260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6.</a:t>
            </a:r>
            <a:r>
              <a:rPr lang="ru-RU">
                <a:latin typeface="Bookman Old Style" pitchFamily="18" charset="0"/>
              </a:rPr>
              <a:t> </a:t>
            </a:r>
            <a:r>
              <a:rPr lang="ru-RU" sz="1600" b="1">
                <a:latin typeface="Bookman Old Style" pitchFamily="18" charset="0"/>
              </a:rPr>
              <a:t>Компонент системы (графа), изображаемый кругами, овалами, прямоугольниками и пр.</a:t>
            </a:r>
            <a:r>
              <a:rPr lang="ru-RU" sz="1600">
                <a:latin typeface="Bookman Old Style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ф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ц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ш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г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302" name="Rectangle 38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303" name="Rectangle 39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304" name="Rectangle 40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1306" name="Rectangle 42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1307" name="Rectangle 43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1308" name="Rectangle 44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л</a:t>
            </a:r>
          </a:p>
        </p:txBody>
      </p:sp>
      <p:sp>
        <p:nvSpPr>
          <p:cNvPr id="11309" name="Rectangle 45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1310" name="Rectangle 46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311" name="Rectangle 47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312" name="Rectangle 48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1313" name="Rectangle 49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314" name="Rectangle 50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1315" name="Rectangle 51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1316" name="Rectangle 52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1317" name="Rectangle 53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1318" name="Rectangle 54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11319" name="Rectangle 55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1320" name="Oval 56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11321" name="Oval 57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11322" name="Oval 58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11323" name="Oval 59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11324" name="Oval 60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11325" name="Oval 61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11326" name="Oval 62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11327" name="Oval 63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11328" name="Oval 64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11329" name="Oval 65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11330" name="Rectangle 66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вертикали:</a:t>
            </a:r>
          </a:p>
        </p:txBody>
      </p: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1676400" y="457200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7.</a:t>
            </a:r>
            <a:r>
              <a:rPr lang="ru-RU">
                <a:latin typeface="Bookman Old Style" pitchFamily="18" charset="0"/>
              </a:rPr>
              <a:t> </a:t>
            </a:r>
            <a:r>
              <a:rPr lang="ru-RU" sz="1600" b="1">
                <a:latin typeface="Bookman Old Style" pitchFamily="18" charset="0"/>
              </a:rPr>
              <a:t>Объект – заменитель реального объекта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ф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ц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ш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л</a:t>
            </a:r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г</a:t>
            </a:r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2324" name="Rectangle 36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25" name="Rectangle 37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27" name="Rectangle 39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28" name="Rectangle 40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2329" name="Rectangle 41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2330" name="Rectangle 42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2331" name="Rectangle 43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2332" name="Rectangle 44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л</a:t>
            </a:r>
          </a:p>
        </p:txBody>
      </p:sp>
      <p:sp>
        <p:nvSpPr>
          <p:cNvPr id="12333" name="Rectangle 45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2334" name="Rectangle 46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35" name="Rectangle 47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36" name="Rectangle 48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2337" name="Rectangle 49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38" name="Rectangle 50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2341" name="Rectangle 53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2342" name="Rectangle 54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12343" name="Rectangle 55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2344" name="Oval 56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12345" name="Oval 57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12346" name="Oval 58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12347" name="Oval 59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12348" name="Oval 60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12349" name="Oval 61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12350" name="Oval 62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12352" name="Oval 64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12354" name="Rectangle 66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вертикали:</a:t>
            </a:r>
          </a:p>
        </p:txBody>
      </p:sp>
      <p:sp>
        <p:nvSpPr>
          <p:cNvPr id="15427" name="Text Box 67"/>
          <p:cNvSpPr txBox="1">
            <a:spLocks noChangeArrowheads="1"/>
          </p:cNvSpPr>
          <p:nvPr/>
        </p:nvSpPr>
        <p:spPr bwMode="auto">
          <a:xfrm>
            <a:off x="1676400" y="457200"/>
            <a:ext cx="556260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8.</a:t>
            </a:r>
            <a:r>
              <a:rPr lang="ru-RU">
                <a:latin typeface="Bookman Old Style" pitchFamily="18" charset="0"/>
              </a:rPr>
              <a:t> </a:t>
            </a:r>
            <a:r>
              <a:rPr lang="ru-RU" sz="1600" b="1">
                <a:latin typeface="Bookman Old Style" pitchFamily="18" charset="0"/>
              </a:rPr>
              <a:t>Средство для наглядного представления состава и структуры системы.</a:t>
            </a:r>
            <a:r>
              <a:rPr lang="ru-RU" sz="1600">
                <a:latin typeface="Bookman Old Style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533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066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ф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2667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200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733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ц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800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58674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008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69342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746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5334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ш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533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533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5334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5334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</a:t>
            </a:r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53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1066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2133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м</a:t>
            </a:r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21336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21336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л</a:t>
            </a:r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213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37338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г</a:t>
            </a: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37338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3344" name="Rectangle 32"/>
          <p:cNvSpPr>
            <a:spLocks noChangeArrowheads="1"/>
          </p:cNvSpPr>
          <p:nvPr/>
        </p:nvSpPr>
        <p:spPr bwMode="auto">
          <a:xfrm>
            <a:off x="37338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ф</a:t>
            </a:r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32004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42672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53340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5334000" y="3810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50" name="Rectangle 38"/>
          <p:cNvSpPr>
            <a:spLocks noChangeArrowheads="1"/>
          </p:cNvSpPr>
          <p:nvPr/>
        </p:nvSpPr>
        <p:spPr bwMode="auto">
          <a:xfrm>
            <a:off x="5334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51" name="Rectangle 39"/>
          <p:cNvSpPr>
            <a:spLocks noChangeArrowheads="1"/>
          </p:cNvSpPr>
          <p:nvPr/>
        </p:nvSpPr>
        <p:spPr bwMode="auto">
          <a:xfrm>
            <a:off x="5334000" y="4876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52" name="Rectangle 40"/>
          <p:cNvSpPr>
            <a:spLocks noChangeArrowheads="1"/>
          </p:cNvSpPr>
          <p:nvPr/>
        </p:nvSpPr>
        <p:spPr bwMode="auto">
          <a:xfrm>
            <a:off x="53340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ь</a:t>
            </a:r>
          </a:p>
        </p:txBody>
      </p:sp>
      <p:sp>
        <p:nvSpPr>
          <p:cNvPr id="13353" name="Rectangle 41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</a:t>
            </a:r>
          </a:p>
        </p:txBody>
      </p:sp>
      <p:sp>
        <p:nvSpPr>
          <p:cNvPr id="13354" name="Rectangle 42"/>
          <p:cNvSpPr>
            <a:spLocks noChangeArrowheads="1"/>
          </p:cNvSpPr>
          <p:nvPr/>
        </p:nvSpPr>
        <p:spPr bwMode="auto">
          <a:xfrm>
            <a:off x="42672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с</a:t>
            </a:r>
          </a:p>
        </p:txBody>
      </p:sp>
      <p:sp>
        <p:nvSpPr>
          <p:cNvPr id="13355" name="Rectangle 43"/>
          <p:cNvSpPr>
            <a:spLocks noChangeArrowheads="1"/>
          </p:cNvSpPr>
          <p:nvPr/>
        </p:nvSpPr>
        <p:spPr bwMode="auto">
          <a:xfrm>
            <a:off x="37338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и</a:t>
            </a:r>
          </a:p>
        </p:txBody>
      </p:sp>
      <p:sp>
        <p:nvSpPr>
          <p:cNvPr id="13356" name="Rectangle 44"/>
          <p:cNvSpPr>
            <a:spLocks noChangeArrowheads="1"/>
          </p:cNvSpPr>
          <p:nvPr/>
        </p:nvSpPr>
        <p:spPr bwMode="auto">
          <a:xfrm>
            <a:off x="3200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л</a:t>
            </a:r>
          </a:p>
        </p:txBody>
      </p:sp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58674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я</a:t>
            </a:r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7467600" y="2743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7467600" y="220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60" name="Rectangle 48"/>
          <p:cNvSpPr>
            <a:spLocks noChangeArrowheads="1"/>
          </p:cNvSpPr>
          <p:nvPr/>
        </p:nvSpPr>
        <p:spPr bwMode="auto">
          <a:xfrm>
            <a:off x="74676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3361" name="Rectangle 49"/>
          <p:cNvSpPr>
            <a:spLocks noChangeArrowheads="1"/>
          </p:cNvSpPr>
          <p:nvPr/>
        </p:nvSpPr>
        <p:spPr bwMode="auto">
          <a:xfrm>
            <a:off x="7467600" y="1143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62" name="Rectangle 50"/>
          <p:cNvSpPr>
            <a:spLocks noChangeArrowheads="1"/>
          </p:cNvSpPr>
          <p:nvPr/>
        </p:nvSpPr>
        <p:spPr bwMode="auto">
          <a:xfrm>
            <a:off x="6934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</a:t>
            </a:r>
          </a:p>
        </p:txBody>
      </p:sp>
      <p:sp>
        <p:nvSpPr>
          <p:cNvPr id="13363" name="Rectangle 51"/>
          <p:cNvSpPr>
            <a:spLocks noChangeArrowheads="1"/>
          </p:cNvSpPr>
          <p:nvPr/>
        </p:nvSpPr>
        <p:spPr bwMode="auto">
          <a:xfrm>
            <a:off x="64008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3364" name="Rectangle 52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е</a:t>
            </a:r>
          </a:p>
        </p:txBody>
      </p:sp>
      <p:sp>
        <p:nvSpPr>
          <p:cNvPr id="13365" name="Rectangle 53"/>
          <p:cNvSpPr>
            <a:spLocks noChangeArrowheads="1"/>
          </p:cNvSpPr>
          <p:nvPr/>
        </p:nvSpPr>
        <p:spPr bwMode="auto">
          <a:xfrm>
            <a:off x="58674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</a:t>
            </a:r>
          </a:p>
        </p:txBody>
      </p: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80010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13367" name="Rectangle 55"/>
          <p:cNvSpPr>
            <a:spLocks noChangeArrowheads="1"/>
          </p:cNvSpPr>
          <p:nvPr/>
        </p:nvSpPr>
        <p:spPr bwMode="auto">
          <a:xfrm>
            <a:off x="8458200" y="1676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</a:t>
            </a:r>
          </a:p>
        </p:txBody>
      </p:sp>
      <p:sp>
        <p:nvSpPr>
          <p:cNvPr id="13368" name="Oval 56"/>
          <p:cNvSpPr>
            <a:spLocks noChangeArrowheads="1"/>
          </p:cNvSpPr>
          <p:nvPr/>
        </p:nvSpPr>
        <p:spPr bwMode="auto">
          <a:xfrm>
            <a:off x="0" y="1524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13369" name="Oval 57"/>
          <p:cNvSpPr>
            <a:spLocks noChangeArrowheads="1"/>
          </p:cNvSpPr>
          <p:nvPr/>
        </p:nvSpPr>
        <p:spPr bwMode="auto">
          <a:xfrm>
            <a:off x="6858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13370" name="Oval 58"/>
          <p:cNvSpPr>
            <a:spLocks noChangeArrowheads="1"/>
          </p:cNvSpPr>
          <p:nvPr/>
        </p:nvSpPr>
        <p:spPr bwMode="auto">
          <a:xfrm>
            <a:off x="22098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7</a:t>
            </a:r>
          </a:p>
        </p:txBody>
      </p:sp>
      <p:sp>
        <p:nvSpPr>
          <p:cNvPr id="13371" name="Oval 59"/>
          <p:cNvSpPr>
            <a:spLocks noChangeArrowheads="1"/>
          </p:cNvSpPr>
          <p:nvPr/>
        </p:nvSpPr>
        <p:spPr bwMode="auto">
          <a:xfrm>
            <a:off x="2514600" y="2286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13372" name="Oval 60"/>
          <p:cNvSpPr>
            <a:spLocks noChangeArrowheads="1"/>
          </p:cNvSpPr>
          <p:nvPr/>
        </p:nvSpPr>
        <p:spPr bwMode="auto">
          <a:xfrm>
            <a:off x="5715000" y="1752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13373" name="Oval 61"/>
          <p:cNvSpPr>
            <a:spLocks noChangeArrowheads="1"/>
          </p:cNvSpPr>
          <p:nvPr/>
        </p:nvSpPr>
        <p:spPr bwMode="auto">
          <a:xfrm>
            <a:off x="7620000" y="914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13374" name="Oval 62"/>
          <p:cNvSpPr>
            <a:spLocks noChangeArrowheads="1"/>
          </p:cNvSpPr>
          <p:nvPr/>
        </p:nvSpPr>
        <p:spPr bwMode="auto">
          <a:xfrm>
            <a:off x="5562600" y="25146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9</a:t>
            </a:r>
          </a:p>
        </p:txBody>
      </p:sp>
      <p:sp>
        <p:nvSpPr>
          <p:cNvPr id="13375" name="Oval 63"/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8</a:t>
            </a:r>
          </a:p>
        </p:txBody>
      </p:sp>
      <p:sp>
        <p:nvSpPr>
          <p:cNvPr id="13376" name="Oval 64"/>
          <p:cNvSpPr>
            <a:spLocks noChangeArrowheads="1"/>
          </p:cNvSpPr>
          <p:nvPr/>
        </p:nvSpPr>
        <p:spPr bwMode="auto">
          <a:xfrm>
            <a:off x="381000" y="34290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13377" name="Oval 65"/>
          <p:cNvSpPr>
            <a:spLocks noChangeArrowheads="1"/>
          </p:cNvSpPr>
          <p:nvPr/>
        </p:nvSpPr>
        <p:spPr bwMode="auto">
          <a:xfrm>
            <a:off x="3048000" y="5486400"/>
            <a:ext cx="2286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13378" name="Rectangle 66"/>
          <p:cNvSpPr>
            <a:spLocks noChangeArrowheads="1"/>
          </p:cNvSpPr>
          <p:nvPr/>
        </p:nvSpPr>
        <p:spPr bwMode="auto">
          <a:xfrm>
            <a:off x="3048000" y="0"/>
            <a:ext cx="24384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>
                <a:latin typeface="Bookman Old Style" pitchFamily="18" charset="0"/>
              </a:rPr>
              <a:t>По вертикали:</a:t>
            </a:r>
          </a:p>
        </p:txBody>
      </p:sp>
      <p:sp>
        <p:nvSpPr>
          <p:cNvPr id="16451" name="Text Box 67"/>
          <p:cNvSpPr txBox="1">
            <a:spLocks noChangeArrowheads="1"/>
          </p:cNvSpPr>
          <p:nvPr/>
        </p:nvSpPr>
        <p:spPr bwMode="auto">
          <a:xfrm>
            <a:off x="1676400" y="457200"/>
            <a:ext cx="556260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9.</a:t>
            </a:r>
            <a:r>
              <a:rPr lang="ru-RU">
                <a:latin typeface="Bookman Old Style" pitchFamily="18" charset="0"/>
              </a:rPr>
              <a:t> </a:t>
            </a:r>
            <a:r>
              <a:rPr lang="ru-RU" sz="1600" b="1">
                <a:latin typeface="Bookman Old Style" pitchFamily="18" charset="0"/>
              </a:rPr>
              <a:t>Главная вершина, вершина верхнего уровня в иерархической структуре.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202</TotalTime>
  <Words>560</Words>
  <Application>Microsoft Office PowerPoint</Application>
  <PresentationFormat>Экран (4:3)</PresentationFormat>
  <Paragraphs>399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Tahoma</vt:lpstr>
      <vt:lpstr>Arial</vt:lpstr>
      <vt:lpstr>Century Gothic</vt:lpstr>
      <vt:lpstr>Wingdings 2</vt:lpstr>
      <vt:lpstr>Calibri</vt:lpstr>
      <vt:lpstr>Bookman Old Style</vt:lpstr>
      <vt:lpstr>Остин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revaz</dc:creator>
  <cp:lastModifiedBy>re</cp:lastModifiedBy>
  <cp:revision>5</cp:revision>
  <cp:lastPrinted>1601-01-01T00:00:00Z</cp:lastPrinted>
  <dcterms:created xsi:type="dcterms:W3CDTF">1601-01-01T00:00:00Z</dcterms:created>
  <dcterms:modified xsi:type="dcterms:W3CDTF">2014-05-11T13:36:17Z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