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9"/>
  </p:handoutMasterIdLst>
  <p:sldIdLst>
    <p:sldId id="298" r:id="rId2"/>
    <p:sldId id="262" r:id="rId3"/>
    <p:sldId id="278" r:id="rId4"/>
    <p:sldId id="256" r:id="rId5"/>
    <p:sldId id="259" r:id="rId6"/>
    <p:sldId id="264" r:id="rId7"/>
    <p:sldId id="292" r:id="rId8"/>
    <p:sldId id="293" r:id="rId9"/>
    <p:sldId id="294" r:id="rId10"/>
    <p:sldId id="296" r:id="rId11"/>
    <p:sldId id="295" r:id="rId12"/>
    <p:sldId id="300" r:id="rId13"/>
    <p:sldId id="288" r:id="rId14"/>
    <p:sldId id="261" r:id="rId15"/>
    <p:sldId id="302" r:id="rId16"/>
    <p:sldId id="283" r:id="rId17"/>
    <p:sldId id="284" r:id="rId18"/>
    <p:sldId id="285" r:id="rId19"/>
    <p:sldId id="286" r:id="rId20"/>
    <p:sldId id="287" r:id="rId21"/>
    <p:sldId id="279" r:id="rId22"/>
    <p:sldId id="308" r:id="rId23"/>
    <p:sldId id="306" r:id="rId24"/>
    <p:sldId id="303" r:id="rId25"/>
    <p:sldId id="304" r:id="rId26"/>
    <p:sldId id="307" r:id="rId27"/>
    <p:sldId id="281" r:id="rId28"/>
    <p:sldId id="289" r:id="rId29"/>
    <p:sldId id="309" r:id="rId30"/>
    <p:sldId id="310" r:id="rId31"/>
    <p:sldId id="311" r:id="rId32"/>
    <p:sldId id="314" r:id="rId33"/>
    <p:sldId id="312" r:id="rId34"/>
    <p:sldId id="313" r:id="rId35"/>
    <p:sldId id="316" r:id="rId36"/>
    <p:sldId id="315" r:id="rId37"/>
    <p:sldId id="317" r:id="rId38"/>
  </p:sldIdLst>
  <p:sldSz cx="9144000" cy="5715000" type="screen16x1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D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08" y="-66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2976" y="-108"/>
      </p:cViewPr>
      <p:guideLst>
        <p:guide orient="horz" pos="3155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0C5E15C-03EF-4240-96CE-10780767F9F5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D07C8ED2-D23E-4C2B-8A52-FBA346E371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216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2488" y="2461013"/>
            <a:ext cx="4027984" cy="1225021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Century Gothic" pitchFamily="34" charset="0"/>
              </a:rPr>
              <a:t>Поляк</a:t>
            </a:r>
            <a:br>
              <a:rPr lang="ru-RU" sz="1400" b="1" dirty="0" smtClean="0">
                <a:latin typeface="Century Gothic" pitchFamily="34" charset="0"/>
              </a:rPr>
            </a:br>
            <a:r>
              <a:rPr lang="ru-RU" sz="1400" b="1" dirty="0" smtClean="0">
                <a:latin typeface="Century Gothic" pitchFamily="34" charset="0"/>
              </a:rPr>
              <a:t>Мария Александровна</a:t>
            </a:r>
            <a:endParaRPr lang="ru-RU" sz="1400" b="1" dirty="0">
              <a:latin typeface="Century Gothic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2488" y="3937177"/>
            <a:ext cx="4032448" cy="695876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</a:rPr>
              <a:t>СОШ № 3, филиал МАОУ «СОШ № 2»</a:t>
            </a:r>
            <a:endParaRPr lang="ru-RU" sz="14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792488" y="3469125"/>
            <a:ext cx="4032448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учитель математики</a:t>
            </a:r>
            <a:endParaRPr lang="ru-RU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558991" y="4945732"/>
            <a:ext cx="4032448" cy="695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1"/>
                </a:solidFill>
                <a:latin typeface="Bookman Old Style" pitchFamily="18" charset="0"/>
              </a:rPr>
              <a:t>г. Заводоуковск – 2025 </a:t>
            </a:r>
            <a:endParaRPr lang="ru-RU" sz="20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974815" y="625252"/>
            <a:ext cx="72008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Bookman Old Style" pitchFamily="18" charset="0"/>
              </a:rPr>
              <a:t>Конспект урока</a:t>
            </a:r>
          </a:p>
          <a:p>
            <a:pPr>
              <a:lnSpc>
                <a:spcPct val="1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Bookman Old Style" pitchFamily="18" charset="0"/>
              </a:rPr>
              <a:t>Предмет: Вероятность и статистика</a:t>
            </a:r>
          </a:p>
          <a:p>
            <a:pPr>
              <a:lnSpc>
                <a:spcPct val="1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Bookman Old Style" pitchFamily="18" charset="0"/>
              </a:rPr>
              <a:t>Класс: 7</a:t>
            </a:r>
            <a:endParaRPr lang="ru-RU" sz="2000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6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6844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Century Gothic" pitchFamily="34" charset="0"/>
              </a:rPr>
              <a:t>Заполни пропуски:</a:t>
            </a:r>
            <a:endParaRPr lang="ru-RU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01316"/>
            <a:ext cx="8229600" cy="41764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Bookman Old Style" pitchFamily="18" charset="0"/>
              </a:rPr>
              <a:t>2</a:t>
            </a:r>
            <a:r>
              <a:rPr lang="en-US" dirty="0" smtClean="0">
                <a:latin typeface="Bookman Old Style" pitchFamily="18" charset="0"/>
              </a:rPr>
              <a:t>) </a:t>
            </a:r>
            <a:r>
              <a:rPr lang="ru-RU" dirty="0">
                <a:latin typeface="Bookman Old Style" pitchFamily="18" charset="0"/>
              </a:rPr>
              <a:t>В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Bookman Old Style" pitchFamily="18" charset="0"/>
              </a:rPr>
              <a:t>[______]</a:t>
            </a:r>
            <a:r>
              <a:rPr lang="ru-RU" dirty="0" smtClean="0">
                <a:latin typeface="Bookman Old Style" pitchFamily="18" charset="0"/>
              </a:rPr>
              <a:t> году началось строительство</a:t>
            </a:r>
            <a:r>
              <a:rPr lang="ru-RU" dirty="0">
                <a:latin typeface="Bookman Old Style" pitchFamily="18" charset="0"/>
              </a:rPr>
              <a:t> Тюмень-Омской железной </a:t>
            </a:r>
            <a:r>
              <a:rPr lang="ru-RU" dirty="0" smtClean="0">
                <a:latin typeface="Bookman Old Style" pitchFamily="18" charset="0"/>
              </a:rPr>
              <a:t>дороги, </a:t>
            </a:r>
            <a:r>
              <a:rPr lang="ru-RU" dirty="0">
                <a:latin typeface="Bookman Old Style" pitchFamily="18" charset="0"/>
              </a:rPr>
              <a:t>вошедшая после постройки в состав Омской железной дороги вместе с веткой Екатеринбург — Тюмень уже Пермской железной дороги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1158475"/>
            <a:ext cx="1332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00B050"/>
                </a:solidFill>
                <a:latin typeface="Bookman Old Style" pitchFamily="18" charset="0"/>
              </a:rPr>
              <a:t>190</a:t>
            </a:r>
            <a:r>
              <a:rPr lang="ru-RU" sz="3600" i="1" dirty="0" smtClean="0">
                <a:solidFill>
                  <a:srgbClr val="00B050"/>
                </a:solidFill>
                <a:latin typeface="Bookman Old Style" pitchFamily="18" charset="0"/>
              </a:rPr>
              <a:t>9</a:t>
            </a:r>
            <a:endParaRPr lang="ru-RU" sz="3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7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6844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Century Gothic" pitchFamily="34" charset="0"/>
              </a:rPr>
              <a:t>Заполни пропуски:</a:t>
            </a:r>
            <a:endParaRPr lang="ru-RU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38536"/>
            <a:ext cx="8229600" cy="41764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Bookman Old Style" pitchFamily="18" charset="0"/>
              </a:rPr>
              <a:t>3</a:t>
            </a:r>
            <a:r>
              <a:rPr lang="en-US" dirty="0" smtClean="0">
                <a:latin typeface="Bookman Old Style" pitchFamily="18" charset="0"/>
              </a:rPr>
              <a:t>) </a:t>
            </a:r>
            <a:r>
              <a:rPr lang="ru-RU" dirty="0">
                <a:latin typeface="Bookman Old Style" pitchFamily="18" charset="0"/>
              </a:rPr>
              <a:t> </a:t>
            </a:r>
            <a:r>
              <a:rPr lang="ru-RU" sz="3600" dirty="0">
                <a:latin typeface="Bookman Old Style" pitchFamily="18" charset="0"/>
              </a:rPr>
              <a:t>В 1966 году начали строить железную дорогу к Сургуту через Тобольск. 29 марта 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Bookman Old Style" pitchFamily="18" charset="0"/>
              </a:rPr>
              <a:t>[______]</a:t>
            </a:r>
            <a:r>
              <a:rPr lang="ru-RU" sz="3600" dirty="0">
                <a:latin typeface="Bookman Old Style" pitchFamily="18" charset="0"/>
              </a:rPr>
              <a:t> </a:t>
            </a:r>
            <a:r>
              <a:rPr lang="ru-RU" sz="3600" dirty="0" smtClean="0">
                <a:latin typeface="Bookman Old Style" pitchFamily="18" charset="0"/>
              </a:rPr>
              <a:t>года </a:t>
            </a:r>
            <a:r>
              <a:rPr lang="ru-RU" sz="3600" dirty="0">
                <a:latin typeface="Bookman Old Style" pitchFamily="18" charset="0"/>
              </a:rPr>
              <a:t>в Тобольск пришел первый пассажирский поезд</a:t>
            </a:r>
            <a:r>
              <a:rPr lang="ru-RU" sz="3600" dirty="0" smtClean="0">
                <a:latin typeface="Bookman Old Style" pitchFamily="18" charset="0"/>
              </a:rPr>
              <a:t>.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2618655"/>
            <a:ext cx="1332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00B050"/>
                </a:solidFill>
                <a:latin typeface="Bookman Old Style" pitchFamily="18" charset="0"/>
              </a:rPr>
              <a:t>1</a:t>
            </a:r>
            <a:r>
              <a:rPr lang="ru-RU" sz="3600" i="1" dirty="0" smtClean="0">
                <a:solidFill>
                  <a:srgbClr val="00B050"/>
                </a:solidFill>
                <a:latin typeface="Bookman Old Style" pitchFamily="18" charset="0"/>
              </a:rPr>
              <a:t>969</a:t>
            </a:r>
            <a:endParaRPr lang="ru-RU" sz="3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3204"/>
            <a:ext cx="7560840" cy="5128307"/>
          </a:xfrm>
        </p:spPr>
      </p:pic>
      <p:sp>
        <p:nvSpPr>
          <p:cNvPr id="5" name="Овал 4"/>
          <p:cNvSpPr/>
          <p:nvPr/>
        </p:nvSpPr>
        <p:spPr>
          <a:xfrm>
            <a:off x="2569518" y="3231828"/>
            <a:ext cx="144016" cy="144016"/>
          </a:xfrm>
          <a:prstGeom prst="ellipse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2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3244"/>
            <a:ext cx="8229600" cy="95250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Century Gothic" pitchFamily="34" charset="0"/>
              </a:rPr>
              <a:t>Оцените свою работу</a:t>
            </a:r>
            <a:endParaRPr lang="ru-RU" sz="4000" dirty="0"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36" y="193204"/>
            <a:ext cx="1795220" cy="1878151"/>
          </a:xfrm>
          <a:prstGeom prst="rect">
            <a:avLst/>
          </a:prstGeom>
        </p:spPr>
      </p:pic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32238"/>
              </p:ext>
            </p:extLst>
          </p:nvPr>
        </p:nvGraphicFramePr>
        <p:xfrm>
          <a:off x="539552" y="2071355"/>
          <a:ext cx="8229602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57813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Bookman Old Style" pitchFamily="18" charset="0"/>
                        </a:rPr>
                        <a:t>Балл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Bookman Old Style" pitchFamily="18" charset="0"/>
                        </a:rPr>
                        <a:t>Дескриптор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latin typeface="Bookman Old Style" pitchFamily="18" charset="0"/>
                        </a:rPr>
                        <a:t>Умею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 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Bookman Old Style" pitchFamily="18" charset="0"/>
                        </a:rPr>
                        <a:t>Умею, но допускаю</a:t>
                      </a:r>
                      <a:r>
                        <a:rPr lang="ru-RU" sz="2800" baseline="0" dirty="0" smtClean="0">
                          <a:latin typeface="Bookman Old Style" pitchFamily="18" charset="0"/>
                        </a:rPr>
                        <a:t> ошибки и (или) необходима помощь учителя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0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latin typeface="Bookman Old Style" pitchFamily="18" charset="0"/>
                        </a:rPr>
                        <a:t>Не умею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8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769268"/>
            <a:ext cx="7643192" cy="377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dirty="0" smtClean="0">
                <a:solidFill>
                  <a:schemeClr val="accent6">
                    <a:lumMod val="50000"/>
                  </a:schemeClr>
                </a:solidFill>
                <a:latin typeface="a_CampusOtl3DShad" pitchFamily="82" charset="-52"/>
              </a:rPr>
              <a:t>Тюмень: 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accent6">
                    <a:lumMod val="50000"/>
                  </a:schemeClr>
                </a:solidFill>
                <a:latin typeface="a_CampusOtl3DShad" pitchFamily="82" charset="-52"/>
              </a:rPr>
              <a:t>дорогами побед</a:t>
            </a:r>
            <a:endParaRPr lang="ru-RU" sz="9600" dirty="0">
              <a:solidFill>
                <a:schemeClr val="accent6">
                  <a:lumMod val="50000"/>
                </a:schemeClr>
              </a:solidFill>
              <a:latin typeface="a_CampusOtl3DShad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1126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93404"/>
            <a:ext cx="3721596" cy="3721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689" y="-310852"/>
            <a:ext cx="3721596" cy="3721596"/>
          </a:xfrm>
          <a:prstGeom prst="rect">
            <a:avLst/>
          </a:prstGeom>
        </p:spPr>
      </p:pic>
      <p:sp>
        <p:nvSpPr>
          <p:cNvPr id="7" name="Выгнутая вправо стрелка 6"/>
          <p:cNvSpPr/>
          <p:nvPr/>
        </p:nvSpPr>
        <p:spPr>
          <a:xfrm>
            <a:off x="6192305" y="1633364"/>
            <a:ext cx="755959" cy="21602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 rot="5400000">
            <a:off x="4064249" y="4019767"/>
            <a:ext cx="661828" cy="219821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 flipH="1" flipV="1">
            <a:off x="1687912" y="1621656"/>
            <a:ext cx="755959" cy="21602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 rot="5400000" flipH="1" flipV="1">
            <a:off x="4143135" y="-696799"/>
            <a:ext cx="504056" cy="214004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5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743244"/>
              </p:ext>
            </p:extLst>
          </p:nvPr>
        </p:nvGraphicFramePr>
        <p:xfrm>
          <a:off x="395536" y="3577580"/>
          <a:ext cx="8229602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344"/>
                <a:gridCol w="513325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Отметка</a:t>
                      </a:r>
                      <a:r>
                        <a:rPr lang="ru-RU" baseline="0" dirty="0" smtClean="0">
                          <a:latin typeface="Bookman Old Style" pitchFamily="18" charset="0"/>
                        </a:rPr>
                        <a:t> о выполнении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Дескриптор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+</a:t>
                      </a:r>
                      <a:endParaRPr lang="ru-RU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Всё</a:t>
                      </a:r>
                      <a:r>
                        <a:rPr lang="ru-RU" baseline="0" dirty="0" smtClean="0">
                          <a:latin typeface="Bookman Old Style" pitchFamily="18" charset="0"/>
                        </a:rPr>
                        <a:t> выполнено верно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</a:t>
                      </a:r>
                      <a:endParaRPr lang="ru-RU" b="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Допущена 1 ошибка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 </a:t>
                      </a:r>
                      <a:endParaRPr lang="ru-RU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Допущено более 1 ошибки или работа не выполнена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https://avatars.mds.yandex.net/get-schoolbook-images/5623482/006bfc96b7952ca03261cefcdfc17720/ori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47" y="899984"/>
            <a:ext cx="3456384" cy="2723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Группа 34"/>
          <p:cNvGrpSpPr/>
          <p:nvPr/>
        </p:nvGrpSpPr>
        <p:grpSpPr>
          <a:xfrm>
            <a:off x="3562151" y="1462749"/>
            <a:ext cx="2016224" cy="1584176"/>
            <a:chOff x="3491880" y="913284"/>
            <a:chExt cx="2016224" cy="1584176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4283968" y="2065412"/>
              <a:ext cx="720080" cy="432048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3563888" y="2065412"/>
              <a:ext cx="1440160" cy="0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 flipV="1">
              <a:off x="3491880" y="1201316"/>
              <a:ext cx="1512168" cy="864096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4283968" y="913284"/>
              <a:ext cx="720080" cy="1152128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5364088" y="1489348"/>
              <a:ext cx="144016" cy="288032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3563888" y="913284"/>
              <a:ext cx="720080" cy="1152128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 flipV="1">
              <a:off x="3491880" y="1201316"/>
              <a:ext cx="792088" cy="1296144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3491880" y="913284"/>
              <a:ext cx="792088" cy="288032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3563888" y="1201316"/>
              <a:ext cx="1512168" cy="853058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4283968" y="1201316"/>
              <a:ext cx="792088" cy="1296144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Прямоугольник 35"/>
          <p:cNvSpPr/>
          <p:nvPr/>
        </p:nvSpPr>
        <p:spPr>
          <a:xfrm>
            <a:off x="719064" y="373224"/>
            <a:ext cx="8424936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Century Gothic" pitchFamily="34" charset="0"/>
              </a:rPr>
              <a:t>         Умение строить граф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95536" y="265212"/>
            <a:ext cx="720080" cy="7200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8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395536" y="337220"/>
            <a:ext cx="648072" cy="57606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2"/>
          <a:srcRect l="3488" t="12404" r="64535" b="48040"/>
          <a:stretch/>
        </p:blipFill>
        <p:spPr bwMode="auto">
          <a:xfrm>
            <a:off x="1403648" y="841276"/>
            <a:ext cx="2376264" cy="194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001166"/>
              </p:ext>
            </p:extLst>
          </p:nvPr>
        </p:nvGraphicFramePr>
        <p:xfrm>
          <a:off x="4788024" y="913284"/>
          <a:ext cx="3643605" cy="23865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0240"/>
                <a:gridCol w="148336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ookman Old Style" pitchFamily="18" charset="0"/>
                        </a:rPr>
                        <a:t>Вершина Марина</a:t>
                      </a:r>
                      <a:endParaRPr lang="ru-RU" sz="14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ookman Old Style" pitchFamily="18" charset="0"/>
                        </a:rPr>
                        <a:t>Вершина Никита</a:t>
                      </a:r>
                      <a:endParaRPr lang="ru-RU" sz="14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2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ookman Old Style" pitchFamily="18" charset="0"/>
                        </a:rPr>
                        <a:t>Вершина Оля</a:t>
                      </a:r>
                      <a:endParaRPr lang="ru-RU" sz="14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ookman Old Style" pitchFamily="18" charset="0"/>
                        </a:rPr>
                        <a:t>Вершина Дима</a:t>
                      </a:r>
                      <a:endParaRPr lang="ru-RU" sz="14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4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ookman Old Style" pitchFamily="18" charset="0"/>
                        </a:rPr>
                        <a:t>Вершина Ваня</a:t>
                      </a:r>
                      <a:endParaRPr lang="ru-RU" sz="14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ookman Old Style" pitchFamily="18" charset="0"/>
                        </a:rPr>
                        <a:t>Вершина Света</a:t>
                      </a:r>
                      <a:endParaRPr lang="ru-RU" sz="14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5397" y="2785492"/>
            <a:ext cx="4726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У какой вершины самая большая степень?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Ответ: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Дима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5" name="Control 2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Control 3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Control 4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Control 5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Control 6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Control 7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Control 8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19064" y="373224"/>
            <a:ext cx="8424936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Century Gothic" pitchFamily="34" charset="0"/>
              </a:rPr>
              <a:t>         Умение находить вершину графа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95536" y="265212"/>
            <a:ext cx="720080" cy="7200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19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430086"/>
              </p:ext>
            </p:extLst>
          </p:nvPr>
        </p:nvGraphicFramePr>
        <p:xfrm>
          <a:off x="395536" y="3577580"/>
          <a:ext cx="8229602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344"/>
                <a:gridCol w="513325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Отметка</a:t>
                      </a:r>
                      <a:r>
                        <a:rPr lang="ru-RU" baseline="0" dirty="0" smtClean="0">
                          <a:latin typeface="Bookman Old Style" pitchFamily="18" charset="0"/>
                        </a:rPr>
                        <a:t> о выполнении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Дескриптор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+</a:t>
                      </a:r>
                      <a:endParaRPr lang="ru-RU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Всё</a:t>
                      </a:r>
                      <a:r>
                        <a:rPr lang="ru-RU" baseline="0" dirty="0" smtClean="0">
                          <a:latin typeface="Bookman Old Style" pitchFamily="18" charset="0"/>
                        </a:rPr>
                        <a:t> выполнено верно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</a:t>
                      </a:r>
                      <a:endParaRPr lang="ru-RU" b="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Допущена 1 ошибка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 </a:t>
                      </a:r>
                      <a:endParaRPr lang="ru-RU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Допущено более 1 ошибки или работа не выполнена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0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rol 2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Control 3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Control 4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Control 5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Control 6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Control 7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Control 8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/>
          <p:nvPr/>
        </p:nvPicPr>
        <p:blipFill rotWithShape="1">
          <a:blip r:embed="rId2"/>
          <a:srcRect l="3780" t="13178" r="68168" b="47523"/>
          <a:stretch/>
        </p:blipFill>
        <p:spPr bwMode="auto">
          <a:xfrm>
            <a:off x="611560" y="1094594"/>
            <a:ext cx="2520280" cy="2074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611804"/>
              </p:ext>
            </p:extLst>
          </p:nvPr>
        </p:nvGraphicFramePr>
        <p:xfrm>
          <a:off x="3491880" y="1327341"/>
          <a:ext cx="5328592" cy="17190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45783"/>
                <a:gridCol w="1282809"/>
              </a:tblGrid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Bookman Old Style" pitchFamily="18" charset="0"/>
                        </a:rPr>
                        <a:t>Длина пути A-D-F-C</a:t>
                      </a:r>
                      <a:endParaRPr lang="ru-RU" sz="24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B050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lang="ru-RU" sz="2400" b="1" dirty="0">
                        <a:solidFill>
                          <a:srgbClr val="00B05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Bookman Old Style" pitchFamily="18" charset="0"/>
                        </a:rPr>
                        <a:t>Длина пути A-G-C-F-D-A</a:t>
                      </a:r>
                      <a:endParaRPr lang="ru-RU" sz="24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B050"/>
                          </a:solidFill>
                          <a:effectLst/>
                          <a:latin typeface="Bookman Old Style" pitchFamily="18" charset="0"/>
                        </a:rPr>
                        <a:t>5</a:t>
                      </a:r>
                      <a:endParaRPr lang="ru-RU" sz="2400" b="1" dirty="0">
                        <a:solidFill>
                          <a:srgbClr val="00B05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Bookman Old Style" pitchFamily="18" charset="0"/>
                        </a:rPr>
                        <a:t>Длина пути A-B-G-A</a:t>
                      </a:r>
                      <a:endParaRPr lang="ru-RU" sz="24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B050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lang="ru-RU" sz="2400" b="1" dirty="0">
                        <a:solidFill>
                          <a:srgbClr val="00B05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</a:tr>
            </a:tbl>
          </a:graphicData>
        </a:graphic>
      </p:graphicFrame>
      <p:sp>
        <p:nvSpPr>
          <p:cNvPr id="9" name="Control 1"/>
          <p:cNvSpPr>
            <a:spLocks noChangeArrowheads="1" noChangeShapeType="1"/>
          </p:cNvSpPr>
          <p:nvPr/>
        </p:nvSpPr>
        <p:spPr bwMode="auto">
          <a:xfrm>
            <a:off x="457200" y="2674938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457200" y="2674938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9064" y="373224"/>
            <a:ext cx="8424936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Century Gothic" pitchFamily="34" charset="0"/>
              </a:rPr>
              <a:t>         Умение определять длину пути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95536" y="265212"/>
            <a:ext cx="720080" cy="7200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1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803955"/>
              </p:ext>
            </p:extLst>
          </p:nvPr>
        </p:nvGraphicFramePr>
        <p:xfrm>
          <a:off x="395536" y="3577580"/>
          <a:ext cx="8229602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344"/>
                <a:gridCol w="513325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Отметка</a:t>
                      </a:r>
                      <a:r>
                        <a:rPr lang="ru-RU" baseline="0" dirty="0" smtClean="0">
                          <a:latin typeface="Bookman Old Style" pitchFamily="18" charset="0"/>
                        </a:rPr>
                        <a:t> о выполнении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Дескриптор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+</a:t>
                      </a:r>
                      <a:endParaRPr lang="ru-RU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Всё</a:t>
                      </a:r>
                      <a:r>
                        <a:rPr lang="ru-RU" baseline="0" dirty="0" smtClean="0">
                          <a:latin typeface="Bookman Old Style" pitchFamily="18" charset="0"/>
                        </a:rPr>
                        <a:t> выполнено верно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</a:t>
                      </a:r>
                      <a:endParaRPr lang="ru-RU" b="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Допущена 1 ошибка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 </a:t>
                      </a:r>
                      <a:endParaRPr lang="ru-RU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Допущено более 1 ошибки или работа не выполнена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16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rol 2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Control 3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Control 4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Control 5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Control 6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Control 7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Control 8"/>
          <p:cNvSpPr>
            <a:spLocks noChangeArrowheads="1" noChangeShapeType="1"/>
          </p:cNvSpPr>
          <p:nvPr/>
        </p:nvSpPr>
        <p:spPr bwMode="auto">
          <a:xfrm>
            <a:off x="457200" y="21320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Control 1"/>
          <p:cNvSpPr>
            <a:spLocks noChangeArrowheads="1" noChangeShapeType="1"/>
          </p:cNvSpPr>
          <p:nvPr/>
        </p:nvSpPr>
        <p:spPr bwMode="auto">
          <a:xfrm>
            <a:off x="457200" y="2674938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457200" y="2674938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/>
          <p:nvPr/>
        </p:nvPicPr>
        <p:blipFill rotWithShape="1">
          <a:blip r:embed="rId2"/>
          <a:srcRect l="4069" t="12920" r="68169" b="47523"/>
          <a:stretch/>
        </p:blipFill>
        <p:spPr bwMode="auto">
          <a:xfrm>
            <a:off x="1547664" y="1417340"/>
            <a:ext cx="223224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1717718"/>
            <a:ext cx="2161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sz="3600" dirty="0">
                <a:latin typeface="Bookman Old Style" pitchFamily="18" charset="0"/>
              </a:rPr>
              <a:t>Ответ: </a:t>
            </a:r>
            <a:r>
              <a:rPr lang="ru-RU" sz="3600" b="1" dirty="0" smtClean="0">
                <a:solidFill>
                  <a:srgbClr val="00B050"/>
                </a:solidFill>
                <a:latin typeface="Bookman Old Style" pitchFamily="18" charset="0"/>
              </a:rPr>
              <a:t>3</a:t>
            </a:r>
            <a:endParaRPr lang="ru-RU" sz="3600" b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9064" y="373224"/>
            <a:ext cx="8424936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Century Gothic" pitchFamily="34" charset="0"/>
              </a:rPr>
              <a:t>         Умение определять количество путей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95536" y="265212"/>
            <a:ext cx="720080" cy="7200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Black" pitchFamily="34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2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739432"/>
              </p:ext>
            </p:extLst>
          </p:nvPr>
        </p:nvGraphicFramePr>
        <p:xfrm>
          <a:off x="395536" y="3577580"/>
          <a:ext cx="8229602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344"/>
                <a:gridCol w="513325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Отметка</a:t>
                      </a:r>
                      <a:r>
                        <a:rPr lang="ru-RU" baseline="0" dirty="0" smtClean="0">
                          <a:latin typeface="Bookman Old Style" pitchFamily="18" charset="0"/>
                        </a:rPr>
                        <a:t> о выполнении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Дескриптор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+</a:t>
                      </a:r>
                      <a:endParaRPr lang="ru-RU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Всё</a:t>
                      </a:r>
                      <a:r>
                        <a:rPr lang="ru-RU" baseline="0" dirty="0" smtClean="0">
                          <a:latin typeface="Bookman Old Style" pitchFamily="18" charset="0"/>
                        </a:rPr>
                        <a:t> выполнено верно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Arial Rounded MT Bold" pitchFamily="34" charset="0"/>
                        </a:rPr>
                        <a:t>V</a:t>
                      </a:r>
                      <a:endParaRPr lang="ru-RU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Допущена 1 ошибка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- </a:t>
                      </a:r>
                      <a:endParaRPr lang="ru-RU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Bookman Old Style" pitchFamily="18" charset="0"/>
                        </a:rPr>
                        <a:t>Допущено более 1 ошибки или работа не выполнена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4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12" y="718138"/>
            <a:ext cx="4114800" cy="9525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Bookman Old Style" pitchFamily="18" charset="0"/>
              </a:rPr>
              <a:t>Яша любит наблюдать за звездами</a:t>
            </a:r>
            <a:endParaRPr lang="ru-RU" sz="2800" dirty="0">
              <a:latin typeface="Bookman Old Style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766737" y="3946810"/>
            <a:ext cx="41148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 smtClean="0">
                <a:latin typeface="Bookman Old Style" pitchFamily="18" charset="0"/>
              </a:rPr>
              <a:t>Вера интересуется строением веществ</a:t>
            </a:r>
            <a:endParaRPr lang="ru-RU" sz="2500" dirty="0">
              <a:latin typeface="Bookman Old Style" pitchFamily="18" charset="0"/>
            </a:endParaRPr>
          </a:p>
        </p:txBody>
      </p:sp>
      <p:sp>
        <p:nvSpPr>
          <p:cNvPr id="5" name="AutoShape 2" descr="C:\Users\%D0%9E\Downloads\71d246ffdb0911ef85538e055cc35a5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C:\Users\%D0%9E\Downloads\71d246ffdb0911ef85538e055cc35a5d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2"/>
          <a:stretch/>
        </p:blipFill>
        <p:spPr bwMode="auto">
          <a:xfrm>
            <a:off x="168943" y="1705372"/>
            <a:ext cx="4446339" cy="4009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2"/>
          <a:stretch/>
        </p:blipFill>
        <p:spPr bwMode="auto">
          <a:xfrm>
            <a:off x="4738953" y="312738"/>
            <a:ext cx="4104039" cy="3776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58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703" y="553244"/>
            <a:ext cx="8229600" cy="95250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Century Gothic" pitchFamily="34" charset="0"/>
              </a:rPr>
              <a:t>Оцените свою работу</a:t>
            </a:r>
            <a:endParaRPr lang="ru-RU" sz="4000" dirty="0"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36" y="193204"/>
            <a:ext cx="1795220" cy="1878151"/>
          </a:xfrm>
          <a:prstGeom prst="rect">
            <a:avLst/>
          </a:prstGeom>
        </p:spPr>
      </p:pic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418995"/>
              </p:ext>
            </p:extLst>
          </p:nvPr>
        </p:nvGraphicFramePr>
        <p:xfrm>
          <a:off x="539552" y="2071355"/>
          <a:ext cx="8229602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57813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Bookman Old Style" pitchFamily="18" charset="0"/>
                        </a:rPr>
                        <a:t>Балл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Bookman Old Style" pitchFamily="18" charset="0"/>
                        </a:rPr>
                        <a:t>Дескриптор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latin typeface="Bookman Old Style" pitchFamily="18" charset="0"/>
                        </a:rPr>
                        <a:t>Умею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 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Bookman Old Style" pitchFamily="18" charset="0"/>
                        </a:rPr>
                        <a:t>Умею, но допускаю</a:t>
                      </a:r>
                      <a:r>
                        <a:rPr lang="ru-RU" sz="2800" baseline="0" dirty="0" smtClean="0">
                          <a:latin typeface="Bookman Old Style" pitchFamily="18" charset="0"/>
                        </a:rPr>
                        <a:t> ошибки и (или) необходима помощь учителя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0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latin typeface="Bookman Old Style" pitchFamily="18" charset="0"/>
                        </a:rPr>
                        <a:t>Не умею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92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3196" y="2209428"/>
            <a:ext cx="4114800" cy="9525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tx2"/>
                </a:solidFill>
                <a:latin typeface="Bookman Old Style" pitchFamily="18" charset="0"/>
              </a:rPr>
              <a:t>Логист</a:t>
            </a:r>
            <a:endParaRPr lang="ru-RU" sz="72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3244"/>
            <a:ext cx="4513684" cy="45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5212"/>
            <a:ext cx="8837294" cy="4968552"/>
          </a:xfrm>
        </p:spPr>
      </p:pic>
      <p:pic>
        <p:nvPicPr>
          <p:cNvPr id="5" name="логис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786" y="3937621"/>
            <a:ext cx="1728192" cy="9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415074"/>
            <a:ext cx="12986301" cy="730123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5410" y="530479"/>
            <a:ext cx="2520280" cy="13681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entury Gothic" pitchFamily="34" charset="0"/>
              </a:rPr>
              <a:t>контроль за складированием и хранением товаров</a:t>
            </a:r>
          </a:p>
        </p:txBody>
      </p:sp>
    </p:spTree>
    <p:extLst>
      <p:ext uri="{BB962C8B-B14F-4D97-AF65-F5344CB8AC3E}">
        <p14:creationId xmlns:p14="http://schemas.microsoft.com/office/powerpoint/2010/main" val="221092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723" y="-5482"/>
            <a:ext cx="12345918" cy="694119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-252536" y="553244"/>
            <a:ext cx="2376264" cy="12001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entury Gothic" pitchFamily="34" charset="0"/>
              </a:rPr>
              <a:t>планирование и оптимизация маршрутов транспортировки</a:t>
            </a:r>
          </a:p>
        </p:txBody>
      </p:sp>
    </p:spTree>
    <p:extLst>
      <p:ext uri="{BB962C8B-B14F-4D97-AF65-F5344CB8AC3E}">
        <p14:creationId xmlns:p14="http://schemas.microsoft.com/office/powerpoint/2010/main" val="1731667376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0968" y="0"/>
            <a:ext cx="13319979" cy="748883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156176" y="88773"/>
            <a:ext cx="2664296" cy="15121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entury Gothic" pitchFamily="34" charset="0"/>
              </a:rPr>
              <a:t>ведение переговоров с поставщиками и транспортными компаниями</a:t>
            </a:r>
          </a:p>
        </p:txBody>
      </p:sp>
    </p:spTree>
    <p:extLst>
      <p:ext uri="{BB962C8B-B14F-4D97-AF65-F5344CB8AC3E}">
        <p14:creationId xmlns:p14="http://schemas.microsoft.com/office/powerpoint/2010/main" val="644098374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613" y="-99198"/>
            <a:ext cx="11845824" cy="666002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479704" y="721"/>
            <a:ext cx="2664296" cy="15121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entury Gothic" pitchFamily="34" charset="0"/>
              </a:rPr>
              <a:t>анализ данных для снижения затрат и повышения эффективности</a:t>
            </a:r>
            <a:endParaRPr lang="ru-RU" sz="160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12178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29861" r="13909" b="23091"/>
          <a:stretch/>
        </p:blipFill>
        <p:spPr bwMode="auto">
          <a:xfrm>
            <a:off x="123924" y="913284"/>
            <a:ext cx="90424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7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7260"/>
            <a:ext cx="8229600" cy="95250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Century Gothic" pitchFamily="34" charset="0"/>
              </a:rPr>
              <a:t>Оцените свою работу</a:t>
            </a:r>
            <a:endParaRPr lang="ru-RU" sz="4000" dirty="0"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36" y="193204"/>
            <a:ext cx="1795220" cy="1878151"/>
          </a:xfrm>
          <a:prstGeom prst="rect">
            <a:avLst/>
          </a:prstGeom>
        </p:spPr>
      </p:pic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568627"/>
              </p:ext>
            </p:extLst>
          </p:nvPr>
        </p:nvGraphicFramePr>
        <p:xfrm>
          <a:off x="425254" y="2071355"/>
          <a:ext cx="8229602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2530"/>
                <a:gridCol w="60270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Bookman Old Style" pitchFamily="18" charset="0"/>
                        </a:rPr>
                        <a:t>Балл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Bookman Old Style" pitchFamily="18" charset="0"/>
                        </a:rPr>
                        <a:t>Дескриптор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latin typeface="Bookman Old Style" pitchFamily="18" charset="0"/>
                        </a:rPr>
                        <a:t>Умею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 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Bookman Old Style" pitchFamily="18" charset="0"/>
                        </a:rPr>
                        <a:t>Умею, но допускаю</a:t>
                      </a:r>
                      <a:r>
                        <a:rPr lang="ru-RU" sz="2800" baseline="0" dirty="0" smtClean="0">
                          <a:latin typeface="Bookman Old Style" pitchFamily="18" charset="0"/>
                        </a:rPr>
                        <a:t> ошибки и (или) необходима помощь учителя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0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latin typeface="Bookman Old Style" pitchFamily="18" charset="0"/>
                        </a:rPr>
                        <a:t>Не умею</a:t>
                      </a:r>
                      <a:endParaRPr lang="ru-RU" sz="2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2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53244"/>
            <a:ext cx="6403609" cy="46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72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9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3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4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9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60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91182"/>
            <a:ext cx="9180512" cy="62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dirty="0" smtClean="0">
                <a:latin typeface="Arial Black" pitchFamily="34" charset="0"/>
              </a:rPr>
              <a:t>Граф. </a:t>
            </a:r>
            <a:br>
              <a:rPr lang="ru-RU" sz="6600" dirty="0" smtClean="0">
                <a:latin typeface="Arial Black" pitchFamily="34" charset="0"/>
              </a:rPr>
            </a:br>
            <a:r>
              <a:rPr lang="ru-RU" sz="6600" dirty="0" smtClean="0">
                <a:latin typeface="Arial Black" pitchFamily="34" charset="0"/>
              </a:rPr>
              <a:t>Путь в графе</a:t>
            </a:r>
            <a:endParaRPr lang="ru-RU" sz="66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4812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</a:rPr>
              <a:t>Тема урока:</a:t>
            </a:r>
            <a:endParaRPr lang="ru-RU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3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6" y="162843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Century Gothic" pitchFamily="34" charset="0"/>
              </a:rPr>
              <a:t>Вставьте пропущенные слова:</a:t>
            </a:r>
            <a:endParaRPr lang="ru-RU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201316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</a:rPr>
              <a:t>[__________]</a:t>
            </a:r>
            <a:r>
              <a:rPr lang="ru-RU" sz="2800" dirty="0" smtClean="0">
                <a:latin typeface="Bookman Old Style" pitchFamily="18" charset="0"/>
              </a:rPr>
              <a:t> </a:t>
            </a:r>
            <a:r>
              <a:rPr lang="ru-RU" sz="2800" dirty="0">
                <a:latin typeface="Bookman Old Style" pitchFamily="18" charset="0"/>
              </a:rPr>
              <a:t>называется конечное множество точек, некоторые из которых соединены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</a:rPr>
              <a:t>[__________].</a:t>
            </a:r>
          </a:p>
          <a:p>
            <a:pPr marL="514350" indent="-514350">
              <a:buAutoNum type="arabicParenR"/>
            </a:pPr>
            <a:endParaRPr lang="ru-RU" sz="2800" dirty="0">
              <a:latin typeface="Bookman Old Style" pitchFamily="18" charset="0"/>
            </a:endParaRPr>
          </a:p>
          <a:p>
            <a:r>
              <a:rPr lang="ru-RU" sz="2800" dirty="0">
                <a:latin typeface="Bookman Old Style" pitchFamily="18" charset="0"/>
              </a:rPr>
              <a:t>2) Точки называются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</a:rPr>
              <a:t>[____________]</a:t>
            </a:r>
            <a:r>
              <a:rPr lang="ru-RU" sz="2800" dirty="0" smtClean="0">
                <a:latin typeface="Bookman Old Style" pitchFamily="18" charset="0"/>
              </a:rPr>
              <a:t> </a:t>
            </a:r>
            <a:r>
              <a:rPr lang="ru-RU" sz="2800" dirty="0">
                <a:latin typeface="Bookman Old Style" pitchFamily="18" charset="0"/>
              </a:rPr>
              <a:t>графа, а линии –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</a:rPr>
              <a:t>[_________]</a:t>
            </a:r>
            <a:r>
              <a:rPr lang="ru-RU" sz="2800" dirty="0" smtClean="0">
                <a:latin typeface="Bookman Old Style" pitchFamily="18" charset="0"/>
              </a:rPr>
              <a:t>.</a:t>
            </a:r>
          </a:p>
          <a:p>
            <a:endParaRPr lang="ru-RU" sz="2800" dirty="0">
              <a:latin typeface="Bookman Old Style" pitchFamily="18" charset="0"/>
            </a:endParaRPr>
          </a:p>
          <a:p>
            <a:r>
              <a:rPr lang="ru-RU" sz="2800" dirty="0">
                <a:latin typeface="Bookman Old Style" pitchFamily="18" charset="0"/>
              </a:rPr>
              <a:t>3) Граф </a:t>
            </a:r>
            <a:r>
              <a:rPr lang="ru-RU" sz="2800" dirty="0" smtClean="0">
                <a:latin typeface="Bookman Old Style" pitchFamily="18" charset="0"/>
              </a:rPr>
              <a:t>называется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</a:rPr>
              <a:t>[___________________]</a:t>
            </a:r>
            <a:r>
              <a:rPr lang="ru-RU" sz="2800" dirty="0">
                <a:latin typeface="Bookman Old Style" pitchFamily="18" charset="0"/>
              </a:rPr>
              <a:t> , если </a:t>
            </a:r>
            <a:r>
              <a:rPr lang="ru-RU" sz="2800" dirty="0" smtClean="0">
                <a:latin typeface="Bookman Old Style" pitchFamily="18" charset="0"/>
              </a:rPr>
              <a:t>указано направление </a:t>
            </a:r>
            <a:r>
              <a:rPr lang="ru-RU" sz="2800" dirty="0">
                <a:latin typeface="Bookman Old Style" pitchFamily="18" charset="0"/>
              </a:rPr>
              <a:t> 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</a:rPr>
              <a:t>[_________]</a:t>
            </a:r>
            <a:r>
              <a:rPr lang="ru-RU" sz="2800" dirty="0">
                <a:latin typeface="Bookman Old Style" pitchFamily="18" charset="0"/>
              </a:rPr>
              <a:t> ребра.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129308"/>
            <a:ext cx="1640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solidFill>
                  <a:srgbClr val="00B050"/>
                </a:solidFill>
                <a:latin typeface="Bookman Old Style" pitchFamily="18" charset="0"/>
              </a:rPr>
              <a:t>Графом</a:t>
            </a:r>
            <a:endParaRPr lang="ru-RU" sz="2800" i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2044848"/>
            <a:ext cx="1794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00B050"/>
                </a:solidFill>
                <a:latin typeface="Bookman Old Style" pitchFamily="18" charset="0"/>
              </a:rPr>
              <a:t>линиями</a:t>
            </a:r>
            <a:endParaRPr lang="ru-RU" sz="2800" i="1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29136" y="2847920"/>
            <a:ext cx="2297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00B050"/>
                </a:solidFill>
                <a:latin typeface="Bookman Old Style" pitchFamily="18" charset="0"/>
              </a:rPr>
              <a:t>вершинами</a:t>
            </a:r>
            <a:endParaRPr lang="ru-RU" sz="2800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02864" y="3342564"/>
            <a:ext cx="1736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00B050"/>
                </a:solidFill>
                <a:latin typeface="Bookman Old Style" pitchFamily="18" charset="0"/>
              </a:rPr>
              <a:t>ребрами</a:t>
            </a:r>
            <a:endParaRPr lang="ru-RU" sz="2800" i="1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4153644"/>
            <a:ext cx="3610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00B050"/>
                </a:solidFill>
                <a:latin typeface="Bookman Old Style" pitchFamily="18" charset="0"/>
              </a:rPr>
              <a:t>ориентированным</a:t>
            </a:r>
            <a:endParaRPr lang="ru-RU" sz="2800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77848" y="4615980"/>
            <a:ext cx="1677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00B050"/>
                </a:solidFill>
                <a:latin typeface="Bookman Old Style" pitchFamily="18" charset="0"/>
              </a:rPr>
              <a:t>каждого</a:t>
            </a:r>
            <a:endParaRPr lang="ru-RU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9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1"/>
          <a:stretch/>
        </p:blipFill>
        <p:spPr>
          <a:xfrm>
            <a:off x="4933512" y="775598"/>
            <a:ext cx="3636818" cy="41239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3072" y="4899506"/>
            <a:ext cx="2880320" cy="369332"/>
          </a:xfrm>
          <a:prstGeom prst="rect">
            <a:avLst/>
          </a:prstGeom>
          <a:solidFill>
            <a:srgbClr val="B0DAE6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Е. В. </a:t>
            </a:r>
            <a:r>
              <a:rPr lang="ru-RU" dirty="0">
                <a:latin typeface="Century Gothic" pitchFamily="34" charset="0"/>
              </a:rPr>
              <a:t>Богданович.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37567" y="4904748"/>
            <a:ext cx="2880321" cy="369332"/>
          </a:xfrm>
          <a:prstGeom prst="rect">
            <a:avLst/>
          </a:prstGeom>
          <a:solidFill>
            <a:srgbClr val="B0DAE6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К. Н. </a:t>
            </a:r>
            <a:r>
              <a:rPr lang="ru-RU" dirty="0">
                <a:latin typeface="Century Gothic" pitchFamily="34" charset="0"/>
              </a:rPr>
              <a:t>П</a:t>
            </a:r>
            <a:r>
              <a:rPr lang="ru-RU" dirty="0" smtClean="0">
                <a:latin typeface="Century Gothic" pitchFamily="34" charset="0"/>
              </a:rPr>
              <a:t>осьет.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1303" y="132696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Что объединяет?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5" y="775598"/>
            <a:ext cx="3025808" cy="41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7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4139952" y="166766"/>
            <a:ext cx="4536504" cy="2186678"/>
          </a:xfrm>
          <a:prstGeom prst="wedgeRectCallout">
            <a:avLst>
              <a:gd name="adj1" fmla="val -40392"/>
              <a:gd name="adj2" fmla="val 647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257951"/>
            <a:ext cx="4392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entury Gothic" pitchFamily="34" charset="0"/>
              </a:rPr>
              <a:t>Проект Урало-Сибирской железной дороги разработал в 1866 году первый Почетный гражданин города Тюмени, генерал от инфантерии Евгений Васильевич Богданович.</a:t>
            </a:r>
          </a:p>
        </p:txBody>
      </p:sp>
      <p:pic>
        <p:nvPicPr>
          <p:cNvPr id="4" name="Богданович 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53244"/>
            <a:ext cx="3230085" cy="44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7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260077" y="265212"/>
            <a:ext cx="4896544" cy="2592288"/>
          </a:xfrm>
          <a:prstGeom prst="wedgeRectCallout">
            <a:avLst>
              <a:gd name="adj1" fmla="val -55"/>
              <a:gd name="adj2" fmla="val 7236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67538"/>
            <a:ext cx="4680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entury Gothic" pitchFamily="34" charset="0"/>
              </a:rPr>
              <a:t>«Участок Сибирской транзитной железной дороги от Екатеринбурга до Тюмени построен под руководством министра путей сообщения России, Почетного гражданина города Тюмени, адмирала К.Н. </a:t>
            </a:r>
            <a:r>
              <a:rPr lang="ru-RU" sz="2000" b="1" dirty="0" smtClean="0">
                <a:latin typeface="Century Gothic" pitchFamily="34" charset="0"/>
              </a:rPr>
              <a:t>Посьета»</a:t>
            </a:r>
            <a:endParaRPr lang="ru-RU" sz="2000" b="1" dirty="0">
              <a:latin typeface="Century Gothic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6"/>
          <a:stretch/>
        </p:blipFill>
        <p:spPr>
          <a:xfrm flipH="1">
            <a:off x="5292080" y="1233468"/>
            <a:ext cx="3636818" cy="4218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7" y="4870870"/>
            <a:ext cx="495499" cy="495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052" y="4985006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entury Gothic" pitchFamily="34" charset="0"/>
              </a:rPr>
              <a:t>Тюмень, ул. Привокзальная, </a:t>
            </a:r>
            <a:r>
              <a:rPr lang="ru-RU" dirty="0" smtClean="0">
                <a:latin typeface="Century Gothic" pitchFamily="34" charset="0"/>
              </a:rPr>
              <a:t>2а</a:t>
            </a:r>
            <a:endParaRPr lang="ru-RU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4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6844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Century Gothic" pitchFamily="34" charset="0"/>
              </a:rPr>
              <a:t>Заполни пропуски:</a:t>
            </a:r>
            <a:endParaRPr lang="ru-RU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38536"/>
            <a:ext cx="8229600" cy="4176464"/>
          </a:xfrm>
        </p:spPr>
        <p:txBody>
          <a:bodyPr>
            <a:normAutofit/>
          </a:bodyPr>
          <a:lstStyle/>
          <a:p>
            <a:pPr marL="0" indent="0" algn="just">
              <a:buFont typeface="Arial" pitchFamily="34" charset="0"/>
              <a:buAutoNum type="arabicParenR"/>
            </a:pPr>
            <a:r>
              <a:rPr lang="ru-RU" dirty="0">
                <a:latin typeface="Bookman Old Style" pitchFamily="18" charset="0"/>
              </a:rPr>
              <a:t>Первый поезд отправился с тюменского вокзала в Екатеринбург, на место проведения торжеств по случаю открытия движения 5 декабря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Bookman Old Style" pitchFamily="18" charset="0"/>
              </a:rPr>
              <a:t>[_____]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>
                <a:latin typeface="Bookman Old Style" pitchFamily="18" charset="0"/>
              </a:rPr>
              <a:t>года, в 12 часов дня.  </a:t>
            </a:r>
            <a:endParaRPr lang="ru-RU" sz="3400" dirty="0" smtClean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4632" y="3489965"/>
            <a:ext cx="1204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>
                <a:solidFill>
                  <a:srgbClr val="00B050"/>
                </a:solidFill>
                <a:latin typeface="Bookman Old Style" pitchFamily="18" charset="0"/>
              </a:rPr>
              <a:t>1885</a:t>
            </a:r>
            <a:endParaRPr lang="ru-RU" sz="32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421</Words>
  <Application>Microsoft Office PowerPoint</Application>
  <PresentationFormat>Экран (16:10)</PresentationFormat>
  <Paragraphs>134</Paragraphs>
  <Slides>37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Поляк Мария Александровна</vt:lpstr>
      <vt:lpstr>Яша любит наблюдать за звездами</vt:lpstr>
      <vt:lpstr>Презентация PowerPoint</vt:lpstr>
      <vt:lpstr>Граф.  Путь в графе</vt:lpstr>
      <vt:lpstr>Вставьте пропущенные слова:</vt:lpstr>
      <vt:lpstr>Презентация PowerPoint</vt:lpstr>
      <vt:lpstr>Презентация PowerPoint</vt:lpstr>
      <vt:lpstr>Презентация PowerPoint</vt:lpstr>
      <vt:lpstr>Заполни пропуски:</vt:lpstr>
      <vt:lpstr>Заполни пропуски:</vt:lpstr>
      <vt:lpstr>Заполни пропуски:</vt:lpstr>
      <vt:lpstr>Презентация PowerPoint</vt:lpstr>
      <vt:lpstr>Оцените свою работу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Оцените свою работу</vt:lpstr>
      <vt:lpstr>Логист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Оцените свою работу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</dc:title>
  <dc:creator>oOo</dc:creator>
  <cp:lastModifiedBy>Надежда Пронская</cp:lastModifiedBy>
  <cp:revision>104</cp:revision>
  <cp:lastPrinted>2025-01-30T08:07:58Z</cp:lastPrinted>
  <dcterms:created xsi:type="dcterms:W3CDTF">2025-01-23T09:09:02Z</dcterms:created>
  <dcterms:modified xsi:type="dcterms:W3CDTF">2025-06-17T10:58:07Z</dcterms:modified>
  <cp:contentStatus/>
</cp:coreProperties>
</file>