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72" r:id="rId3"/>
    <p:sldId id="274" r:id="rId4"/>
    <p:sldId id="275" r:id="rId5"/>
    <p:sldId id="260" r:id="rId6"/>
    <p:sldId id="261" r:id="rId7"/>
    <p:sldId id="277" r:id="rId8"/>
    <p:sldId id="271" r:id="rId9"/>
    <p:sldId id="278" r:id="rId10"/>
    <p:sldId id="279" r:id="rId11"/>
    <p:sldId id="257" r:id="rId12"/>
    <p:sldId id="259" r:id="rId13"/>
  </p:sldIdLst>
  <p:sldSz cx="9144000" cy="6858000" type="screen4x3"/>
  <p:notesSz cx="6858000" cy="9144000"/>
  <p:defaultTextStyle>
    <a:defPPr>
      <a:defRPr lang="ru-RU"/>
    </a:defPPr>
    <a:lvl1pPr marL="0" algn="l" defTabSz="9114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738" algn="l" defTabSz="9114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482" algn="l" defTabSz="9114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228" algn="l" defTabSz="9114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2960" algn="l" defTabSz="9114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8705" algn="l" defTabSz="9114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4443" algn="l" defTabSz="9114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0180" algn="l" defTabSz="9114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5925" algn="l" defTabSz="9114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DAB67F4-9CC3-4C7B-8115-2516D8CC8117}">
          <p14:sldIdLst>
            <p14:sldId id="256"/>
            <p14:sldId id="272"/>
          </p14:sldIdLst>
        </p14:section>
        <p14:section name="Раздел без заголовка" id="{22D9E8BB-9F88-4185-A9AC-2F3CFAF16FF2}">
          <p14:sldIdLst>
            <p14:sldId id="274"/>
            <p14:sldId id="275"/>
            <p14:sldId id="260"/>
            <p14:sldId id="261"/>
            <p14:sldId id="277"/>
            <p14:sldId id="271"/>
            <p14:sldId id="278"/>
            <p14:sldId id="279"/>
            <p14:sldId id="257"/>
            <p14:sldId id="25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10B5B-C02E-4EA3-95E3-0DC6B86124AE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71BC-03D1-4B7F-82AF-2BFEA41F4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101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4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738" algn="l" defTabSz="9114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482" algn="l" defTabSz="9114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228" algn="l" defTabSz="9114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2960" algn="l" defTabSz="9114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8705" algn="l" defTabSz="9114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443" algn="l" defTabSz="9114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0180" algn="l" defTabSz="9114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5925" algn="l" defTabSz="9114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E71BC-03D1-4B7F-82AF-2BFEA41F46C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76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49" tIns="45576" rIns="91149" bIns="45576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5738" indent="0" algn="ctr">
              <a:buNone/>
            </a:lvl2pPr>
            <a:lvl3pPr marL="911482" indent="0" algn="ctr">
              <a:buNone/>
            </a:lvl3pPr>
            <a:lvl4pPr marL="1367228" indent="0" algn="ctr">
              <a:buNone/>
            </a:lvl4pPr>
            <a:lvl5pPr marL="1822960" indent="0" algn="ctr">
              <a:buNone/>
            </a:lvl5pPr>
            <a:lvl6pPr marL="2278705" indent="0" algn="ctr">
              <a:buNone/>
            </a:lvl6pPr>
            <a:lvl7pPr marL="2734443" indent="0" algn="ctr">
              <a:buNone/>
            </a:lvl7pPr>
            <a:lvl8pPr marL="3190180" indent="0" algn="ctr">
              <a:buNone/>
            </a:lvl8pPr>
            <a:lvl9pPr marL="3645925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549279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3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5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49" tIns="45576" rIns="91149" bIns="45576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5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107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61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73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73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1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49" tIns="45576" rIns="91149" bIns="45576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21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49" tIns="45576" rIns="91149" bIns="45576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36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37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49" tIns="45576" rIns="91149" bIns="45576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98"/>
            <a:ext cx="8686800" cy="4525963"/>
          </a:xfrm>
          <a:prstGeom prst="rect">
            <a:avLst/>
          </a:prstGeom>
        </p:spPr>
        <p:txBody>
          <a:bodyPr vert="horz" lIns="91149" tIns="45576" rIns="91149" bIns="45576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2" y="76200"/>
            <a:ext cx="2514600" cy="288925"/>
          </a:xfrm>
          <a:prstGeom prst="rect">
            <a:avLst/>
          </a:prstGeom>
        </p:spPr>
        <p:txBody>
          <a:bodyPr vert="horz" lIns="91149" tIns="45576" rIns="91149" bIns="45576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3" y="76200"/>
            <a:ext cx="3352800" cy="288925"/>
          </a:xfrm>
          <a:prstGeom prst="rect">
            <a:avLst/>
          </a:prstGeom>
        </p:spPr>
        <p:txBody>
          <a:bodyPr vert="horz" lIns="91149" tIns="45576" rIns="91149" bIns="45576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1" y="6477000"/>
            <a:ext cx="762000" cy="244475"/>
          </a:xfrm>
          <a:prstGeom prst="rect">
            <a:avLst/>
          </a:prstGeom>
        </p:spPr>
        <p:txBody>
          <a:bodyPr vert="horz" lIns="91149" tIns="45576" rIns="91149" bIns="45576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lIns="91149" tIns="45576" rIns="91149" bIns="45576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49" tIns="45576" rIns="91149" bIns="45576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49" tIns="45576" rIns="91149" bIns="45576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1808" indent="-34180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0578" indent="-284844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39351" indent="-22786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5088" indent="-227866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0832" indent="-22786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06572" indent="-22786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62321" indent="-22786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18050" indent="-22786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73797" indent="-22786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57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14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72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29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787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44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01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459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viktoriya-sport.ru/wp-content/uploads/2023/10/&#1052;&#1077;&#1090;&#1086;&#1076;&#1080;&#1095;&#1077;&#1089;&#1082;&#1072;&#1103;-&#1088;&#1072;&#1079;&#1088;&#1072;&#1073;&#1086;&#1090;&#1082;&#1072;-&#1060;&#1086;&#1088;&#1084;&#1080;&#1088;&#1086;&#1074;&#1072;&#1085;&#1080;&#1077;-&#1082;&#1086;&#1086;&#1088;&#1076;&#1080;&#1085;&#1072;&#1094;&#1080;&#1086;&#1085;&#1085;&#1099;&#1093;-&#1089;&#1087;&#1086;&#1089;&#1086;&#1073;&#1085;&#1086;&#1089;&#1090;&#1077;&#1081;-&#1091;-&#1089;&#1087;&#1086;&#1088;&#1089;&#1090;&#1089;&#1084;&#1077;&#1085;&#1086;&#1074;-&#1079;&#1072;&#1085;&#1080;&#1084;&#1072;&#1102;&#1097;&#1080;&#1093;&#1089;&#1103;-&#1091;&#1096;&#1091;-&#1089;&#1072;&#1085;&#1100;&#1076;&#1072;.pdf" TargetMode="External"/><Relationship Id="rId3" Type="http://schemas.openxmlformats.org/officeDocument/2006/relationships/hyperlink" Target="https://wika.tutoronline.ru/fizika/class/7/ravnovesie-tel/" TargetMode="External"/><Relationship Id="rId7" Type="http://schemas.openxmlformats.org/officeDocument/2006/relationships/hyperlink" Target="https://wushusanda.ru/" TargetMode="External"/><Relationship Id="rId2" Type="http://schemas.openxmlformats.org/officeDocument/2006/relationships/hyperlink" Target="file:///C:\Users\Baronkina\Desktop\http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ulin-crimea.ru/articles/stances/" TargetMode="External"/><Relationship Id="rId5" Type="http://schemas.openxmlformats.org/officeDocument/2006/relationships/hyperlink" Target="https://dzen.ru/a/YmumfgCaDFogF2t3/" TargetMode="External"/><Relationship Id="rId4" Type="http://schemas.openxmlformats.org/officeDocument/2006/relationships/hyperlink" Target="https://xianu.livejournal.com/10105.html?ysclid=mhdq12o3wo26099331/" TargetMode="External"/><Relationship Id="rId9" Type="http://schemas.openxmlformats.org/officeDocument/2006/relationships/hyperlink" Target="https://spo.1sept.ru/article.php?id=200601402&amp;clid=235857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52636" y="4293096"/>
            <a:ext cx="8458200" cy="122237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РАВНОВЕСИЕ. УСЛОВИЯ </a:t>
            </a:r>
            <a:r>
              <a:rPr lang="ru-RU" sz="3200" dirty="0" smtClean="0"/>
              <a:t>РАВНОВЕСИЯ в ушу.</a:t>
            </a:r>
            <a:endParaRPr lang="ru-RU" sz="3200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53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68072" cy="10347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СТОЙКА. 2  условие  равновесия спортсмена.</a:t>
            </a:r>
            <a:endParaRPr lang="ru-RU" sz="2800" dirty="0"/>
          </a:p>
        </p:txBody>
      </p:sp>
      <p:pic>
        <p:nvPicPr>
          <p:cNvPr id="5" name="Picture 4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9" y="1148102"/>
            <a:ext cx="2219498" cy="1733204"/>
          </a:xfrm>
          <a:prstGeom prst="rect">
            <a:avLst/>
          </a:prstGeom>
          <a:noFill/>
          <a:ln w="38100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971600" y="1794886"/>
            <a:ext cx="699789" cy="1120506"/>
          </a:xfrm>
          <a:prstGeom prst="straightConnector1">
            <a:avLst/>
          </a:prstGeom>
          <a:noFill/>
          <a:ln w="63500" cap="flat" cmpd="sng" algn="ctr">
            <a:solidFill>
              <a:srgbClr val="1F2123"/>
            </a:solidFill>
            <a:prstDash val="solid"/>
            <a:tailEnd type="arrow"/>
          </a:ln>
          <a:effectLst/>
        </p:spPr>
      </p:cxnSp>
      <p:cxnSp>
        <p:nvCxnSpPr>
          <p:cNvPr id="7" name="Прямая со стрелкой 6"/>
          <p:cNvCxnSpPr/>
          <p:nvPr/>
        </p:nvCxnSpPr>
        <p:spPr>
          <a:xfrm>
            <a:off x="1475656" y="2276872"/>
            <a:ext cx="0" cy="967375"/>
          </a:xfrm>
          <a:prstGeom prst="straightConnector1">
            <a:avLst/>
          </a:prstGeom>
          <a:noFill/>
          <a:ln w="63500" cap="flat" cmpd="sng" algn="ctr">
            <a:solidFill>
              <a:srgbClr val="1F2123"/>
            </a:solidFill>
            <a:prstDash val="solid"/>
            <a:tailEnd type="arrow"/>
          </a:ln>
          <a:effectLst/>
        </p:spPr>
      </p:cxnSp>
      <p:sp>
        <p:nvSpPr>
          <p:cNvPr id="8" name="Надпись 2"/>
          <p:cNvSpPr txBox="1">
            <a:spLocks noChangeArrowheads="1"/>
          </p:cNvSpPr>
          <p:nvPr/>
        </p:nvSpPr>
        <p:spPr bwMode="auto">
          <a:xfrm>
            <a:off x="1010064" y="2998566"/>
            <a:ext cx="360004" cy="396163"/>
          </a:xfrm>
          <a:prstGeom prst="rect">
            <a:avLst/>
          </a:prstGeom>
          <a:solidFill>
            <a:srgbClr val="FFFFFF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rot="0" vert="horz" wrap="square" lIns="79958" tIns="39980" rIns="79958" bIns="39980" anchor="t" anchorCtr="0">
            <a:noAutofit/>
          </a:bodyPr>
          <a:lstStyle/>
          <a:p>
            <a:pPr defTabSz="799626">
              <a:lnSpc>
                <a:spcPct val="107000"/>
              </a:lnSpc>
              <a:spcAft>
                <a:spcPts val="701"/>
              </a:spcAft>
            </a:pPr>
            <a:r>
              <a:rPr lang="en-US" sz="1900" b="1" kern="100" dirty="0">
                <a:solidFill>
                  <a:srgbClr val="1F2123"/>
                </a:solidFill>
                <a:latin typeface="Calibri"/>
                <a:ea typeface="PMingLiU"/>
                <a:cs typeface="Times New Roman"/>
              </a:rPr>
              <a:t>F</a:t>
            </a:r>
            <a:r>
              <a:rPr lang="ru-RU" sz="1900" b="1" kern="100" baseline="-25000" dirty="0">
                <a:solidFill>
                  <a:srgbClr val="1F2123"/>
                </a:solidFill>
                <a:latin typeface="Calibri"/>
                <a:ea typeface="PMingLiU"/>
                <a:cs typeface="Times New Roman"/>
              </a:rPr>
              <a:t>т</a:t>
            </a:r>
            <a:endParaRPr lang="ru-RU" sz="1000" kern="100" dirty="0">
              <a:solidFill>
                <a:srgbClr val="1F2123"/>
              </a:solidFill>
              <a:latin typeface="Calibri"/>
              <a:ea typeface="PMingLiU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1682295" y="1418243"/>
                <a:ext cx="252165" cy="41863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2060"/>
                </a:solidFill>
              </a:ln>
            </p:spPr>
            <p:txBody>
              <a:bodyPr wrap="square" lIns="79958" tIns="39980" rIns="79958" bIns="39980">
                <a:spAutoFit/>
              </a:bodyPr>
              <a:lstStyle/>
              <a:p>
                <a:pPr marL="0" marR="0" lvl="0" indent="0" defTabSz="799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21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F2123"/>
                          </a:solidFill>
                          <a:effectLst/>
                          <a:uLnTx/>
                          <a:uFillTx/>
                          <a:latin typeface="Cambria Math"/>
                          <a:ea typeface="PMingLiU"/>
                          <a:cs typeface="Times New Roman"/>
                        </a:rPr>
                        <m:t>𝐍</m:t>
                      </m:r>
                    </m:oMath>
                  </m:oMathPara>
                </a14:m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F2123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295" y="1418243"/>
                <a:ext cx="252165" cy="418638"/>
              </a:xfrm>
              <a:prstGeom prst="rect">
                <a:avLst/>
              </a:prstGeom>
              <a:blipFill rotWithShape="1">
                <a:blip r:embed="rId3"/>
                <a:stretch>
                  <a:fillRect l="-2326" r="-41860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Прямая со стрелкой 9"/>
          <p:cNvCxnSpPr/>
          <p:nvPr/>
        </p:nvCxnSpPr>
        <p:spPr>
          <a:xfrm flipH="1" flipV="1">
            <a:off x="1682295" y="2431706"/>
            <a:ext cx="1768" cy="483686"/>
          </a:xfrm>
          <a:prstGeom prst="straightConnector1">
            <a:avLst/>
          </a:prstGeom>
          <a:noFill/>
          <a:ln w="63500" cap="flat" cmpd="sng" algn="ctr">
            <a:solidFill>
              <a:srgbClr val="1F2123"/>
            </a:solidFill>
            <a:prstDash val="soli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808377" y="2730726"/>
            <a:ext cx="537021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r>
              <a:rPr lang="en-US" sz="1200" b="1" dirty="0" smtClean="0"/>
              <a:t>1</a:t>
            </a:r>
            <a:endParaRPr lang="ru-RU" sz="1200" b="1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335372" y="4248219"/>
            <a:ext cx="0" cy="1570621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6" name="Прямая со стрелкой 15"/>
          <p:cNvCxnSpPr/>
          <p:nvPr/>
        </p:nvCxnSpPr>
        <p:spPr>
          <a:xfrm flipV="1">
            <a:off x="335372" y="5801526"/>
            <a:ext cx="1013570" cy="17314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0" name="Прямая со стрелкой 19"/>
          <p:cNvCxnSpPr/>
          <p:nvPr/>
        </p:nvCxnSpPr>
        <p:spPr>
          <a:xfrm flipV="1">
            <a:off x="330893" y="4232872"/>
            <a:ext cx="935342" cy="1568654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3" name="Дуга 22"/>
          <p:cNvSpPr/>
          <p:nvPr/>
        </p:nvSpPr>
        <p:spPr>
          <a:xfrm rot="15801950" flipV="1">
            <a:off x="261595" y="5266529"/>
            <a:ext cx="138595" cy="412831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</a:ln>
          <a:effectLst/>
        </p:spPr>
        <p:txBody>
          <a:bodyPr lIns="79958" tIns="39980" rIns="79958" bIns="39980" rtlCol="0" anchor="ctr"/>
          <a:lstStyle/>
          <a:p>
            <a:pPr marL="0" marR="0" lvl="0" indent="0" algn="ctr" defTabSz="799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373103" y="4787302"/>
                <a:ext cx="310465" cy="357740"/>
              </a:xfrm>
              <a:prstGeom prst="rect">
                <a:avLst/>
              </a:prstGeom>
            </p:spPr>
            <p:txBody>
              <a:bodyPr wrap="square" lIns="79958" tIns="39980" rIns="79958" bIns="39980">
                <a:spAutoFit/>
              </a:bodyPr>
              <a:lstStyle/>
              <a:p>
                <a:pPr marL="0" marR="0" lvl="0" indent="0" defTabSz="799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1800" b="1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PMingLiU"/>
                          <a:cs typeface="Times New Roman"/>
                        </a:rPr>
                        <m:t>𝜶</m:t>
                      </m:r>
                    </m:oMath>
                  </m:oMathPara>
                </a14:m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03" y="4787302"/>
                <a:ext cx="310465" cy="35774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Прямая соединительная линия 25"/>
          <p:cNvCxnSpPr/>
          <p:nvPr/>
        </p:nvCxnSpPr>
        <p:spPr>
          <a:xfrm>
            <a:off x="330893" y="4248219"/>
            <a:ext cx="987967" cy="87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28" name="Прямая соединительная линия 27"/>
          <p:cNvCxnSpPr/>
          <p:nvPr/>
        </p:nvCxnSpPr>
        <p:spPr>
          <a:xfrm>
            <a:off x="1266235" y="4252605"/>
            <a:ext cx="8413" cy="147610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1445505" y="4775879"/>
                <a:ext cx="425216" cy="357740"/>
              </a:xfrm>
              <a:prstGeom prst="rect">
                <a:avLst/>
              </a:prstGeom>
            </p:spPr>
            <p:txBody>
              <a:bodyPr wrap="square" lIns="79958" tIns="39980" rIns="79958" bIns="39980">
                <a:spAutoFit/>
              </a:bodyPr>
              <a:lstStyle/>
              <a:p>
                <a:pPr marL="0" marR="0" lvl="0" indent="0" defTabSz="799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ru-RU" sz="18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0" lang="ru-RU" sz="18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𝒍</m:t>
                          </m:r>
                        </m:e>
                        <m:sub>
                          <m:r>
                            <a:rPr kumimoji="0" lang="en-US" sz="18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505" y="4775879"/>
                <a:ext cx="425216" cy="35774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791272" y="4001551"/>
                <a:ext cx="425216" cy="357740"/>
              </a:xfrm>
              <a:prstGeom prst="rect">
                <a:avLst/>
              </a:prstGeom>
            </p:spPr>
            <p:txBody>
              <a:bodyPr wrap="square" lIns="79958" tIns="39980" rIns="79958" bIns="39980">
                <a:spAutoFit/>
              </a:bodyPr>
              <a:lstStyle/>
              <a:p>
                <a:pPr marL="0" marR="0" lvl="0" indent="0" defTabSz="799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ru-RU" sz="18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0" lang="ru-RU" sz="18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𝒍</m:t>
                          </m:r>
                        </m:e>
                        <m:sub>
                          <m:r>
                            <a:rPr kumimoji="0" lang="en-US" sz="18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72" y="4001551"/>
                <a:ext cx="425216" cy="35774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791271" y="3861788"/>
                <a:ext cx="125029" cy="383196"/>
              </a:xfrm>
              <a:prstGeom prst="rect">
                <a:avLst/>
              </a:prstGeom>
            </p:spPr>
            <p:txBody>
              <a:bodyPr wrap="square" lIns="79958" tIns="39980" rIns="79958" bIns="39980">
                <a:spAutoFit/>
              </a:bodyPr>
              <a:lstStyle/>
              <a:p>
                <a:pPr marL="0" marR="0" lvl="0" indent="0" defTabSz="799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ru-RU" sz="18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0" lang="ru-RU" sz="18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𝒍</m:t>
                          </m:r>
                        </m:e>
                        <m:sub>
                          <m:r>
                            <a:rPr kumimoji="0" lang="ru-RU" sz="18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71" y="3861788"/>
                <a:ext cx="125029" cy="383196"/>
              </a:xfrm>
              <a:prstGeom prst="rect">
                <a:avLst/>
              </a:prstGeom>
              <a:blipFill rotWithShape="1">
                <a:blip r:embed="rId7"/>
                <a:stretch>
                  <a:fillRect l="-20000" r="-160000" b="-79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Прямоугольник 35"/>
              <p:cNvSpPr/>
              <p:nvPr/>
            </p:nvSpPr>
            <p:spPr>
              <a:xfrm>
                <a:off x="64508" y="3735909"/>
                <a:ext cx="452289" cy="43353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2060"/>
                </a:solidFill>
              </a:ln>
            </p:spPr>
            <p:txBody>
              <a:bodyPr wrap="square" lIns="79958" tIns="39980" rIns="79958" bIns="39980">
                <a:spAutoFit/>
              </a:bodyPr>
              <a:lstStyle/>
              <a:p>
                <a:pPr marL="0" marR="0" lvl="0" indent="0" defTabSz="799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ru-RU" sz="21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0" lang="ru-RU" sz="21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𝐍</m:t>
                          </m:r>
                        </m:e>
                        <m:sub>
                          <m:r>
                            <a:rPr kumimoji="0" lang="ru-RU" sz="21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𝐲</m:t>
                          </m:r>
                        </m:sub>
                      </m:sSub>
                    </m:oMath>
                  </m:oMathPara>
                </a14:m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6" name="Прямоугольник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8" y="3735909"/>
                <a:ext cx="452289" cy="433530"/>
              </a:xfrm>
              <a:prstGeom prst="rect">
                <a:avLst/>
              </a:prstGeom>
              <a:blipFill rotWithShape="1">
                <a:blip r:embed="rId8"/>
                <a:stretch>
                  <a:fillRect l="-2632" b="-5479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1190065" y="5950938"/>
                <a:ext cx="468047" cy="41863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2060"/>
                </a:solidFill>
              </a:ln>
            </p:spPr>
            <p:txBody>
              <a:bodyPr wrap="square" lIns="79958" tIns="39980" rIns="79958" bIns="39980">
                <a:spAutoFit/>
              </a:bodyPr>
              <a:lstStyle/>
              <a:p>
                <a:pPr marL="0" marR="0" lvl="0" indent="0" defTabSz="799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ru-RU" sz="21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0" lang="ru-RU" sz="21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𝐍</m:t>
                          </m:r>
                        </m:e>
                        <m:sub>
                          <m:r>
                            <a:rPr kumimoji="0" lang="ru-RU" sz="21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𝐱</m:t>
                          </m:r>
                        </m:sub>
                      </m:sSub>
                    </m:oMath>
                  </m:oMathPara>
                </a14:m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065" y="5950938"/>
                <a:ext cx="468047" cy="418638"/>
              </a:xfrm>
              <a:prstGeom prst="rect">
                <a:avLst/>
              </a:prstGeom>
              <a:blipFill rotWithShape="1">
                <a:blip r:embed="rId9"/>
                <a:stretch>
                  <a:fillRect l="-1266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Овал 37"/>
          <p:cNvSpPr/>
          <p:nvPr/>
        </p:nvSpPr>
        <p:spPr>
          <a:xfrm>
            <a:off x="1237956" y="4086801"/>
            <a:ext cx="124905" cy="165283"/>
          </a:xfrm>
          <a:prstGeom prst="ellipse">
            <a:avLst/>
          </a:prstGeom>
          <a:solidFill>
            <a:srgbClr val="7E97AD"/>
          </a:solidFill>
          <a:ln w="10795" cap="flat" cmpd="sng" algn="ctr">
            <a:solidFill>
              <a:srgbClr val="7E97AD">
                <a:shade val="50000"/>
              </a:srgbClr>
            </a:solidFill>
            <a:prstDash val="solid"/>
          </a:ln>
          <a:effectLst/>
        </p:spPr>
        <p:txBody>
          <a:bodyPr lIns="79958" tIns="39980" rIns="79958" bIns="39980" rtlCol="0" anchor="ctr"/>
          <a:lstStyle/>
          <a:p>
            <a:pPr marL="0" marR="0" lvl="0" indent="0" algn="ctr" defTabSz="799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62848" y="4100168"/>
            <a:ext cx="300939" cy="265407"/>
          </a:xfrm>
          <a:prstGeom prst="rect">
            <a:avLst/>
          </a:prstGeom>
          <a:solidFill>
            <a:srgbClr val="67787B">
              <a:lumMod val="40000"/>
              <a:lumOff val="60000"/>
            </a:srgbClr>
          </a:solidFill>
        </p:spPr>
        <p:txBody>
          <a:bodyPr wrap="none" lIns="79958" tIns="39980" rIns="79958" bIns="39980" rtlCol="0">
            <a:spAutoFit/>
          </a:bodyPr>
          <a:lstStyle/>
          <a:p>
            <a:pPr marL="0" marR="0" lvl="0" indent="0" defTabSz="799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цт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2655816" y="1109368"/>
                <a:ext cx="6264696" cy="16924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79958" tIns="39980" rIns="79958" bIns="39980">
                <a:spAutoFit/>
              </a:bodyPr>
              <a:lstStyle/>
              <a:p>
                <a:pPr lvl="0" algn="just" defTabSz="799626">
                  <a:lnSpc>
                    <a:spcPct val="115000"/>
                  </a:lnSpc>
                  <a:spcAft>
                    <a:spcPts val="701"/>
                  </a:spcAft>
                </a:pPr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Равенство нулю суммы моментов внешних сил относительно оси, проходящей через центр тяжести: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18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box>
                          <m:boxPr>
                            <m:ctrlPr>
                              <a:rPr kumimoji="0" lang="ru-RU" sz="1800" b="1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PMingLiU"/>
                                <a:cs typeface="Times New Roman"/>
                              </a:rPr>
                            </m:ctrlPr>
                          </m:boxPr>
                          <m:e>
                            <m:r>
                              <a:rPr kumimoji="0" lang="ru-RU" sz="1800" b="1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PMingLiU"/>
                                <a:cs typeface="Times New Roman"/>
                              </a:rPr>
                              <m:t>𝑴</m:t>
                            </m:r>
                          </m:e>
                        </m:box>
                      </m:e>
                      <m:sub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𝑭</m:t>
                        </m:r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т</m:t>
                        </m:r>
                      </m:sub>
                    </m:sSub>
                    <m:r>
                      <a:rPr kumimoji="0" lang="ru-RU" sz="1800" b="1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+</m:t>
                    </m:r>
                    <m:sSub>
                      <m:sSubPr>
                        <m:ctrlP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𝑴</m:t>
                        </m:r>
                      </m:e>
                      <m:sub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𝑵</m:t>
                        </m:r>
                        <m:r>
                          <a:rPr kumimoji="0" lang="ru-RU" sz="18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 </m:t>
                        </m:r>
                      </m:sub>
                    </m:sSub>
                    <m:sSub>
                      <m:sSubPr>
                        <m:ctrlP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lang="ru-RU" b="1" i="1" kern="100" smtClean="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+ </m:t>
                        </m:r>
                        <m: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𝑴</m:t>
                        </m:r>
                      </m:e>
                      <m:sub>
                        <m: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𝑵</m:t>
                        </m:r>
                        <m:r>
                          <a:rPr lang="ru-RU" b="1" i="1" kern="100" smtClean="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𝟏</m:t>
                        </m:r>
                        <m: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 </m:t>
                        </m:r>
                      </m:sub>
                    </m:sSub>
                    <m:r>
                      <a:rPr kumimoji="0" lang="ru-RU" sz="1800" b="1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=</m:t>
                    </m:r>
                    <m:r>
                      <a:rPr kumimoji="0" lang="ru-RU" sz="1800" b="1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𝟎</m:t>
                    </m:r>
                  </m:oMath>
                </a14:m>
                <a:endParaRPr kumimoji="0" lang="ru-RU" sz="1800" b="1" i="0" u="none" strike="noStrike" kern="1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PMingLiU"/>
                  <a:cs typeface="Calibri" pitchFamily="34" charset="0"/>
                </a:endParaRPr>
              </a:p>
              <a:p>
                <a:pPr lvl="0" algn="just" defTabSz="799626">
                  <a:lnSpc>
                    <a:spcPct val="115000"/>
                  </a:lnSpc>
                  <a:spcAft>
                    <a:spcPts val="701"/>
                  </a:spcAft>
                </a:pPr>
                <a:r>
                  <a:rPr lang="ru-RU" sz="1600" i="1" kern="100" dirty="0" smtClean="0">
                    <a:latin typeface="Calibri" pitchFamily="34" charset="0"/>
                    <a:ea typeface="PMingLiU"/>
                    <a:cs typeface="Calibri" pitchFamily="34" charset="0"/>
                  </a:rPr>
                  <a:t>Моменты сил трения покоя  не рассматриваем в силу незначительности  их действия  и  для  упрощения  вычислений</a:t>
                </a:r>
                <a:endParaRPr kumimoji="0" lang="ru-RU" sz="1600" i="1" u="none" strike="noStrike" kern="1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itchFamily="34" charset="0"/>
                  <a:ea typeface="PMingLiU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0" name="Прямоугольник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816" y="1109368"/>
                <a:ext cx="6264696" cy="1692464"/>
              </a:xfrm>
              <a:prstGeom prst="rect">
                <a:avLst/>
              </a:prstGeom>
              <a:blipFill rotWithShape="1">
                <a:blip r:embed="rId10"/>
                <a:stretch>
                  <a:fillRect l="-1071" t="-719" r="-974" b="-28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2722225" y="2801832"/>
                <a:ext cx="6188108" cy="7178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79958" tIns="39980" rIns="79958" bIns="39980">
                <a:spAutoFit/>
              </a:bodyPr>
              <a:lstStyle/>
              <a:p>
                <a:pPr marL="0" marR="0" lvl="0" indent="0" algn="just" defTabSz="799555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Момент силы тяжести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  </m:t>
                        </m:r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𝑴</m:t>
                        </m:r>
                      </m:e>
                      <m:sub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𝑭</m:t>
                        </m:r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т</m:t>
                        </m:r>
                      </m:sub>
                    </m:sSub>
                    <m:r>
                      <a:rPr kumimoji="0" lang="ru-RU" sz="1800" b="1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=</m:t>
                    </m:r>
                    <m:r>
                      <a:rPr kumimoji="0" lang="ru-RU" sz="1800" b="1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𝟎</m:t>
                    </m:r>
                  </m:oMath>
                </a14:m>
                <a:r>
                  <a:rPr kumimoji="0" lang="ru-RU" sz="1800" b="1" i="1" u="none" strike="noStrike" kern="100" cap="none" spc="0" normalizeH="0" baseline="0" noProof="0" dirty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,  т.к. </a:t>
                </a:r>
                <a:r>
                  <a:rPr kumimoji="0" lang="ru-RU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плечо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𝒍</m:t>
                        </m:r>
                      </m:e>
                      <m:sub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𝑭</m:t>
                        </m:r>
                        <m:r>
                          <a:rPr kumimoji="0" lang="ru-RU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т</m:t>
                        </m:r>
                      </m:sub>
                    </m:sSub>
                  </m:oMath>
                </a14:m>
                <a:r>
                  <a:rPr kumimoji="0" lang="ru-RU" sz="1800" b="1" i="1" u="none" strike="noStrike" kern="1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= </a:t>
                </a:r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0 </a:t>
                </a:r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; </a:t>
                </a:r>
              </a:p>
              <a:p>
                <a:pPr lvl="0" algn="just" defTabSz="799555">
                  <a:lnSpc>
                    <a:spcPct val="115000"/>
                  </a:lnSpc>
                  <a:defRPr/>
                </a:pPr>
                <a:r>
                  <a:rPr lang="ru-RU" b="1" i="1" kern="100" dirty="0" smtClean="0">
                    <a:latin typeface="Calibri" pitchFamily="34" charset="0"/>
                    <a:ea typeface="PMingLiU"/>
                    <a:cs typeface="Calibri" pitchFamily="34" charset="0"/>
                  </a:rPr>
                  <a:t>Момент силы реакции опоры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 </m:t>
                        </m:r>
                        <m: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𝑴</m:t>
                        </m:r>
                      </m:e>
                      <m:sub>
                        <m: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𝑵</m:t>
                        </m:r>
                        <m: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𝟏</m:t>
                        </m:r>
                        <m: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 </m:t>
                        </m:r>
                      </m:sub>
                    </m:sSub>
                    <m:r>
                      <a:rPr lang="en-US" b="1" i="1" kern="100" dirty="0" smtClean="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~</m:t>
                    </m:r>
                    <m:r>
                      <a:rPr lang="ru-RU" b="1" i="1" kern="100" dirty="0" smtClean="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 </m:t>
                    </m:r>
                    <m:r>
                      <a:rPr lang="ru-RU" b="1" i="1" kern="100" dirty="0" smtClean="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𝟎</m:t>
                    </m:r>
                    <m:r>
                      <a:rPr lang="ru-RU" b="1" i="1" kern="100" dirty="0" smtClean="0">
                        <a:latin typeface="Cambria Math"/>
                        <a:ea typeface="PMingLiU"/>
                        <a:cs typeface="Times New Roman"/>
                      </a:rPr>
                      <m:t>, т.к. </m:t>
                    </m:r>
                  </m:oMath>
                </a14:m>
                <a:r>
                  <a:rPr lang="ru-RU" b="1" i="1" kern="0" dirty="0">
                    <a:solidFill>
                      <a:srgbClr val="1F2123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плечо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kern="0">
                            <a:solidFill>
                              <a:srgbClr val="C00000"/>
                            </a:solidFill>
                            <a:latin typeface="Cambria Math"/>
                            <a:cs typeface="Times New Roman"/>
                          </a:rPr>
                        </m:ctrlPr>
                      </m:sSubPr>
                      <m:e>
                        <m:r>
                          <a:rPr lang="ru-RU" b="1" i="1" kern="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𝒍</m:t>
                        </m:r>
                      </m:e>
                      <m:sub>
                        <m:r>
                          <a:rPr lang="en-US" b="1" i="1" kern="0" smtClean="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𝑵</m:t>
                        </m:r>
                        <m:r>
                          <a:rPr lang="en-US" b="1" i="1" kern="0" smtClean="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b="1" kern="100" dirty="0">
                    <a:solidFill>
                      <a:prstClr val="black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kern="100" dirty="0" smtClean="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~</m:t>
                    </m:r>
                  </m:oMath>
                </a14:m>
                <a:r>
                  <a:rPr lang="ru-RU" b="1" i="1" kern="100" dirty="0">
                    <a:solidFill>
                      <a:srgbClr val="C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 0</a:t>
                </a:r>
                <a:endParaRPr kumimoji="0" lang="ru-RU" sz="1800" b="1" i="1" u="none" strike="noStrike" kern="1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itchFamily="34" charset="0"/>
                  <a:ea typeface="PMingLiU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225" y="2801832"/>
                <a:ext cx="6188108" cy="717838"/>
              </a:xfrm>
              <a:prstGeom prst="rect">
                <a:avLst/>
              </a:prstGeom>
              <a:blipFill rotWithShape="1">
                <a:blip r:embed="rId11"/>
                <a:stretch>
                  <a:fillRect l="-1084" t="-1709" b="-119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2722225" y="3222956"/>
                <a:ext cx="6201420" cy="10656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79958" tIns="39980" rIns="79958" bIns="39980">
                <a:spAutoFit/>
              </a:bodyPr>
              <a:lstStyle/>
              <a:p>
                <a:pPr marL="0" marR="0" lvl="0" indent="0" defTabSz="799555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Момент силы реакции опоры </a:t>
                </a:r>
                <a:r>
                  <a:rPr kumimoji="0" lang="en-US" sz="1800" b="1" i="1" u="none" strike="noStrike" kern="1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N</a:t>
                </a:r>
                <a:r>
                  <a:rPr kumimoji="0" lang="ru-RU" sz="1800" b="1" i="1" u="none" strike="noStrike" kern="1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 </a:t>
                </a:r>
                <a:r>
                  <a:rPr kumimoji="0" lang="ru-RU" sz="1800" b="1" i="1" u="none" strike="noStrike" kern="100" cap="none" spc="0" normalizeH="0" baseline="0" noProof="0" dirty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– это сумма </a:t>
                </a:r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 моментов  </a:t>
                </a:r>
              </a:p>
              <a:p>
                <a:pPr marL="0" marR="0" lvl="0" indent="0" defTabSz="799555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сил  </a:t>
                </a:r>
                <a:r>
                  <a:rPr kumimoji="0" lang="ru-RU" sz="1800" b="1" i="1" u="none" strike="noStrike" kern="100" cap="none" spc="0" normalizeH="0" baseline="0" noProof="0" dirty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горизонтальной </a:t>
                </a:r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 и вертикальной  составляющих:</a:t>
                </a:r>
                <a:endParaRPr kumimoji="0" lang="en-US" sz="1800" b="1" i="1" u="none" strike="noStrike" kern="100" cap="none" spc="0" normalizeH="0" baseline="0" noProof="0" dirty="0" smtClean="0">
                  <a:ln>
                    <a:noFill/>
                  </a:ln>
                  <a:solidFill>
                    <a:srgbClr val="1F2123"/>
                  </a:solidFill>
                  <a:effectLst/>
                  <a:uLnTx/>
                  <a:uFillTx/>
                  <a:latin typeface="Calibri" pitchFamily="34" charset="0"/>
                  <a:ea typeface="PMingLiU"/>
                  <a:cs typeface="Calibri" pitchFamily="34" charset="0"/>
                </a:endParaRPr>
              </a:p>
              <a:p>
                <a:pPr marL="0" marR="0" lvl="0" indent="0" defTabSz="799555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ru-RU" sz="18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0" lang="ru-RU" sz="18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 </m:t>
                          </m:r>
                          <m:r>
                            <a:rPr kumimoji="0" lang="en-US" sz="18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 </m:t>
                          </m:r>
                          <m:r>
                            <a:rPr kumimoji="0" lang="ru-RU" sz="18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𝑴</m:t>
                          </m:r>
                        </m:e>
                        <m:sub>
                          <m:r>
                            <a:rPr kumimoji="0" lang="ru-RU" sz="18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𝑵</m:t>
                          </m:r>
                        </m:sub>
                      </m:sSub>
                      <m:r>
                        <a:rPr kumimoji="0" lang="ru-RU" sz="1800" b="1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/>
                          <a:ea typeface="PMingLiU"/>
                          <a:cs typeface="Times New Roman"/>
                        </a:rPr>
                        <m:t>=</m:t>
                      </m:r>
                      <m:sSub>
                        <m:sSubPr>
                          <m:ctrlPr>
                            <a:rPr kumimoji="0" lang="ru-RU" sz="18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0" lang="ru-RU" sz="18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𝑴</m:t>
                          </m:r>
                        </m:e>
                        <m:sub>
                          <m:r>
                            <a:rPr kumimoji="0" lang="ru-RU" sz="18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𝑵𝒙</m:t>
                          </m:r>
                        </m:sub>
                      </m:sSub>
                      <m:r>
                        <a:rPr kumimoji="0" lang="ru-RU" sz="1800" b="1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/>
                          <a:ea typeface="PMingLiU"/>
                          <a:cs typeface="Times New Roman"/>
                        </a:rPr>
                        <m:t>+</m:t>
                      </m:r>
                      <m:sSub>
                        <m:sSubPr>
                          <m:ctrlPr>
                            <a:rPr kumimoji="0" lang="ru-RU" sz="18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0" lang="ru-RU" sz="18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𝑴</m:t>
                          </m:r>
                        </m:e>
                        <m:sub>
                          <m:r>
                            <a:rPr kumimoji="0" lang="ru-RU" sz="18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𝑵𝒚</m:t>
                          </m:r>
                        </m:sub>
                      </m:sSub>
                    </m:oMath>
                  </m:oMathPara>
                </a14:m>
                <a:endParaRPr kumimoji="0" lang="ru-RU" sz="1800" b="1" i="1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ea typeface="PMingLiU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225" y="3222956"/>
                <a:ext cx="6201420" cy="1065690"/>
              </a:xfrm>
              <a:prstGeom prst="rect">
                <a:avLst/>
              </a:prstGeom>
              <a:blipFill rotWithShape="1">
                <a:blip r:embed="rId12"/>
                <a:stretch>
                  <a:fillRect l="-1082" t="-1143" b="-1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2268390" y="4417255"/>
                <a:ext cx="6732142" cy="2061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205" tIns="45604" rIns="91205" bIns="45604">
                <a:spAutoFit/>
              </a:bodyPr>
              <a:lstStyle/>
              <a:p>
                <a:pPr lvl="0" algn="just" defTabSz="799626">
                  <a:lnSpc>
                    <a:spcPct val="115000"/>
                  </a:lnSpc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18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𝑴</m:t>
                        </m:r>
                      </m:e>
                      <m:sub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𝑵𝒚</m:t>
                        </m:r>
                      </m:sub>
                    </m:sSub>
                    <m:r>
                      <a:rPr kumimoji="0" lang="ru-RU" sz="1800" b="1" i="1" u="none" strike="noStrike" kern="1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=</m:t>
                    </m:r>
                    <m:sSub>
                      <m:sSubPr>
                        <m:ctrlP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𝑵</m:t>
                        </m:r>
                      </m:e>
                      <m:sub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𝒚</m:t>
                        </m:r>
                      </m:sub>
                    </m:sSub>
                    <m:sSub>
                      <m:sSubPr>
                        <m:ctrlP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𝒍</m:t>
                        </m:r>
                      </m:e>
                      <m:sub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𝒚</m:t>
                        </m:r>
                      </m:sub>
                    </m:sSub>
                    <m:r>
                      <a:rPr kumimoji="0" lang="ru-RU" sz="1800" b="1" i="1" u="none" strike="noStrike" kern="1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=</m:t>
                    </m:r>
                    <m:r>
                      <a:rPr kumimoji="0" lang="en-US" sz="1800" b="1" i="1" u="none" strike="noStrike" kern="1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𝒎𝒈</m:t>
                    </m:r>
                    <m:sSub>
                      <m:sSubPr>
                        <m:ctrlP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𝒍</m:t>
                        </m:r>
                      </m:e>
                      <m:sub>
                        <m:r>
                          <a:rPr kumimoji="0" lang="en-US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𝒚</m:t>
                        </m:r>
                      </m:sub>
                    </m:sSub>
                  </m:oMath>
                </a14:m>
                <a:r>
                  <a:rPr kumimoji="0" lang="ru-RU" sz="1800" b="0" i="1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18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 </m:t>
                        </m:r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𝑴</m:t>
                        </m:r>
                      </m:e>
                      <m:sub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𝑵𝒙</m:t>
                        </m:r>
                      </m:sub>
                    </m:sSub>
                    <m:r>
                      <a:rPr kumimoji="0" lang="ru-RU" sz="1800" b="1" i="1" u="none" strike="noStrike" kern="1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=</m:t>
                    </m:r>
                    <m:sSub>
                      <m:sSubPr>
                        <m:ctrlP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𝑵</m:t>
                        </m:r>
                      </m:e>
                      <m:sub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𝒙</m:t>
                        </m:r>
                      </m:sub>
                    </m:sSub>
                    <m:r>
                      <a:rPr kumimoji="0" lang="ru-RU" sz="1800" b="1" i="1" u="none" strike="noStrike" kern="1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 </m:t>
                    </m:r>
                    <m:sSub>
                      <m:sSubPr>
                        <m:ctrlP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𝒍</m:t>
                        </m:r>
                      </m:e>
                      <m:sub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𝒙</m:t>
                        </m:r>
                      </m:sub>
                    </m:sSub>
                  </m:oMath>
                </a14:m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18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𝑴</m:t>
                        </m:r>
                      </m:e>
                      <m:sub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𝑵𝒙</m:t>
                        </m:r>
                      </m:sub>
                    </m:sSub>
                    <m:r>
                      <a:rPr kumimoji="0" lang="en-US" sz="1800" b="1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1F2123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=</m:t>
                    </m:r>
                    <m:sSub>
                      <m:sSubPr>
                        <m:ctrlP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1F2123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1F2123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𝑴</m:t>
                        </m:r>
                      </m:e>
                      <m:sub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1F2123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𝑵𝒚</m:t>
                        </m:r>
                      </m:sub>
                    </m:sSub>
                  </m:oMath>
                </a14:m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;</a:t>
                </a:r>
                <a:r>
                  <a:rPr kumimoji="0" lang="en-US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1F2123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1F2123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𝑵</m:t>
                        </m:r>
                      </m:e>
                      <m:sub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1F2123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𝒙</m:t>
                        </m:r>
                      </m:sub>
                    </m:sSub>
                    <m:r>
                      <a:rPr kumimoji="0" lang="ru-RU" sz="1800" b="1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1F2123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 </m:t>
                    </m:r>
                    <m:sSub>
                      <m:sSubPr>
                        <m:ctrlP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1F2123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1F2123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𝒍</m:t>
                        </m:r>
                      </m:e>
                      <m:sub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1F2123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𝒙</m:t>
                        </m:r>
                      </m:sub>
                    </m:sSub>
                  </m:oMath>
                </a14:m>
                <a:r>
                  <a:rPr kumimoji="0" lang="en-US" sz="1800" b="1" i="1" u="none" strike="noStrike" kern="100" cap="none" spc="0" normalizeH="0" baseline="0" noProof="0" dirty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1F2123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1F2123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𝑵</m:t>
                        </m:r>
                      </m:e>
                      <m:sub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1F2123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𝒚</m:t>
                        </m:r>
                      </m:sub>
                    </m:sSub>
                    <m:sSub>
                      <m:sSubPr>
                        <m:ctrlP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1F2123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1F2123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𝒍</m:t>
                        </m:r>
                      </m:e>
                      <m:sub>
                        <m:r>
                          <a:rPr kumimoji="0" lang="ru-RU" sz="1800" b="1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1F2123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𝒚</m:t>
                        </m:r>
                        <m:r>
                          <a:rPr kumimoji="0" lang="ru-RU" sz="18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2123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0" lang="en-US" sz="1800" b="1" i="1" u="none" strike="noStrike" kern="100" cap="none" spc="0" normalizeH="0" baseline="0" noProof="0" dirty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; </a:t>
                </a:r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  </a:t>
                </a:r>
                <a:r>
                  <a:rPr lang="en-US" b="1" i="1" kern="100" dirty="0" smtClean="0">
                    <a:solidFill>
                      <a:schemeClr val="tx1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mg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kern="100">
                            <a:solidFill>
                              <a:schemeClr val="tx1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lang="ru-RU" b="1" i="1" kern="100">
                            <a:solidFill>
                              <a:schemeClr val="tx1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𝒍</m:t>
                        </m:r>
                      </m:e>
                      <m:sub>
                        <m:r>
                          <a:rPr lang="ru-RU" b="1" i="1" kern="100">
                            <a:solidFill>
                              <a:schemeClr val="tx1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𝒚</m:t>
                        </m:r>
                      </m:sub>
                    </m:sSub>
                  </m:oMath>
                </a14:m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kern="100">
                            <a:solidFill>
                              <a:schemeClr val="tx1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lang="ru-RU" b="1" i="1" kern="100">
                            <a:solidFill>
                              <a:schemeClr val="tx1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𝑵</m:t>
                        </m:r>
                      </m:e>
                      <m:sub>
                        <m:r>
                          <a:rPr lang="ru-RU" b="1" i="1" kern="100">
                            <a:solidFill>
                              <a:schemeClr val="tx1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𝒙</m:t>
                        </m:r>
                      </m:sub>
                    </m:sSub>
                    <m:r>
                      <a:rPr lang="ru-RU" b="1" i="1" kern="100">
                        <a:solidFill>
                          <a:schemeClr val="tx1"/>
                        </a:solidFill>
                        <a:latin typeface="Cambria Math"/>
                        <a:ea typeface="PMingLiU"/>
                        <a:cs typeface="Times New Roman"/>
                      </a:rPr>
                      <m:t> </m:t>
                    </m:r>
                    <m:sSub>
                      <m:sSubPr>
                        <m:ctrlPr>
                          <a:rPr lang="ru-RU" b="1" i="1" kern="100">
                            <a:solidFill>
                              <a:schemeClr val="tx1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lang="ru-RU" b="1" i="1" kern="100">
                            <a:solidFill>
                              <a:schemeClr val="tx1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𝒍</m:t>
                        </m:r>
                      </m:e>
                      <m:sub>
                        <m:r>
                          <a:rPr lang="ru-RU" b="1" i="1" kern="100">
                            <a:solidFill>
                              <a:schemeClr val="tx1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𝒙</m:t>
                        </m:r>
                      </m:sub>
                    </m:sSub>
                  </m:oMath>
                </a14:m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kern="100">
                            <a:solidFill>
                              <a:schemeClr val="tx1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lang="ru-RU" b="1" i="1" kern="100" smtClean="0">
                            <a:solidFill>
                              <a:schemeClr val="tx1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    </m:t>
                        </m:r>
                        <m:r>
                          <a:rPr lang="ru-RU" b="1" i="1" kern="100">
                            <a:solidFill>
                              <a:schemeClr val="tx1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𝒍</m:t>
                        </m:r>
                      </m:e>
                      <m:sub>
                        <m:r>
                          <a:rPr lang="ru-RU" b="1" i="1" kern="100">
                            <a:solidFill>
                              <a:schemeClr val="tx1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𝒚</m:t>
                        </m:r>
                      </m:sub>
                    </m:sSub>
                  </m:oMath>
                </a14:m>
                <a:r>
                  <a:rPr lang="ru-RU" b="1" i="1" kern="100" dirty="0">
                    <a:solidFill>
                      <a:srgbClr val="1F2123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kern="100">
                            <a:solidFill>
                              <a:srgbClr val="1F2123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lang="ru-RU" b="1" i="1" kern="100">
                            <a:solidFill>
                              <a:srgbClr val="1F2123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𝒍</m:t>
                        </m:r>
                      </m:e>
                      <m:sub>
                        <m:r>
                          <a:rPr lang="ru-RU" b="1" i="1" kern="100">
                            <a:solidFill>
                              <a:srgbClr val="1F2123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𝒙</m:t>
                        </m:r>
                      </m:sub>
                    </m:sSub>
                  </m:oMath>
                </a14:m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b="1" i="1" kern="100" smtClean="0">
                        <a:solidFill>
                          <a:schemeClr val="tx1"/>
                        </a:solidFill>
                        <a:latin typeface="Cambria Math"/>
                        <a:ea typeface="PMingLiU"/>
                        <a:cs typeface="Times New Roman"/>
                      </a:rPr>
                      <m:t>𝒕𝒈</m:t>
                    </m:r>
                    <m:r>
                      <a:rPr lang="ru-RU" b="1" i="1" kern="100" smtClean="0">
                        <a:solidFill>
                          <a:schemeClr val="tx1"/>
                        </a:solidFill>
                        <a:latin typeface="Cambria Math"/>
                        <a:ea typeface="PMingLiU"/>
                        <a:cs typeface="Times New Roman"/>
                      </a:rPr>
                      <m:t>𝜶</m:t>
                    </m:r>
                  </m:oMath>
                </a14:m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 </a:t>
                </a:r>
                <a:r>
                  <a:rPr kumimoji="0" lang="ru-RU" sz="1800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;</a:t>
                </a:r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     </a:t>
                </a:r>
                <a:r>
                  <a:rPr kumimoji="0" lang="en-US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mg </a:t>
                </a:r>
                <a14:m>
                  <m:oMath xmlns:m="http://schemas.openxmlformats.org/officeDocument/2006/math">
                    <m:r>
                      <a:rPr lang="ru-RU" b="1" i="1" kern="10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𝒕𝒈</m:t>
                    </m:r>
                    <m:r>
                      <a:rPr lang="ru-RU" b="1" i="1" kern="10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𝜶</m:t>
                    </m:r>
                  </m:oMath>
                </a14:m>
                <a:r>
                  <a:rPr lang="ru-RU" b="1" i="1" kern="100" dirty="0">
                    <a:solidFill>
                      <a:srgbClr val="C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 </a:t>
                </a:r>
                <a:r>
                  <a:rPr lang="ru-RU" i="1" kern="100" dirty="0" smtClean="0">
                    <a:solidFill>
                      <a:srgbClr val="C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=</a:t>
                </a:r>
                <a:r>
                  <a:rPr lang="ru-RU" b="1" kern="100" dirty="0">
                    <a:solidFill>
                      <a:srgbClr val="C00000"/>
                    </a:solidFill>
                    <a:ea typeface="PMingLiU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𝑵</m:t>
                        </m:r>
                      </m:e>
                      <m:sub>
                        <m: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ru-RU" i="1" kern="100" dirty="0" smtClean="0">
                    <a:solidFill>
                      <a:srgbClr val="1F2123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 </a:t>
                </a:r>
                <a:r>
                  <a:rPr kumimoji="0" lang="en-US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;       </a:t>
                </a:r>
                <a:endParaRPr kumimoji="0" lang="ru-RU" sz="1800" b="1" i="1" u="none" strike="noStrike" kern="100" cap="none" spc="0" normalizeH="0" baseline="0" noProof="0" dirty="0" smtClean="0">
                  <a:ln>
                    <a:noFill/>
                  </a:ln>
                  <a:solidFill>
                    <a:srgbClr val="1F2123"/>
                  </a:solidFill>
                  <a:effectLst/>
                  <a:uLnTx/>
                  <a:uFillTx/>
                  <a:latin typeface="Calibri" pitchFamily="34" charset="0"/>
                  <a:ea typeface="PMingLiU"/>
                  <a:cs typeface="Calibri" pitchFamily="34" charset="0"/>
                </a:endParaRPr>
              </a:p>
              <a:p>
                <a:pPr lvl="0" algn="just" defTabSz="799555">
                  <a:lnSpc>
                    <a:spcPct val="115000"/>
                  </a:lnSpc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b="1" i="1" kern="100">
                            <a:solidFill>
                              <a:srgbClr val="1F2123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lang="ru-RU" b="1" i="1" kern="100">
                            <a:solidFill>
                              <a:srgbClr val="1F2123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𝑵</m:t>
                        </m:r>
                      </m:e>
                      <m:sub>
                        <m:r>
                          <a:rPr lang="ru-RU" b="1" i="1" kern="100">
                            <a:solidFill>
                              <a:srgbClr val="1F2123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𝒙</m:t>
                        </m:r>
                      </m:sub>
                    </m:sSub>
                  </m:oMath>
                </a14:m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 </a:t>
                </a:r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зависит  от  угла  наклона  спортсмена </a:t>
                </a:r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- </a:t>
                </a:r>
                <a14:m>
                  <m:oMath xmlns:m="http://schemas.openxmlformats.org/officeDocument/2006/math">
                    <m:r>
                      <a:rPr lang="ru-RU" b="1" i="1" kern="100" smtClean="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𝜶</m:t>
                    </m:r>
                  </m:oMath>
                </a14:m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; </a:t>
                </a:r>
                <a:endParaRPr lang="ru-RU" b="1" i="1" kern="100" dirty="0" smtClean="0">
                  <a:solidFill>
                    <a:srgbClr val="C00000"/>
                  </a:solidFill>
                  <a:latin typeface="Cambria Math"/>
                  <a:ea typeface="PMingLiU"/>
                  <a:cs typeface="Times New Roman"/>
                </a:endParaRPr>
              </a:p>
              <a:p>
                <a:pPr lvl="0" defTabSz="799555">
                  <a:lnSpc>
                    <a:spcPct val="115000"/>
                  </a:lnSpc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b="1" i="1" kern="100" smtClean="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𝑵</m:t>
                        </m:r>
                      </m:e>
                      <m:sub>
                        <m: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𝒙</m:t>
                        </m:r>
                        <m:r>
                          <a:rPr lang="ru-RU" b="1" i="1" kern="100" smtClean="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 </m:t>
                        </m:r>
                      </m:sub>
                    </m:sSub>
                    <m:r>
                      <a:rPr lang="ru-RU" b="1" i="1" kern="100" smtClean="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en-US" b="1" i="1" kern="100" dirty="0">
                        <a:solidFill>
                          <a:srgbClr val="C00000"/>
                        </a:solidFill>
                        <a:latin typeface="Calibri" pitchFamily="34" charset="0"/>
                        <a:ea typeface="PMingLiU"/>
                        <a:cs typeface="Calibri" pitchFamily="34" charset="0"/>
                      </a:rPr>
                      <m:t>mg</m:t>
                    </m:r>
                    <m:r>
                      <m:rPr>
                        <m:nor/>
                      </m:rPr>
                      <a:rPr lang="en-US" b="1" i="1" kern="100" dirty="0">
                        <a:solidFill>
                          <a:srgbClr val="C00000"/>
                        </a:solidFill>
                        <a:latin typeface="Calibri" pitchFamily="34" charset="0"/>
                        <a:ea typeface="PMingLiU"/>
                        <a:cs typeface="Calibri" pitchFamily="34" charset="0"/>
                      </a:rPr>
                      <m:t> </m:t>
                    </m:r>
                    <m:r>
                      <a:rPr lang="ru-RU" b="1" i="1" kern="10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𝒕𝒈</m:t>
                    </m:r>
                    <m:r>
                      <a:rPr lang="ru-RU" b="1" i="1" kern="10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𝜶</m:t>
                    </m:r>
                    <m:r>
                      <a:rPr lang="ru-RU" b="1" i="1" kern="100" smtClean="0">
                        <a:solidFill>
                          <a:schemeClr val="tx1"/>
                        </a:solidFill>
                        <a:latin typeface="Cambria Math"/>
                        <a:ea typeface="PMingLiU"/>
                        <a:cs typeface="Times New Roman"/>
                      </a:rPr>
                      <m:t>−</m:t>
                    </m:r>
                  </m:oMath>
                </a14:m>
                <a:r>
                  <a:rPr lang="ru-RU" b="1" i="1" kern="0" dirty="0" smtClean="0">
                    <a:solidFill>
                      <a:srgbClr val="0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 </a:t>
                </a:r>
                <a:r>
                  <a:rPr lang="ru-RU" b="1" i="1" kern="0" dirty="0">
                    <a:solidFill>
                      <a:srgbClr val="0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формула</a:t>
                </a:r>
                <a:r>
                  <a:rPr lang="ru-RU" b="1" i="1" kern="0" dirty="0">
                    <a:solidFill>
                      <a:srgbClr val="C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  </a:t>
                </a:r>
                <a:r>
                  <a:rPr lang="ru-RU" b="1" i="1" kern="0" dirty="0">
                    <a:solidFill>
                      <a:srgbClr val="1F2123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устойчивости (</a:t>
                </a:r>
                <a:r>
                  <a:rPr lang="ru-RU" b="1" i="1" kern="0" dirty="0">
                    <a:solidFill>
                      <a:srgbClr val="C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равновесия</a:t>
                </a:r>
                <a:r>
                  <a:rPr lang="ru-RU" b="1" i="1" kern="0" dirty="0">
                    <a:solidFill>
                      <a:srgbClr val="1F2123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) </a:t>
                </a:r>
                <a:r>
                  <a:rPr lang="ru-RU" b="1" i="1" kern="0" dirty="0">
                    <a:solidFill>
                      <a:srgbClr val="0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спортсмена </a:t>
                </a:r>
                <a:r>
                  <a:rPr lang="ru-RU" b="1" i="1" kern="0" dirty="0" smtClean="0">
                    <a:solidFill>
                      <a:srgbClr val="0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.</a:t>
                </a:r>
              </a:p>
              <a:p>
                <a:pPr lvl="0" algn="just" defTabSz="799555">
                  <a:lnSpc>
                    <a:spcPct val="115000"/>
                  </a:lnSpc>
                  <a:defRPr/>
                </a:pPr>
                <a:r>
                  <a:rPr kumimoji="0" lang="ru-RU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При </a:t>
                </a:r>
                <a:r>
                  <a:rPr kumimoji="0" lang="ru-RU" sz="1800" b="1" i="1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нарушениии</a:t>
                </a:r>
                <a:r>
                  <a:rPr kumimoji="0" lang="ru-RU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  равновесия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kern="100">
                            <a:solidFill>
                              <a:srgbClr val="1F2123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bPr>
                      <m:e>
                        <m:r>
                          <a:rPr lang="ru-RU" b="1" i="1" kern="100" smtClean="0">
                            <a:solidFill>
                              <a:srgbClr val="1F2123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: </m:t>
                        </m:r>
                        <m:r>
                          <a:rPr lang="ru-RU" b="1" i="1" kern="100">
                            <a:solidFill>
                              <a:srgbClr val="1F2123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𝑵</m:t>
                        </m:r>
                      </m:e>
                      <m:sub>
                        <m:r>
                          <a:rPr lang="ru-RU" b="1" i="1" kern="100">
                            <a:solidFill>
                              <a:srgbClr val="1F2123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𝒙</m:t>
                        </m:r>
                      </m:sub>
                    </m:sSub>
                  </m:oMath>
                </a14:m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=</a:t>
                </a:r>
                <a:r>
                  <a:rPr lang="en-US" b="1" kern="100" dirty="0">
                    <a:solidFill>
                      <a:srgbClr val="1F2123"/>
                    </a:solidFill>
                    <a:ea typeface="PMingLiU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kern="100">
                        <a:solidFill>
                          <a:srgbClr val="1F2123"/>
                        </a:solidFill>
                        <a:latin typeface="Cambria Math"/>
                        <a:ea typeface="PMingLiU"/>
                        <a:cs typeface="Times New Roman"/>
                      </a:rPr>
                      <m:t>𝒎</m:t>
                    </m:r>
                    <m:r>
                      <a:rPr lang="en-US" b="1" i="1" kern="100" smtClean="0">
                        <a:solidFill>
                          <a:srgbClr val="1F2123"/>
                        </a:solidFill>
                        <a:latin typeface="Cambria Math"/>
                        <a:ea typeface="PMingLiU"/>
                        <a:cs typeface="Times New Roman"/>
                      </a:rPr>
                      <m:t>𝒂</m:t>
                    </m:r>
                  </m:oMath>
                </a14:m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;  </a:t>
                </a:r>
                <a:r>
                  <a:rPr lang="en-US" b="1" i="1" kern="100" dirty="0">
                    <a:solidFill>
                      <a:srgbClr val="C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a = g </a:t>
                </a:r>
                <a14:m>
                  <m:oMath xmlns:m="http://schemas.openxmlformats.org/officeDocument/2006/math">
                    <m:r>
                      <a:rPr lang="ru-RU" b="1" i="1" kern="10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𝒕𝒈</m:t>
                    </m:r>
                    <m:r>
                      <a:rPr lang="ru-RU" b="1" i="1" kern="10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𝜶</m:t>
                    </m:r>
                  </m:oMath>
                </a14:m>
                <a:r>
                  <a:rPr lang="ru-RU" b="1" i="1" kern="100" dirty="0">
                    <a:solidFill>
                      <a:srgbClr val="C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 </a:t>
                </a:r>
                <a:r>
                  <a:rPr lang="ru-RU" b="1" i="1" kern="100" dirty="0" smtClean="0">
                    <a:solidFill>
                      <a:srgbClr val="C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lang="ru-RU" b="1" i="1" kern="10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𝒕𝒈</m:t>
                    </m:r>
                    <m:r>
                      <a:rPr lang="ru-RU" b="1" i="1" kern="10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 </m:t>
                    </m:r>
                    <m:sSup>
                      <m:sSupPr>
                        <m:ctrlP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</m:ctrlPr>
                      </m:sSupPr>
                      <m:e>
                        <m: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𝟒𝟓</m:t>
                        </m:r>
                      </m:e>
                      <m:sup>
                        <m:r>
                          <a:rPr lang="ru-RU" b="1" i="1" kern="100">
                            <a:solidFill>
                              <a:srgbClr val="C00000"/>
                            </a:solidFill>
                            <a:latin typeface="Cambria Math"/>
                            <a:ea typeface="PMingLiU"/>
                            <a:cs typeface="Times New Roman"/>
                          </a:rPr>
                          <m:t>𝒐</m:t>
                        </m:r>
                      </m:sup>
                    </m:sSup>
                    <m:r>
                      <a:rPr lang="ru-RU" b="1" i="1" kern="10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=</m:t>
                    </m:r>
                    <m:r>
                      <a:rPr lang="ru-RU" b="1" i="1" kern="10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𝟏</m:t>
                    </m:r>
                  </m:oMath>
                </a14:m>
                <a:endParaRPr lang="ru-RU" b="1" i="1" kern="100" dirty="0">
                  <a:solidFill>
                    <a:srgbClr val="C00000"/>
                  </a:solidFill>
                  <a:latin typeface="Cambria Math"/>
                  <a:ea typeface="PMingLiU"/>
                  <a:cs typeface="Times New Roman"/>
                </a:endParaRPr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390" y="4417255"/>
                <a:ext cx="6732142" cy="2061997"/>
              </a:xfrm>
              <a:prstGeom prst="rect">
                <a:avLst/>
              </a:prstGeom>
              <a:blipFill rotWithShape="1">
                <a:blip r:embed="rId13"/>
                <a:stretch>
                  <a:fillRect l="-725" r="-815" b="-29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980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ВЫВОд</a:t>
            </a:r>
            <a:endParaRPr lang="ru-RU" dirty="0"/>
          </a:p>
        </p:txBody>
      </p:sp>
      <p:sp>
        <p:nvSpPr>
          <p:cNvPr id="4" name="AutoShape 8" descr="Picture background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49" tIns="45576" rIns="91149" bIns="45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3890" y="1628801"/>
                <a:ext cx="8366582" cy="1440159"/>
              </a:xfrm>
              <a:solidFill>
                <a:schemeClr val="bg1"/>
              </a:solidFill>
            </p:spPr>
            <p:txBody>
              <a:bodyPr>
                <a:normAutofit fontScale="92500" lnSpcReduction="10000"/>
              </a:bodyPr>
              <a:lstStyle/>
              <a:p>
                <a:r>
                  <a:rPr lang="ru-RU" sz="2400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Условие равновесия спортсмена при выполнении базового элемента ушу «стойка»: </a:t>
                </a:r>
              </a:p>
              <a:p>
                <a:pPr marL="0" indent="0">
                  <a:buNone/>
                </a:pPr>
                <a:r>
                  <a:rPr lang="ru-RU" sz="2400" b="1" i="1" kern="0" dirty="0">
                    <a:solidFill>
                      <a:srgbClr val="C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 </a:t>
                </a:r>
                <a:r>
                  <a:rPr lang="ru-RU" sz="2400" b="1" i="1" kern="0" dirty="0" smtClean="0">
                    <a:solidFill>
                      <a:srgbClr val="C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   максимально  </a:t>
                </a:r>
                <a:r>
                  <a:rPr lang="ru-RU" sz="2400" b="1" i="1" kern="0" dirty="0">
                    <a:solidFill>
                      <a:srgbClr val="C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возможный  наклон  </a:t>
                </a:r>
                <a:r>
                  <a:rPr lang="ru-RU" sz="2400" b="1" i="1" kern="0" dirty="0" smtClean="0">
                    <a:solidFill>
                      <a:srgbClr val="C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к поверхности опоры  </a:t>
                </a:r>
              </a:p>
              <a:p>
                <a:pPr marL="0" indent="0">
                  <a:buNone/>
                </a:pPr>
                <a:r>
                  <a:rPr lang="ru-RU" sz="2400" b="1" i="1" kern="0" dirty="0">
                    <a:solidFill>
                      <a:srgbClr val="C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 </a:t>
                </a:r>
                <a:r>
                  <a:rPr lang="ru-RU" sz="2400" b="1" i="1" kern="0" dirty="0" smtClean="0">
                    <a:solidFill>
                      <a:srgbClr val="C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   составляет </a:t>
                </a:r>
                <a:r>
                  <a:rPr lang="ru-RU" sz="2400" b="1" i="1" kern="0" dirty="0">
                    <a:solidFill>
                      <a:srgbClr val="C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45</a:t>
                </a:r>
                <a:r>
                  <a:rPr lang="ru-RU" sz="2400" b="1" i="1" kern="0" baseline="30000" dirty="0">
                    <a:solidFill>
                      <a:srgbClr val="C00000"/>
                    </a:solidFill>
                    <a:latin typeface="Calibri" pitchFamily="34" charset="0"/>
                    <a:ea typeface="PMingLiU"/>
                    <a:cs typeface="Calibri" pitchFamily="34" charset="0"/>
                  </a:rPr>
                  <a:t>о</a:t>
                </a:r>
                <a14:m>
                  <m:oMath xmlns:m="http://schemas.openxmlformats.org/officeDocument/2006/math">
                    <m:r>
                      <a:rPr lang="en-US" sz="2400" b="1" i="1" kern="100">
                        <a:solidFill>
                          <a:srgbClr val="000000"/>
                        </a:solidFill>
                        <a:latin typeface="Cambria Math"/>
                        <a:ea typeface="PMingLiU"/>
                        <a:cs typeface="Times New Roman"/>
                      </a:rPr>
                      <m:t> </m:t>
                    </m:r>
                  </m:oMath>
                </a14:m>
                <a:endParaRPr lang="ru-RU" sz="2400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3890" y="1628801"/>
                <a:ext cx="8366582" cy="1440159"/>
              </a:xfrm>
              <a:blipFill rotWithShape="1">
                <a:blip r:embed="rId2"/>
                <a:stretch>
                  <a:fillRect l="-146" t="-5085" b="-80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56992"/>
            <a:ext cx="369959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52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СПИСОК  ЛИТЕРАТУРЫ 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900" kern="100" dirty="0" smtClean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Г.Н</a:t>
            </a:r>
            <a:r>
              <a:rPr lang="ru-RU" sz="4900" kern="100" dirty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. </a:t>
            </a:r>
            <a:r>
              <a:rPr lang="ru-RU" sz="4900" kern="100" dirty="0" err="1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Музруков</a:t>
            </a:r>
            <a:r>
              <a:rPr lang="ru-RU" sz="4900" kern="100" dirty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. Основы ушу. Учебник для спортивных школ. М.: ОАО «Издательский Дом «Городец»», 2006</a:t>
            </a:r>
            <a:r>
              <a:rPr lang="ru-RU" sz="4900" kern="10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. </a:t>
            </a:r>
            <a:endParaRPr lang="ru-RU" sz="4900" kern="100" dirty="0">
              <a:solidFill>
                <a:schemeClr val="tx1"/>
              </a:solidFill>
              <a:latin typeface="Calibri" pitchFamily="34" charset="0"/>
              <a:ea typeface="PMingLiU"/>
              <a:cs typeface="Calibri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900" kern="100" dirty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 </a:t>
            </a:r>
            <a:r>
              <a:rPr lang="ru-RU" sz="4900" kern="100" dirty="0" err="1" smtClean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Г.Я.Мякишев</a:t>
            </a:r>
            <a:r>
              <a:rPr lang="ru-RU" sz="4900" kern="100" dirty="0" smtClean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, Б.Б. </a:t>
            </a:r>
            <a:r>
              <a:rPr lang="ru-RU" sz="4900" kern="100" dirty="0" err="1" smtClean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Буховцев</a:t>
            </a:r>
            <a:r>
              <a:rPr lang="ru-RU" sz="4900" kern="100" dirty="0" smtClean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, Н.Н. Сотский. Физика 10 класс. М.: «Просвещение», 2024</a:t>
            </a:r>
            <a:endParaRPr lang="ru-RU" sz="4900" kern="100" dirty="0">
              <a:solidFill>
                <a:schemeClr val="tx1"/>
              </a:solidFill>
              <a:latin typeface="Calibri" pitchFamily="34" charset="0"/>
              <a:ea typeface="PMingLiU"/>
              <a:cs typeface="Calibri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b="1" kern="100" dirty="0" smtClean="0">
              <a:solidFill>
                <a:schemeClr val="tx1"/>
              </a:solidFill>
              <a:latin typeface="Calibri" pitchFamily="34" charset="0"/>
              <a:ea typeface="PMingLiU"/>
              <a:cs typeface="Calibri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5000" kern="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PMingLiU"/>
                <a:cs typeface="Calibri" pitchFamily="34" charset="0"/>
              </a:rPr>
              <a:t>ИНТЕРНЕТ РЕСУРСЫ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54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2"/>
              </a:rPr>
              <a:t>https</a:t>
            </a: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://</a:t>
            </a:r>
            <a:r>
              <a:rPr lang="en-US" sz="5400" dirty="0" err="1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wika</a:t>
            </a: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.</a:t>
            </a:r>
            <a:r>
              <a:rPr lang="en-US" sz="5400" dirty="0" err="1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tutoronline</a:t>
            </a: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.</a:t>
            </a:r>
            <a:r>
              <a:rPr lang="en-US" sz="5400" dirty="0" err="1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ru</a:t>
            </a: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/</a:t>
            </a:r>
            <a:r>
              <a:rPr lang="en-US" sz="5400" dirty="0" err="1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fizika</a:t>
            </a: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/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class</a:t>
            </a: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/7/</a:t>
            </a:r>
            <a:r>
              <a:rPr lang="en-US" sz="5400" dirty="0" err="1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ravnovesie</a:t>
            </a: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-</a:t>
            </a:r>
            <a:r>
              <a:rPr lang="en-US" sz="5400" dirty="0" err="1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tel</a:t>
            </a: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/</a:t>
            </a:r>
            <a:endParaRPr lang="ru-RU" sz="5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2"/>
              </a:rPr>
              <a:t>https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://xianu.livejournal.com/10105.html?ysclid=mhdq12o3wo26099331/</a:t>
            </a:r>
            <a:endParaRPr lang="ru-RU" sz="5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2"/>
              </a:rPr>
              <a:t>https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://dzen.ru/a/YmumfgCaDFogF2t3/</a:t>
            </a:r>
            <a:endParaRPr lang="ru-RU" sz="5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2"/>
              </a:rPr>
              <a:t>https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://www.wulin-crimea.ru/articles/stances/</a:t>
            </a:r>
            <a:r>
              <a:rPr lang="ru-RU" sz="5400" dirty="0">
                <a:latin typeface="Calibri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2"/>
              </a:rPr>
              <a:t>https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7"/>
              </a:rPr>
              <a:t>://wushusanda.ru/</a:t>
            </a:r>
            <a:endParaRPr lang="ru-RU" sz="5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2"/>
              </a:rPr>
              <a:t>https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://viktoriya-sport.ru/wp-content/uploads/2023/10/</a:t>
            </a: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Методическая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-</a:t>
            </a: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разработка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-</a:t>
            </a: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Формирование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-</a:t>
            </a: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координационных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-</a:t>
            </a: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способностей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-</a:t>
            </a: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у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-</a:t>
            </a:r>
            <a:r>
              <a:rPr lang="ru-RU" sz="5400" dirty="0" err="1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спорстсменов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-</a:t>
            </a: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занимающихся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-</a:t>
            </a: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ушу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-</a:t>
            </a:r>
            <a:r>
              <a:rPr lang="ru-RU" sz="5400" dirty="0" err="1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саньда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.</a:t>
            </a:r>
            <a:r>
              <a:rPr lang="en-US" sz="5400" dirty="0" err="1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pdf</a:t>
            </a:r>
            <a:endParaRPr lang="ru-RU" sz="5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5400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9"/>
              </a:rPr>
              <a:t>https://spo.1sept.ru/article.php?id=200601402&amp;clid=2358576</a:t>
            </a:r>
            <a:endParaRPr lang="ru-RU" sz="54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5000" kern="1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PMingLiU"/>
              <a:cs typeface="Calibri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5000" kern="1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PMingLiU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62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02824" cy="838200"/>
          </a:xfrm>
        </p:spPr>
        <p:txBody>
          <a:bodyPr>
            <a:normAutofit fontScale="90000"/>
          </a:bodyPr>
          <a:lstStyle/>
          <a:p>
            <a:r>
              <a:rPr lang="ru-RU" cap="none" dirty="0" smtClean="0"/>
              <a:t>Цель урока</a:t>
            </a:r>
            <a:r>
              <a:rPr lang="ru-RU" dirty="0" smtClean="0"/>
              <a:t>: </a:t>
            </a:r>
            <a:r>
              <a:rPr lang="ru-RU" sz="2700" i="1" cap="none" dirty="0" smtClean="0">
                <a:solidFill>
                  <a:srgbClr val="000000"/>
                </a:solidFill>
                <a:effectLst/>
                <a:latin typeface="Calibri" pitchFamily="34" charset="0"/>
                <a:ea typeface="Times New Roman"/>
                <a:cs typeface="Calibri" pitchFamily="34" charset="0"/>
              </a:rPr>
              <a:t>выяснить условия равновесия спортсмена  при</a:t>
            </a:r>
            <a:br>
              <a:rPr lang="ru-RU" sz="2700" i="1" cap="none" dirty="0" smtClean="0">
                <a:solidFill>
                  <a:srgbClr val="000000"/>
                </a:solidFill>
                <a:effectLst/>
                <a:latin typeface="Calibri" pitchFamily="34" charset="0"/>
                <a:ea typeface="Times New Roman"/>
                <a:cs typeface="Calibri" pitchFamily="34" charset="0"/>
              </a:rPr>
            </a:br>
            <a:r>
              <a:rPr lang="ru-RU" sz="2700" i="1" cap="none" dirty="0" smtClean="0">
                <a:solidFill>
                  <a:srgbClr val="000000"/>
                </a:solidFill>
                <a:effectLst/>
                <a:latin typeface="Calibri" pitchFamily="34" charset="0"/>
                <a:ea typeface="Times New Roman"/>
                <a:cs typeface="Calibri" pitchFamily="34" charset="0"/>
              </a:rPr>
              <a:t>                             выполнении  </a:t>
            </a:r>
            <a:r>
              <a:rPr lang="ru-RU" sz="2700" i="1" cap="none" dirty="0">
                <a:solidFill>
                  <a:srgbClr val="000000"/>
                </a:solidFill>
                <a:effectLst/>
                <a:latin typeface="Calibri" pitchFamily="34" charset="0"/>
                <a:ea typeface="Times New Roman"/>
                <a:cs typeface="Calibri" pitchFamily="34" charset="0"/>
              </a:rPr>
              <a:t>базового </a:t>
            </a:r>
            <a:r>
              <a:rPr lang="ru-RU" sz="2700" i="1" cap="none" dirty="0" smtClean="0">
                <a:solidFill>
                  <a:srgbClr val="000000"/>
                </a:solidFill>
                <a:effectLst/>
                <a:latin typeface="Calibri" pitchFamily="34" charset="0"/>
                <a:ea typeface="Times New Roman"/>
                <a:cs typeface="Calibri" pitchFamily="34" charset="0"/>
              </a:rPr>
              <a:t> элемента  ушу  </a:t>
            </a:r>
            <a:r>
              <a:rPr lang="ru-RU" sz="2700" i="1" cap="none" dirty="0">
                <a:solidFill>
                  <a:srgbClr val="000000"/>
                </a:solidFill>
                <a:effectLst/>
                <a:latin typeface="Calibri" pitchFamily="34" charset="0"/>
                <a:ea typeface="Times New Roman"/>
                <a:cs typeface="Calibri" pitchFamily="34" charset="0"/>
              </a:rPr>
              <a:t>«стойка»</a:t>
            </a:r>
            <a:endParaRPr lang="ru-RU" sz="27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VIDEO-2025-11-14-13-07-4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340768"/>
            <a:ext cx="7996238" cy="452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040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850" y="45127"/>
            <a:ext cx="8686800" cy="647569"/>
          </a:xfrm>
        </p:spPr>
        <p:txBody>
          <a:bodyPr/>
          <a:lstStyle/>
          <a:p>
            <a:r>
              <a:rPr lang="ru-RU" dirty="0" smtClean="0"/>
              <a:t>                            УШУ   </a:t>
            </a:r>
            <a:r>
              <a:rPr lang="ja-JP" altLang="en-US" sz="3500" spc="50" dirty="0" smtClean="0">
                <a:solidFill>
                  <a:schemeClr val="tx1"/>
                </a:solidFill>
                <a:effectLst/>
                <a:latin typeface="Arial"/>
              </a:rPr>
              <a:t>武</a:t>
            </a:r>
            <a:r>
              <a:rPr lang="ja-JP" altLang="en-US" sz="3500" spc="50" dirty="0">
                <a:solidFill>
                  <a:schemeClr val="tx1"/>
                </a:solidFill>
                <a:effectLst/>
                <a:latin typeface="Arial"/>
              </a:rPr>
              <a:t>术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238" y="-15778"/>
            <a:ext cx="1440160" cy="1103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4060" y="908720"/>
            <a:ext cx="8610427" cy="2890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99957" lvl="0" indent="-399957" defTabSz="799910">
              <a:spcAft>
                <a:spcPts val="877"/>
              </a:spcAft>
              <a:buFont typeface="Wingdings" pitchFamily="2" charset="2"/>
              <a:buChar char="v"/>
              <a:defRPr/>
            </a:pPr>
            <a:r>
              <a:rPr lang="ru-RU" sz="2000" kern="0" dirty="0">
                <a:latin typeface="Calibri" pitchFamily="34" charset="0"/>
                <a:ea typeface="Calibri"/>
                <a:cs typeface="Calibri" pitchFamily="34" charset="0"/>
              </a:rPr>
              <a:t>Ушу -  традиционная система единоборств, существующих в Китае, </a:t>
            </a:r>
            <a:r>
              <a:rPr lang="ru-RU" sz="2000" kern="0" dirty="0">
                <a:latin typeface="Calibri" pitchFamily="34" charset="0"/>
                <a:ea typeface="SimSun"/>
                <a:cs typeface="Calibri" pitchFamily="34" charset="0"/>
              </a:rPr>
              <a:t>объединяет около 500 различных направлений </a:t>
            </a:r>
          </a:p>
          <a:p>
            <a:pPr marL="399957" lvl="0" indent="-399957" defTabSz="799910">
              <a:spcAft>
                <a:spcPts val="877"/>
              </a:spcAft>
              <a:buFont typeface="Wingdings" pitchFamily="2" charset="2"/>
              <a:buChar char="v"/>
              <a:defRPr/>
            </a:pPr>
            <a:r>
              <a:rPr lang="ru-RU" sz="2000" kern="0" dirty="0" smtClean="0">
                <a:latin typeface="Calibri" pitchFamily="34" charset="0"/>
                <a:ea typeface="Calibri"/>
                <a:cs typeface="Calibri" pitchFamily="34" charset="0"/>
              </a:rPr>
              <a:t>В </a:t>
            </a:r>
            <a:r>
              <a:rPr lang="ru-RU" sz="2000" kern="0" dirty="0">
                <a:latin typeface="Calibri" pitchFamily="34" charset="0"/>
                <a:ea typeface="Calibri"/>
                <a:cs typeface="Calibri" pitchFamily="34" charset="0"/>
              </a:rPr>
              <a:t>средние века в Китае ушу занимались все -  от чиновников до монахов</a:t>
            </a:r>
          </a:p>
          <a:p>
            <a:pPr marL="354003" marR="4453" lvl="0" indent="-342900" defTabSz="799910">
              <a:spcBef>
                <a:spcPts val="88"/>
              </a:spcBef>
              <a:buFont typeface="Wingdings" pitchFamily="2" charset="2"/>
              <a:buChar char="v"/>
              <a:defRPr/>
            </a:pPr>
            <a:r>
              <a:rPr lang="ru-RU" sz="2000" kern="0" dirty="0">
                <a:latin typeface="Calibri" pitchFamily="34" charset="0"/>
                <a:ea typeface="PMingLiU"/>
                <a:cs typeface="Calibri" pitchFamily="34" charset="0"/>
              </a:rPr>
              <a:t>В  современном Китае боевыми искусствами,  в том числе ушу, занимаются  более 350 миллионов </a:t>
            </a:r>
            <a:r>
              <a:rPr lang="ru-RU" sz="2000" kern="0" dirty="0" smtClean="0">
                <a:latin typeface="Calibri" pitchFamily="34" charset="0"/>
                <a:ea typeface="PMingLiU"/>
                <a:cs typeface="Calibri" pitchFamily="34" charset="0"/>
              </a:rPr>
              <a:t>человек.</a:t>
            </a:r>
            <a:r>
              <a:rPr lang="ru-RU" sz="2000" kern="0" dirty="0" smtClean="0"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ru-RU" sz="2000" kern="0" dirty="0">
                <a:latin typeface="Calibri" pitchFamily="34" charset="0"/>
                <a:ea typeface="Times New Roman"/>
                <a:cs typeface="Calibri" pitchFamily="34" charset="0"/>
              </a:rPr>
              <a:t>Р</a:t>
            </a:r>
            <a:r>
              <a:rPr lang="ru-RU" sz="2000" kern="0" dirty="0" smtClean="0">
                <a:latin typeface="Calibri" pitchFamily="34" charset="0"/>
                <a:ea typeface="Times New Roman"/>
                <a:cs typeface="Calibri" pitchFamily="34" charset="0"/>
              </a:rPr>
              <a:t>анним </a:t>
            </a:r>
            <a:r>
              <a:rPr lang="ru-RU" sz="2000" kern="0" dirty="0">
                <a:latin typeface="Calibri" pitchFamily="34" charset="0"/>
                <a:ea typeface="Times New Roman"/>
                <a:cs typeface="Calibri" pitchFamily="34" charset="0"/>
              </a:rPr>
              <a:t>утром улицы любого города Китая превращаются в настоящие </a:t>
            </a:r>
            <a:r>
              <a:rPr lang="ru-RU" sz="2000" kern="0" dirty="0" smtClean="0">
                <a:latin typeface="Calibri" pitchFamily="34" charset="0"/>
                <a:ea typeface="Times New Roman"/>
                <a:cs typeface="Calibri" pitchFamily="34" charset="0"/>
              </a:rPr>
              <a:t>стадионы.</a:t>
            </a:r>
          </a:p>
          <a:p>
            <a:pPr marL="342900" lvl="0" indent="-342900" defTabSz="1043148">
              <a:lnSpc>
                <a:spcPct val="115000"/>
              </a:lnSpc>
              <a:buFont typeface="Wingdings" pitchFamily="2" charset="2"/>
              <a:buChar char="v"/>
              <a:defRPr/>
            </a:pPr>
            <a:r>
              <a:rPr lang="ru-RU" sz="2000" kern="0" dirty="0" smtClean="0">
                <a:latin typeface="Calibri" pitchFamily="34" charset="0"/>
                <a:ea typeface="Times New Roman"/>
                <a:cs typeface="Calibri" pitchFamily="34" charset="0"/>
              </a:rPr>
              <a:t>Спортивное ушу практикуется в 2-х видах: </a:t>
            </a:r>
            <a:r>
              <a:rPr lang="ru-RU" sz="2000" b="1" kern="0" dirty="0" err="1" smtClean="0">
                <a:solidFill>
                  <a:prstClr val="black"/>
                </a:solidFill>
                <a:latin typeface="Calibri" pitchFamily="34" charset="0"/>
                <a:ea typeface="Calibri"/>
                <a:cs typeface="Calibri" pitchFamily="34" charset="0"/>
              </a:rPr>
              <a:t>таолу</a:t>
            </a:r>
            <a:r>
              <a:rPr lang="ru-RU" sz="2000" b="1" kern="0" dirty="0" smtClean="0">
                <a:solidFill>
                  <a:prstClr val="black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ru-RU" sz="2000" kern="0" dirty="0" smtClean="0">
                <a:solidFill>
                  <a:prstClr val="black"/>
                </a:solidFill>
                <a:latin typeface="Calibri" pitchFamily="34" charset="0"/>
                <a:ea typeface="Calibri"/>
                <a:cs typeface="Calibri" pitchFamily="34" charset="0"/>
              </a:rPr>
              <a:t>(б</a:t>
            </a: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SimSun"/>
                <a:cs typeface="Calibri" pitchFamily="34" charset="0"/>
              </a:rPr>
              <a:t>есконтактные </a:t>
            </a:r>
            <a:r>
              <a:rPr lang="ru-RU" dirty="0">
                <a:solidFill>
                  <a:srgbClr val="000000"/>
                </a:solidFill>
                <a:latin typeface="Calibri" pitchFamily="34" charset="0"/>
                <a:ea typeface="SimSun"/>
                <a:cs typeface="Calibri" pitchFamily="34" charset="0"/>
              </a:rPr>
              <a:t>комплексы </a:t>
            </a: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SimSun"/>
                <a:cs typeface="Calibri" pitchFamily="34" charset="0"/>
              </a:rPr>
              <a:t> упражнений)  и  </a:t>
            </a:r>
            <a:r>
              <a:rPr lang="ru-RU" sz="2000" b="1" kern="0" dirty="0" err="1" smtClean="0">
                <a:solidFill>
                  <a:prstClr val="black"/>
                </a:solidFill>
                <a:latin typeface="Calibri" pitchFamily="34" charset="0"/>
                <a:ea typeface="Calibri"/>
                <a:cs typeface="Calibri" pitchFamily="34" charset="0"/>
              </a:rPr>
              <a:t>саньда</a:t>
            </a:r>
            <a:r>
              <a:rPr lang="ru-RU" sz="2000" b="1" kern="0" dirty="0">
                <a:solidFill>
                  <a:prstClr val="black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ru-RU" kern="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</a:rPr>
              <a:t>(</a:t>
            </a:r>
            <a:r>
              <a:rPr lang="ru-RU" dirty="0" err="1" smtClean="0">
                <a:solidFill>
                  <a:srgbClr val="000000"/>
                </a:solidFill>
                <a:latin typeface="Calibri" pitchFamily="34" charset="0"/>
                <a:ea typeface="SimSun"/>
                <a:cs typeface="Calibri" pitchFamily="34" charset="0"/>
              </a:rPr>
              <a:t>полноконтактные</a:t>
            </a: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SimSun"/>
                <a:cs typeface="Calibri" pitchFamily="34" charset="0"/>
              </a:rPr>
              <a:t>  поединки)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3443"/>
            <a:ext cx="1090630" cy="672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315488"/>
              </p:ext>
            </p:extLst>
          </p:nvPr>
        </p:nvGraphicFramePr>
        <p:xfrm>
          <a:off x="4716017" y="3933056"/>
          <a:ext cx="4248471" cy="2639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3"/>
                <a:gridCol w="1512168"/>
              </a:tblGrid>
              <a:tr h="14401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Базовый </a:t>
                      </a:r>
                      <a:r>
                        <a:rPr lang="ru-RU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элемент  ушу</a:t>
                      </a:r>
                      <a:endParaRPr lang="ru-RU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Стойка</a:t>
                      </a:r>
                      <a:endParaRPr lang="ru-RU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1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r>
                        <a:rPr lang="ru-RU" sz="1800" b="1" i="1" kern="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Сюйбу</a:t>
                      </a:r>
                      <a:r>
                        <a:rPr lang="ru-RU" sz="1800" b="1" i="1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1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r>
                        <a:rPr lang="ru-RU" sz="1800" b="0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«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пустой шаг»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643" marR="5864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1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r>
                        <a:rPr lang="ru-RU" sz="1800" b="1" i="1" kern="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Пубу</a:t>
                      </a:r>
                      <a:r>
                        <a:rPr lang="ru-RU" sz="1800" b="1" i="1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«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стелющийся шаг</a:t>
                      </a:r>
                      <a:r>
                        <a:rPr lang="ru-RU" sz="1800" b="0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»</a:t>
                      </a:r>
                    </a:p>
                  </a:txBody>
                  <a:tcPr marL="58643" marR="5864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1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r>
                        <a:rPr lang="ru-RU" sz="1800" b="1" i="1" kern="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Дулибу</a:t>
                      </a:r>
                      <a:r>
                        <a:rPr lang="ru-RU" sz="1800" b="1" i="1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1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r>
                        <a:rPr lang="ru-RU" sz="1800" b="0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«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шаг на одной ноге</a:t>
                      </a:r>
                      <a:r>
                        <a:rPr lang="ru-RU" sz="1800" b="0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»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643" marR="5864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9286826"/>
              </p:ext>
            </p:extLst>
          </p:nvPr>
        </p:nvGraphicFramePr>
        <p:xfrm>
          <a:off x="467544" y="4005064"/>
          <a:ext cx="3888432" cy="2639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1368152"/>
              </a:tblGrid>
              <a:tr h="36040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Базовый элемент  ушу</a:t>
                      </a:r>
                      <a:endParaRPr lang="ru-RU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Стойка</a:t>
                      </a:r>
                      <a:endParaRPr lang="ru-RU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746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i="1" kern="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Бинбу</a:t>
                      </a:r>
                      <a:endParaRPr lang="ru-RU" sz="1800" b="1" i="1" kern="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«сомкнутый шаг»</a:t>
                      </a:r>
                    </a:p>
                  </a:txBody>
                  <a:tcPr marL="58643" marR="5864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746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1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r>
                        <a:rPr lang="ru-RU" sz="1800" b="1" i="1" kern="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Мабу</a:t>
                      </a:r>
                      <a:r>
                        <a:rPr lang="ru-RU" sz="1800" b="1" i="1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«стойка 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всадника</a:t>
                      </a:r>
                      <a:r>
                        <a:rPr lang="ru-RU" sz="1800" b="0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»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643" marR="5864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746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1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r>
                        <a:rPr lang="ru-RU" sz="1800" b="1" i="1" kern="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Гунбу</a:t>
                      </a:r>
                      <a:r>
                        <a:rPr lang="ru-RU" sz="1800" b="1" i="1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1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«позиция лучника</a:t>
                      </a:r>
                      <a:r>
                        <a:rPr lang="ru-RU" sz="1800" b="0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»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643" marR="58643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18" y="4294991"/>
            <a:ext cx="111278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39" y="5017722"/>
            <a:ext cx="156051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65" y="5717179"/>
            <a:ext cx="148748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7" y="4149080"/>
            <a:ext cx="156051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7" y="4919673"/>
            <a:ext cx="1706563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262" y="5630497"/>
            <a:ext cx="13779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57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38200"/>
          </a:xfrm>
        </p:spPr>
        <p:txBody>
          <a:bodyPr/>
          <a:lstStyle/>
          <a:p>
            <a:r>
              <a:rPr lang="ru-RU" cap="none" dirty="0" smtClean="0"/>
              <a:t>           История  ушу</a:t>
            </a:r>
            <a:endParaRPr lang="ru-RU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0638" y="1196752"/>
            <a:ext cx="7076740" cy="5400600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ClrTx/>
              <a:buSzTx/>
              <a:buFont typeface="Wingdings" pitchFamily="2" charset="2"/>
              <a:buChar char="Ø"/>
            </a:pP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Большой вклад в развитие ушу внёс </a:t>
            </a:r>
            <a:r>
              <a:rPr lang="vi-VN" sz="2000" b="1" i="1" kern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Бодхидха́рма</a:t>
            </a: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(440—528), приехав из Индии в Китай, передал монахам монастыря  </a:t>
            </a:r>
            <a:r>
              <a:rPr lang="ru-RU" sz="2000" b="1" i="1" kern="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Шаолинь</a:t>
            </a: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комплекс упражнений</a:t>
            </a:r>
          </a:p>
          <a:p>
            <a:pPr lvl="0" defTabSz="800904">
              <a:spcBef>
                <a:spcPts val="0"/>
              </a:spcBef>
              <a:buClrTx/>
              <a:buSzTx/>
              <a:buFont typeface="Wingdings" pitchFamily="2" charset="2"/>
              <a:buChar char="Ø"/>
            </a:pPr>
            <a:r>
              <a:rPr lang="ru-RU" sz="2000" b="1" i="1" kern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1928 </a:t>
            </a: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год -  </a:t>
            </a:r>
            <a:r>
              <a:rPr lang="ru-RU" sz="2000" b="1" i="1" kern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 Китае создан  </a:t>
            </a: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Центральный </a:t>
            </a:r>
            <a:r>
              <a:rPr lang="ru-RU" sz="2000" b="1" i="1" kern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институт </a:t>
            </a: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Гошу </a:t>
            </a:r>
            <a:endParaRPr lang="ru-RU" sz="2000" b="1" i="1" kern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lvl="0" defTabSz="800904">
              <a:spcBef>
                <a:spcPts val="0"/>
              </a:spcBef>
              <a:buClrTx/>
              <a:buSzTx/>
              <a:buFont typeface="Wingdings" pitchFamily="2" charset="2"/>
              <a:buChar char="Ø"/>
            </a:pPr>
            <a:r>
              <a:rPr lang="ru-RU" sz="2000" b="1" i="1" kern="0" dirty="0" smtClean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1936 </a:t>
            </a: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год - </a:t>
            </a: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ea typeface="SimSun"/>
                <a:cs typeface="Calibri" pitchFamily="34" charset="0"/>
              </a:rPr>
              <a:t>китайские </a:t>
            </a:r>
            <a:r>
              <a:rPr lang="ru-RU" sz="2000" b="1" i="1" kern="0" dirty="0" smtClean="0">
                <a:solidFill>
                  <a:schemeClr val="tx1"/>
                </a:solidFill>
                <a:latin typeface="Calibri" pitchFamily="34" charset="0"/>
                <a:ea typeface="SimSun"/>
                <a:cs typeface="Calibri" pitchFamily="34" charset="0"/>
              </a:rPr>
              <a:t> мастера </a:t>
            </a: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ea typeface="SimSun"/>
                <a:cs typeface="Calibri" pitchFamily="34" charset="0"/>
              </a:rPr>
              <a:t>впервые продемонстрировали </a:t>
            </a:r>
            <a:r>
              <a:rPr lang="ru-RU" sz="2000" b="1" i="1" kern="0" dirty="0" smtClean="0">
                <a:solidFill>
                  <a:schemeClr val="tx1"/>
                </a:solidFill>
                <a:latin typeface="Calibri" pitchFamily="34" charset="0"/>
                <a:ea typeface="SimSun"/>
                <a:cs typeface="Calibri" pitchFamily="34" charset="0"/>
              </a:rPr>
              <a:t> своё  искусство </a:t>
            </a: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ea typeface="SimSun"/>
                <a:cs typeface="Calibri" pitchFamily="34" charset="0"/>
              </a:rPr>
              <a:t>на XI Олимпийских играх </a:t>
            </a:r>
          </a:p>
          <a:p>
            <a:pPr lvl="0" defTabSz="800904">
              <a:spcBef>
                <a:spcPts val="0"/>
              </a:spcBef>
              <a:buClrTx/>
              <a:buSzTx/>
              <a:buFont typeface="Wingdings" pitchFamily="2" charset="2"/>
              <a:buChar char="Ø"/>
            </a:pP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1958 год - основана Китайская </a:t>
            </a:r>
            <a:r>
              <a:rPr lang="ru-RU" sz="2000" b="1" i="1" kern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ассоциация ушу, </a:t>
            </a: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прошли первые </a:t>
            </a:r>
            <a:r>
              <a:rPr lang="ru-RU" sz="2000" b="1" i="1" kern="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Нацональные</a:t>
            </a: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игры Китая</a:t>
            </a:r>
          </a:p>
          <a:p>
            <a:pPr lvl="0" defTabSz="800904">
              <a:spcBef>
                <a:spcPts val="0"/>
              </a:spcBef>
              <a:buClrTx/>
              <a:buSzTx/>
              <a:buFont typeface="Wingdings" pitchFamily="2" charset="2"/>
              <a:buChar char="Ø"/>
            </a:pP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 1980 года  проходят Международные чемпионаты  по ушу </a:t>
            </a:r>
          </a:p>
          <a:p>
            <a:pPr lvl="0" defTabSz="801472">
              <a:spcBef>
                <a:spcPts val="0"/>
              </a:spcBef>
              <a:buClrTx/>
              <a:buSzTx/>
              <a:buFont typeface="Wingdings" pitchFamily="2" charset="2"/>
              <a:buChar char="Ø"/>
            </a:pPr>
            <a:r>
              <a:rPr lang="ru-RU" sz="2100" b="1" i="1" kern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 </a:t>
            </a:r>
            <a:r>
              <a:rPr lang="ru-RU" sz="2100" b="1" i="1" kern="0" dirty="0">
                <a:solidFill>
                  <a:schemeClr val="tx1"/>
                </a:solidFill>
                <a:latin typeface="Calibri" pitchFamily="34" charset="0"/>
                <a:ea typeface="SimSun"/>
                <a:cs typeface="Calibri" pitchFamily="34" charset="0"/>
              </a:rPr>
              <a:t>1990 году в Москве состоялся первый в истории СССР международный турнир по ушу</a:t>
            </a:r>
          </a:p>
          <a:p>
            <a:pPr lvl="0" defTabSz="801472">
              <a:spcBef>
                <a:spcPts val="0"/>
              </a:spcBef>
              <a:buClrTx/>
              <a:buSzTx/>
              <a:buFont typeface="Wingdings" pitchFamily="2" charset="2"/>
              <a:buChar char="Ø"/>
            </a:pP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В 2015 году </a:t>
            </a: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ea typeface="SimSun"/>
                <a:cs typeface="Calibri" pitchFamily="34" charset="0"/>
              </a:rPr>
              <a:t>мэр Москвы Сергей Семёнович </a:t>
            </a:r>
            <a:r>
              <a:rPr lang="ru-RU" sz="2000" b="1" i="1" kern="0" dirty="0" err="1">
                <a:solidFill>
                  <a:schemeClr val="tx1"/>
                </a:solidFill>
                <a:latin typeface="Calibri" pitchFamily="34" charset="0"/>
                <a:ea typeface="SimSun"/>
                <a:cs typeface="Calibri" pitchFamily="34" charset="0"/>
              </a:rPr>
              <a:t>Собянин</a:t>
            </a: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ea typeface="SimSun"/>
                <a:cs typeface="Calibri" pitchFamily="34" charset="0"/>
              </a:rPr>
              <a:t> </a:t>
            </a:r>
            <a:r>
              <a:rPr lang="ru-RU" sz="2000" b="1" i="1" kern="0" dirty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открыл специализированный «Московский Дворец УШУ»</a:t>
            </a:r>
          </a:p>
          <a:p>
            <a:pPr lvl="0" defTabSz="800904">
              <a:spcBef>
                <a:spcPts val="0"/>
              </a:spcBef>
              <a:buClrTx/>
              <a:buSzTx/>
              <a:buFont typeface="Wingdings" pitchFamily="2" charset="2"/>
              <a:buChar char="Ø"/>
            </a:pPr>
            <a:endParaRPr lang="ru-RU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09" y="1237107"/>
            <a:ext cx="1362427" cy="1049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34" y="3717032"/>
            <a:ext cx="1527816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56" y="4911119"/>
            <a:ext cx="1420543" cy="1042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4" y="2636911"/>
            <a:ext cx="1359676" cy="897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46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38200"/>
          </a:xfrm>
        </p:spPr>
        <p:txBody>
          <a:bodyPr/>
          <a:lstStyle/>
          <a:p>
            <a:r>
              <a:rPr lang="ru-RU" dirty="0" smtClean="0"/>
              <a:t>РАВНОВЕСИЕ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1047"/>
            <a:ext cx="8686800" cy="3446040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Равновесие </a:t>
            </a:r>
            <a:r>
              <a:rPr lang="ru-RU" sz="2000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- </a:t>
            </a:r>
            <a:r>
              <a:rPr lang="ru-RU" sz="2000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состояние тела, при котором оно движется равномерно или </a:t>
            </a:r>
            <a:r>
              <a:rPr lang="ru-RU" sz="2000" i="1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покоится</a:t>
            </a:r>
            <a:endParaRPr lang="ru-RU" sz="2000" kern="100" dirty="0">
              <a:latin typeface="Calibri" pitchFamily="34" charset="0"/>
              <a:ea typeface="PMingLiU"/>
              <a:cs typeface="Calibri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Тело на </a:t>
            </a:r>
            <a:r>
              <a:rPr lang="ru-RU" sz="2000" b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горизонтальной или наклонной </a:t>
            </a:r>
            <a:r>
              <a:rPr lang="ru-RU" sz="2000" b="1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плоскости  </a:t>
            </a:r>
            <a:r>
              <a:rPr lang="ru-RU" sz="2000" b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будет в равновесии </a:t>
            </a:r>
            <a:r>
              <a:rPr lang="ru-RU" sz="2000" i="1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тогда, когда вертикаль</a:t>
            </a:r>
            <a:r>
              <a:rPr lang="ru-RU" sz="2000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, построенная через центр тяжести, </a:t>
            </a:r>
            <a:r>
              <a:rPr lang="ru-RU" sz="2000" i="1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 пересекает  </a:t>
            </a:r>
            <a:r>
              <a:rPr lang="ru-RU" sz="2000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контур опорной поверхности </a:t>
            </a:r>
            <a:r>
              <a:rPr lang="ru-RU" sz="2000" i="1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тела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Центр тяжести – </a:t>
            </a:r>
            <a:r>
              <a:rPr lang="ru-RU" sz="2000" i="1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это геометрическая точка  твердого тела, через которую проходит равнодействующая сила всех сил тяжести, действующих на частицы тела при его любых положениях в пространстве</a:t>
            </a:r>
            <a:endParaRPr lang="ru-RU" sz="1800" kern="100" dirty="0" smtClean="0">
              <a:latin typeface="Calibri" pitchFamily="34" charset="0"/>
              <a:ea typeface="PMingLiU"/>
              <a:cs typeface="Calibri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Центр тяжести человека </a:t>
            </a:r>
            <a:r>
              <a:rPr lang="ru-RU" sz="2000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располагается на уровне </a:t>
            </a:r>
            <a:r>
              <a:rPr lang="en-US" sz="2000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II </a:t>
            </a:r>
            <a:r>
              <a:rPr lang="ru-RU" sz="2000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крестцового </a:t>
            </a:r>
            <a:r>
              <a:rPr lang="ru-RU" sz="2000" i="1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позвонка</a:t>
            </a:r>
            <a:endParaRPr lang="ru-RU" sz="1800" i="1" kern="100" dirty="0">
              <a:latin typeface="Calibri" pitchFamily="34" charset="0"/>
              <a:ea typeface="PMingLiU"/>
              <a:cs typeface="Calibri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b="1" i="1" kern="100" dirty="0" smtClean="0">
              <a:latin typeface="Calibri" pitchFamily="34" charset="0"/>
              <a:ea typeface="PMingLiU"/>
              <a:cs typeface="Calibri" pitchFamily="34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avatars.mds.yandex.net/i?id=aedcbf668ba50c766c05eba6c5c0bf07_l-5515133-images-thumbs&amp;n=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53136"/>
            <a:ext cx="2808312" cy="19465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" name="Рисунок 4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43" y="4725144"/>
            <a:ext cx="3312368" cy="194421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142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036" y="188640"/>
            <a:ext cx="8686800" cy="838200"/>
          </a:xfrm>
        </p:spPr>
        <p:txBody>
          <a:bodyPr/>
          <a:lstStyle/>
          <a:p>
            <a:r>
              <a:rPr lang="ru-RU" dirty="0" smtClean="0"/>
              <a:t>ВИДЫ РАВНОВЕСИЯ В ФИЗИКЕ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0675513"/>
              </p:ext>
            </p:extLst>
          </p:nvPr>
        </p:nvGraphicFramePr>
        <p:xfrm>
          <a:off x="112774" y="1017446"/>
          <a:ext cx="8712968" cy="4881631"/>
        </p:xfrm>
        <a:graphic>
          <a:graphicData uri="http://schemas.openxmlformats.org/drawingml/2006/table">
            <a:tbl>
              <a:tblPr firstRow="1" firstCol="1" bandRow="1"/>
              <a:tblGrid>
                <a:gridCol w="1574492"/>
                <a:gridCol w="3106028"/>
                <a:gridCol w="2222564"/>
                <a:gridCol w="1809884"/>
              </a:tblGrid>
              <a:tr h="18596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00" dirty="0">
                        <a:effectLst/>
                        <a:latin typeface="Times New Roman" pitchFamily="18" charset="0"/>
                        <a:ea typeface="PMingLiU"/>
                        <a:cs typeface="Times New Roman" pitchFamily="18" charset="0"/>
                      </a:endParaRP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268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kern="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PMingLiU"/>
                          <a:cs typeface="Times New Roman"/>
                        </a:rPr>
                        <a:t>Устойчивое равновесие</a:t>
                      </a:r>
                      <a:endParaRPr lang="ru-RU" sz="1600" kern="1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При отклонении от начального положения равновесия равнодействующая сила </a:t>
                      </a:r>
                      <a:r>
                        <a:rPr lang="ru-RU" sz="1600" b="1" kern="1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возвращает </a:t>
                      </a:r>
                      <a:r>
                        <a:rPr lang="ru-RU" sz="1600" b="0" kern="1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тело в </a:t>
                      </a:r>
                      <a:r>
                        <a:rPr lang="ru-RU" sz="1600" b="1" kern="1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исходное положение</a:t>
                      </a:r>
                      <a:endParaRPr lang="ru-RU" sz="1600" b="1" kern="100" dirty="0">
                        <a:effectLst/>
                        <a:latin typeface="Times New Roman" pitchFamily="18" charset="0"/>
                        <a:ea typeface="PMingLiU"/>
                        <a:cs typeface="Times New Roman" pitchFamily="18" charset="0"/>
                      </a:endParaRP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kern="100" dirty="0"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Равнодействующая </a:t>
                      </a:r>
                      <a:r>
                        <a:rPr lang="ru-RU" sz="1600" b="0" i="1" kern="100" dirty="0" smtClean="0"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всех </a:t>
                      </a:r>
                      <a:r>
                        <a:rPr lang="ru-RU" sz="1600" b="0" i="1" kern="100" dirty="0"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сил направлена к положению равновесия</a:t>
                      </a: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kern="100">
                        <a:effectLst/>
                        <a:latin typeface="Times New Roman" pitchFamily="18" charset="0"/>
                        <a:ea typeface="PMingLiU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 </a:t>
                      </a:r>
                      <a:endParaRPr lang="ru-RU" sz="900" b="1" kern="100">
                        <a:effectLst/>
                        <a:latin typeface="Times New Roman" pitchFamily="18" charset="0"/>
                        <a:ea typeface="PMingLiU"/>
                        <a:cs typeface="Times New Roman" pitchFamily="18" charset="0"/>
                      </a:endParaRP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48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kern="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PMingLiU"/>
                          <a:cs typeface="Times New Roman"/>
                        </a:rPr>
                        <a:t>Неустойчивое равновесие</a:t>
                      </a:r>
                      <a:endParaRPr lang="ru-RU" sz="1600" kern="1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При отклонении от начального положения равнодействующая сила смещает тело </a:t>
                      </a:r>
                      <a:r>
                        <a:rPr lang="ru-RU" sz="1600" b="1" kern="1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дальше от положения равновесия</a:t>
                      </a:r>
                      <a:endParaRPr lang="ru-RU" sz="1600" b="1" kern="100" dirty="0">
                        <a:effectLst/>
                        <a:latin typeface="Times New Roman" pitchFamily="18" charset="0"/>
                        <a:ea typeface="PMingLiU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 </a:t>
                      </a:r>
                      <a:endParaRPr lang="ru-RU" sz="1600" b="0" kern="100" dirty="0">
                        <a:effectLst/>
                        <a:latin typeface="Times New Roman" pitchFamily="18" charset="0"/>
                        <a:ea typeface="PMingLiU"/>
                        <a:cs typeface="Times New Roman" pitchFamily="18" charset="0"/>
                      </a:endParaRP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kern="100" dirty="0"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Равнодействующая </a:t>
                      </a:r>
                      <a:r>
                        <a:rPr lang="ru-RU" sz="1600" b="0" i="1" kern="100" dirty="0" smtClean="0"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всех </a:t>
                      </a:r>
                      <a:r>
                        <a:rPr lang="ru-RU" sz="1600" b="0" i="1" kern="100" dirty="0"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сил направлена от  положения равновесия</a:t>
                      </a: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kern="100" dirty="0">
                        <a:effectLst/>
                        <a:latin typeface="Times New Roman" pitchFamily="18" charset="0"/>
                        <a:ea typeface="PMingLiU"/>
                        <a:cs typeface="Times New Roman" pitchFamily="18" charset="0"/>
                      </a:endParaRP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9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kern="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PMingLiU"/>
                          <a:cs typeface="Times New Roman"/>
                        </a:rPr>
                        <a:t>Безразличное равновесие</a:t>
                      </a:r>
                      <a:endParaRPr lang="ru-RU" sz="1600" kern="1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При отклонении от начального положения тело все равно </a:t>
                      </a:r>
                      <a:r>
                        <a:rPr lang="ru-RU" sz="1600" b="1" kern="1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остается в положении равновесия</a:t>
                      </a:r>
                      <a:endParaRPr lang="ru-RU" sz="1600" b="1" kern="100" dirty="0">
                        <a:effectLst/>
                        <a:latin typeface="Times New Roman" pitchFamily="18" charset="0"/>
                        <a:ea typeface="PMingLiU"/>
                        <a:cs typeface="Times New Roman" pitchFamily="18" charset="0"/>
                      </a:endParaRP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kern="100" dirty="0"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Равнодействующая </a:t>
                      </a:r>
                      <a:r>
                        <a:rPr lang="ru-RU" sz="1600" b="0" i="1" kern="100" dirty="0" smtClean="0"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всех </a:t>
                      </a:r>
                      <a:r>
                        <a:rPr lang="ru-RU" sz="1600" b="0" i="1" kern="100" dirty="0">
                          <a:effectLst/>
                          <a:latin typeface="Times New Roman" pitchFamily="18" charset="0"/>
                          <a:ea typeface="PMingLiU"/>
                          <a:cs typeface="Times New Roman" pitchFamily="18" charset="0"/>
                        </a:rPr>
                        <a:t>сил равна 0</a:t>
                      </a: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kern="100" dirty="0">
                        <a:effectLst/>
                        <a:latin typeface="Times New Roman" pitchFamily="18" charset="0"/>
                        <a:ea typeface="PMingLiU"/>
                        <a:cs typeface="Times New Roman" pitchFamily="18" charset="0"/>
                      </a:endParaRP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7" name="Рисунок 61" descr="Описание: 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39" y="1484784"/>
            <a:ext cx="1605335" cy="107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598" y="2996952"/>
            <a:ext cx="1584176" cy="105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30" descr="Описание: https://avatars.mds.yandex.net/i?id=831fa80b99d6e156a0691ba235957f0c5d2cc593-5256019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026" y="4797152"/>
            <a:ext cx="1440160" cy="9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00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036" y="188640"/>
            <a:ext cx="8686800" cy="838200"/>
          </a:xfrm>
        </p:spPr>
        <p:txBody>
          <a:bodyPr/>
          <a:lstStyle/>
          <a:p>
            <a:r>
              <a:rPr lang="ru-RU" dirty="0" smtClean="0"/>
              <a:t>ВИДЫ РАВНОВЕСИЯ В ушу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4239651"/>
              </p:ext>
            </p:extLst>
          </p:nvPr>
        </p:nvGraphicFramePr>
        <p:xfrm>
          <a:off x="112774" y="1017446"/>
          <a:ext cx="8707698" cy="5687718"/>
        </p:xfrm>
        <a:graphic>
          <a:graphicData uri="http://schemas.openxmlformats.org/drawingml/2006/table">
            <a:tbl>
              <a:tblPr firstRow="1" firstCol="1" bandRow="1"/>
              <a:tblGrid>
                <a:gridCol w="2370994"/>
                <a:gridCol w="3456384"/>
                <a:gridCol w="2880320"/>
              </a:tblGrid>
              <a:tr h="18596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00" dirty="0" smtClean="0">
                          <a:effectLst/>
                          <a:latin typeface="Calibri" pitchFamily="34" charset="0"/>
                          <a:ea typeface="PMingLiU"/>
                          <a:cs typeface="Calibri" pitchFamily="34" charset="0"/>
                        </a:rPr>
                        <a:t>Равновесие  является важной составляющей комплексов ушу</a:t>
                      </a:r>
                      <a:endParaRPr lang="ru-RU" sz="2000" b="1" kern="100" dirty="0"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7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Чжилитиси</a:t>
                      </a:r>
                      <a:endParaRPr lang="ru-RU" sz="2000" b="1" i="1" kern="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пинхэн</a:t>
                      </a:r>
                      <a:r>
                        <a:rPr lang="ru-RU" sz="2000" b="1" i="1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ru-RU" sz="2000" b="1" i="1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ru-RU" sz="2000" b="1" i="1" kern="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58643" marR="58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Вертикальные </a:t>
                      </a:r>
                      <a:r>
                        <a:rPr lang="ru-RU" sz="2000" kern="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равновесия  </a:t>
                      </a:r>
                      <a:r>
                        <a:rPr lang="ru-RU" sz="2000" kern="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с поднятым коленом</a:t>
                      </a:r>
                      <a:endParaRPr lang="ru-RU" sz="2000" kern="100" dirty="0"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643" marR="58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kern="100" dirty="0"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/>
                          <a:cs typeface="Calibri" pitchFamily="34" charset="0"/>
                        </a:rPr>
                        <a:t> </a:t>
                      </a:r>
                      <a:endParaRPr lang="ru-RU" sz="900" b="1" kern="100" dirty="0"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Чжилицзюйтуй</a:t>
                      </a:r>
                      <a:endParaRPr lang="ru-RU" sz="2000" b="1" i="1" kern="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пинхэн</a:t>
                      </a:r>
                      <a:r>
                        <a:rPr lang="ru-RU" sz="2000" b="1" i="1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</a:t>
                      </a:r>
                      <a:r>
                        <a:rPr lang="ru-RU" sz="2000" b="1" i="1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  <a:endParaRPr lang="ru-RU" sz="2000" b="1" i="1" kern="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58643" marR="58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Вертикальные равновесия </a:t>
                      </a:r>
                      <a:r>
                        <a:rPr lang="ru-RU" sz="2000" kern="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с </a:t>
                      </a:r>
                      <a:r>
                        <a:rPr lang="ru-RU" sz="2000" kern="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поднятой  ногой</a:t>
                      </a:r>
                      <a:endParaRPr lang="ru-RU" sz="2000" kern="100" dirty="0"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643" marR="58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kern="100" dirty="0"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7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Цюйсибаньдунь</a:t>
                      </a:r>
                      <a:endParaRPr lang="ru-RU" sz="2000" b="1" i="1" kern="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пинхэн</a:t>
                      </a:r>
                      <a:r>
                        <a:rPr lang="ru-RU" sz="2000" b="1" i="1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endParaRPr lang="ru-RU" sz="2000" b="1" i="1" kern="1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643" marR="58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Равновесие </a:t>
                      </a:r>
                      <a:r>
                        <a:rPr lang="ru-RU" sz="2000" kern="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в </a:t>
                      </a:r>
                      <a:r>
                        <a:rPr lang="ru-RU" sz="2000" kern="0" dirty="0" err="1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полуприседе</a:t>
                      </a:r>
                      <a:endParaRPr lang="ru-RU" sz="2000" kern="100" dirty="0"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643" marR="58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kern="100" dirty="0"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7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Цюйсицюаньдунь</a:t>
                      </a:r>
                      <a:endParaRPr lang="ru-RU" sz="2000" b="1" i="1" kern="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пинхэн</a:t>
                      </a:r>
                      <a:endParaRPr lang="ru-RU" sz="2000" b="1" i="1" kern="1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643" marR="58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Равновесие </a:t>
                      </a: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в приседе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643" marR="58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kern="100" dirty="0"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7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0" dirty="0" err="1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Цяньфу</a:t>
                      </a:r>
                      <a:r>
                        <a:rPr lang="ru-RU" sz="2000" b="1" i="1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, </a:t>
                      </a:r>
                      <a:r>
                        <a:rPr lang="ru-RU" sz="2000" b="1" i="1" kern="0" dirty="0" err="1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хоуян</a:t>
                      </a:r>
                      <a:r>
                        <a:rPr lang="ru-RU" sz="2000" b="1" i="1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, </a:t>
                      </a:r>
                      <a:r>
                        <a:rPr lang="ru-RU" sz="2000" b="1" i="1" kern="0" dirty="0" err="1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цэцин</a:t>
                      </a:r>
                      <a:r>
                        <a:rPr lang="ru-RU" sz="2000" b="1" i="1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, </a:t>
                      </a:r>
                      <a:r>
                        <a:rPr lang="ru-RU" sz="2000" b="1" i="1" kern="0" dirty="0" err="1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ниншеньпинхэн</a:t>
                      </a:r>
                      <a:endParaRPr lang="ru-RU" sz="2000" b="1" i="1" kern="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i="1" kern="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643" marR="58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Равновесие с отклонением корпуса от  вертикальной оси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643" marR="58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kern="100" dirty="0">
                        <a:effectLst/>
                        <a:latin typeface="Calibri" pitchFamily="34" charset="0"/>
                        <a:ea typeface="PMingLiU"/>
                        <a:cs typeface="Calibri" pitchFamily="34" charset="0"/>
                      </a:endParaRPr>
                    </a:p>
                  </a:txBody>
                  <a:tcPr marL="58704" marR="587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293096"/>
            <a:ext cx="1214248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78" y="5365362"/>
            <a:ext cx="1374601" cy="1008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000" y="1412776"/>
            <a:ext cx="1151916" cy="847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23" y="2442690"/>
            <a:ext cx="1320958" cy="825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898" y="3438930"/>
            <a:ext cx="1195552" cy="818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17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686800" cy="838200"/>
          </a:xfrm>
        </p:spPr>
        <p:txBody>
          <a:bodyPr/>
          <a:lstStyle/>
          <a:p>
            <a:r>
              <a:rPr lang="ru-RU" dirty="0" smtClean="0"/>
              <a:t>УСЛОВИЯ РАВНОВЕСИЯ в ФИЗИКЕ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686800" cy="5184576"/>
          </a:xfrm>
          <a:solidFill>
            <a:schemeClr val="bg1"/>
          </a:solidFill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500" b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Первое условие равновесия</a:t>
            </a:r>
            <a:r>
              <a:rPr lang="ru-RU" sz="4500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 </a:t>
            </a:r>
            <a:r>
              <a:rPr lang="ru-RU" sz="4500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- </a:t>
            </a:r>
            <a:r>
              <a:rPr lang="ru-RU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равенство нулю равнодействующей внешних сил:</a:t>
            </a:r>
            <a:endParaRPr lang="ru-RU" sz="4500" kern="100" dirty="0">
              <a:latin typeface="Calibri" pitchFamily="34" charset="0"/>
              <a:ea typeface="PMingLiU"/>
              <a:cs typeface="Calibri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500" b="1" kern="1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F</a:t>
            </a:r>
            <a:r>
              <a:rPr lang="ru-RU" sz="4500" b="1" kern="100" baseline="-250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1</a:t>
            </a:r>
            <a:r>
              <a:rPr lang="ru-RU" sz="4500" b="1" kern="1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+ </a:t>
            </a:r>
            <a:r>
              <a:rPr lang="en-US" sz="4500" b="1" kern="1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F</a:t>
            </a:r>
            <a:r>
              <a:rPr lang="ru-RU" sz="4500" b="1" kern="100" baseline="-250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2</a:t>
            </a:r>
            <a:r>
              <a:rPr lang="ru-RU" sz="4500" b="1" kern="1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+ </a:t>
            </a:r>
            <a:r>
              <a:rPr lang="en-US" sz="4500" b="1" kern="1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F</a:t>
            </a:r>
            <a:r>
              <a:rPr lang="ru-RU" sz="4500" b="1" kern="100" baseline="-250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3</a:t>
            </a:r>
            <a:r>
              <a:rPr lang="ru-RU" sz="4500" b="1" kern="100" dirty="0" smtClean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+…= 0 </a:t>
            </a:r>
            <a:endParaRPr lang="ru-RU" sz="4500" kern="100" dirty="0">
              <a:solidFill>
                <a:srgbClr val="C00000"/>
              </a:solidFill>
              <a:latin typeface="Calibri" pitchFamily="34" charset="0"/>
              <a:ea typeface="PMingLiU"/>
              <a:cs typeface="Calibri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500" b="1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Второе </a:t>
            </a:r>
            <a:r>
              <a:rPr lang="ru-RU" sz="4500" b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условие равновесия тела - </a:t>
            </a:r>
            <a:r>
              <a:rPr lang="ru-RU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равенство нулю суммы моментов внешних сил относительно  любой оси:</a:t>
            </a:r>
            <a:endParaRPr lang="ru-RU" sz="4500" kern="100" dirty="0">
              <a:latin typeface="Calibri" pitchFamily="34" charset="0"/>
              <a:ea typeface="PMingLiU"/>
              <a:cs typeface="Calibri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500" b="1" kern="1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М</a:t>
            </a:r>
            <a:r>
              <a:rPr lang="ru-RU" sz="4500" b="1" kern="100" baseline="-250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1</a:t>
            </a:r>
            <a:r>
              <a:rPr lang="ru-RU" sz="4500" b="1" kern="1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+ М</a:t>
            </a:r>
            <a:r>
              <a:rPr lang="ru-RU" sz="4500" b="1" kern="100" baseline="-250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2</a:t>
            </a:r>
            <a:r>
              <a:rPr lang="ru-RU" sz="4500" b="1" kern="1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+ М</a:t>
            </a:r>
            <a:r>
              <a:rPr lang="ru-RU" sz="4500" b="1" kern="100" baseline="-250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3</a:t>
            </a:r>
            <a:r>
              <a:rPr lang="ru-RU" sz="4500" b="1" kern="100" dirty="0" smtClean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+…= 0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4500" b="1" kern="100" dirty="0" smtClean="0">
              <a:solidFill>
                <a:srgbClr val="000000"/>
              </a:solidFill>
              <a:latin typeface="Calibri" pitchFamily="34" charset="0"/>
              <a:ea typeface="PMingLiU"/>
              <a:cs typeface="Calibri" pitchFamily="34" charset="0"/>
            </a:endParaRPr>
          </a:p>
          <a:p>
            <a:pPr marL="0" lvl="0" indent="0" defTabSz="799626">
              <a:lnSpc>
                <a:spcPct val="115000"/>
              </a:lnSpc>
              <a:spcBef>
                <a:spcPts val="0"/>
              </a:spcBef>
              <a:spcAft>
                <a:spcPts val="701"/>
              </a:spcAft>
              <a:buClrTx/>
              <a:buSzTx/>
              <a:buNone/>
            </a:pPr>
            <a:r>
              <a:rPr lang="ru-RU" sz="4500" b="1" i="1" kern="100" dirty="0" smtClean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      Момент</a:t>
            </a:r>
            <a:r>
              <a:rPr lang="ru-RU" sz="4500" b="1" i="1" kern="100" dirty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 силы М - векторная физическая величина, модуль которой</a:t>
            </a:r>
            <a:r>
              <a:rPr lang="ru-RU" sz="4500" b="1" i="1" kern="100" dirty="0" smtClean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:</a:t>
            </a:r>
          </a:p>
          <a:p>
            <a:pPr marL="0" lvl="0" indent="0" defTabSz="799626">
              <a:lnSpc>
                <a:spcPct val="115000"/>
              </a:lnSpc>
              <a:spcBef>
                <a:spcPts val="0"/>
              </a:spcBef>
              <a:spcAft>
                <a:spcPts val="701"/>
              </a:spcAft>
              <a:buClrTx/>
              <a:buSzTx/>
              <a:buNone/>
            </a:pPr>
            <a:r>
              <a:rPr lang="ru-RU" sz="4500" b="1" i="1" kern="100" dirty="0" smtClean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       </a:t>
            </a:r>
            <a:r>
              <a:rPr lang="ru-RU" sz="4500" b="1" i="1" kern="100" dirty="0" smtClean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M </a:t>
            </a:r>
            <a:r>
              <a:rPr lang="ru-RU" sz="4500" b="1" i="1" kern="1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= F </a:t>
            </a:r>
            <a:r>
              <a:rPr lang="en-US" sz="4500" b="1" i="1" kern="1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l</a:t>
            </a:r>
            <a:r>
              <a:rPr lang="ru-RU" sz="4500" b="1" i="1" kern="100" dirty="0">
                <a:solidFill>
                  <a:srgbClr val="C00000"/>
                </a:solidFill>
                <a:latin typeface="Calibri" pitchFamily="34" charset="0"/>
                <a:ea typeface="PMingLiU"/>
                <a:cs typeface="Calibri" pitchFamily="34" charset="0"/>
              </a:rPr>
              <a:t> </a:t>
            </a:r>
            <a:r>
              <a:rPr lang="ru-RU" sz="4500" b="1" i="1" kern="100" dirty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, где </a:t>
            </a:r>
            <a:r>
              <a:rPr lang="en-US" sz="4500" b="1" i="1" kern="100" dirty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l</a:t>
            </a:r>
            <a:r>
              <a:rPr lang="ru-RU" sz="4500" b="1" i="1" kern="100" dirty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 – плечо силы</a:t>
            </a:r>
            <a:r>
              <a:rPr lang="ru-RU" sz="4500" b="1" i="1" kern="100" dirty="0" smtClean="0">
                <a:solidFill>
                  <a:schemeClr val="tx1"/>
                </a:solidFill>
                <a:latin typeface="Calibri" pitchFamily="34" charset="0"/>
                <a:ea typeface="PMingLiU"/>
                <a:cs typeface="Calibri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Если векторная сумма моментов внешних сил </a:t>
            </a:r>
            <a:r>
              <a:rPr lang="ru-RU" sz="4500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относительно какой-либо точки материального тела </a:t>
            </a:r>
            <a:r>
              <a:rPr lang="ru-RU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отлична от нуля</a:t>
            </a:r>
            <a:r>
              <a:rPr lang="ru-RU" sz="4500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, оно начнет совершать </a:t>
            </a:r>
            <a:r>
              <a:rPr lang="ru-RU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вращательное движение.</a:t>
            </a:r>
            <a:endParaRPr lang="ru-RU" sz="4500" kern="100" dirty="0">
              <a:latin typeface="Calibri" pitchFamily="34" charset="0"/>
              <a:ea typeface="PMingLiU"/>
              <a:cs typeface="Calibri" pitchFamily="34" charset="0"/>
            </a:endParaRPr>
          </a:p>
          <a:p>
            <a:pPr marL="0" lvl="0" indent="0" defTabSz="799626">
              <a:lnSpc>
                <a:spcPct val="115000"/>
              </a:lnSpc>
              <a:spcBef>
                <a:spcPts val="0"/>
              </a:spcBef>
              <a:spcAft>
                <a:spcPts val="701"/>
              </a:spcAft>
              <a:buClrTx/>
              <a:buSzTx/>
              <a:buNone/>
            </a:pPr>
            <a:endParaRPr lang="ru-RU" sz="4500" b="1" i="1" kern="100" dirty="0">
              <a:solidFill>
                <a:schemeClr val="tx1"/>
              </a:solidFill>
              <a:latin typeface="Calibri" pitchFamily="34" charset="0"/>
              <a:ea typeface="PMingLiU"/>
              <a:cs typeface="Calibri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500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Поскольку </a:t>
            </a:r>
            <a:r>
              <a:rPr lang="ru-RU" sz="4500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условия равновесия записываются в векторной форме, то необходимо найти проекции сил на координатные оси:</a:t>
            </a:r>
            <a:endParaRPr lang="ru-RU" sz="4500" kern="100" dirty="0">
              <a:latin typeface="Calibri" pitchFamily="34" charset="0"/>
              <a:ea typeface="PMingLiU"/>
              <a:cs typeface="Calibri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500" b="1" i="1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F</a:t>
            </a:r>
            <a:r>
              <a:rPr lang="ru-RU" sz="4500" b="1" i="1" kern="100" baseline="-250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1х</a:t>
            </a:r>
            <a:r>
              <a:rPr lang="ru-RU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+ </a:t>
            </a:r>
            <a:r>
              <a:rPr lang="en-US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F</a:t>
            </a:r>
            <a:r>
              <a:rPr lang="ru-RU" sz="4500" b="1" i="1" kern="100" baseline="-250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2х</a:t>
            </a:r>
            <a:r>
              <a:rPr lang="ru-RU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+ </a:t>
            </a:r>
            <a:r>
              <a:rPr lang="en-US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F</a:t>
            </a:r>
            <a:r>
              <a:rPr lang="ru-RU" sz="4500" b="1" i="1" kern="100" baseline="-250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3х</a:t>
            </a:r>
            <a:r>
              <a:rPr lang="ru-RU" sz="4500" b="1" i="1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+…= 0                                      </a:t>
            </a:r>
            <a:r>
              <a:rPr lang="ru-RU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М</a:t>
            </a:r>
            <a:r>
              <a:rPr lang="ru-RU" sz="4500" b="1" i="1" kern="100" baseline="-250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1х</a:t>
            </a:r>
            <a:r>
              <a:rPr lang="ru-RU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+ М</a:t>
            </a:r>
            <a:r>
              <a:rPr lang="ru-RU" sz="4500" b="1" i="1" kern="100" baseline="-250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2х</a:t>
            </a:r>
            <a:r>
              <a:rPr lang="ru-RU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+ М</a:t>
            </a:r>
            <a:r>
              <a:rPr lang="ru-RU" sz="4500" b="1" i="1" kern="100" baseline="-250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3х</a:t>
            </a:r>
            <a:r>
              <a:rPr lang="ru-RU" sz="4500" b="1" i="1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+…= 0</a:t>
            </a:r>
            <a:endParaRPr lang="ru-RU" sz="4500" kern="100" dirty="0">
              <a:latin typeface="Calibri" pitchFamily="34" charset="0"/>
              <a:ea typeface="PMingLiU"/>
              <a:cs typeface="Calibri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F</a:t>
            </a:r>
            <a:r>
              <a:rPr lang="ru-RU" sz="4500" b="1" i="1" kern="100" baseline="-250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1у</a:t>
            </a:r>
            <a:r>
              <a:rPr lang="ru-RU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+ </a:t>
            </a:r>
            <a:r>
              <a:rPr lang="en-US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F</a:t>
            </a:r>
            <a:r>
              <a:rPr lang="ru-RU" sz="4500" b="1" i="1" kern="100" baseline="-250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2у</a:t>
            </a:r>
            <a:r>
              <a:rPr lang="ru-RU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+ </a:t>
            </a:r>
            <a:r>
              <a:rPr lang="en-US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F</a:t>
            </a:r>
            <a:r>
              <a:rPr lang="ru-RU" sz="4500" b="1" i="1" kern="100" baseline="-250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3у</a:t>
            </a:r>
            <a:r>
              <a:rPr lang="ru-RU" sz="4500" b="1" i="1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+…= 0                                     </a:t>
            </a:r>
            <a:r>
              <a:rPr lang="ru-RU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М</a:t>
            </a:r>
            <a:r>
              <a:rPr lang="ru-RU" sz="4500" b="1" i="1" kern="100" baseline="-250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1у</a:t>
            </a:r>
            <a:r>
              <a:rPr lang="ru-RU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+ М</a:t>
            </a:r>
            <a:r>
              <a:rPr lang="ru-RU" sz="4500" b="1" i="1" kern="100" baseline="-250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2у</a:t>
            </a:r>
            <a:r>
              <a:rPr lang="ru-RU" sz="4500" b="1" i="1" kern="1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+ М</a:t>
            </a:r>
            <a:r>
              <a:rPr lang="ru-RU" sz="4500" b="1" i="1" kern="100" baseline="-25000" dirty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3у</a:t>
            </a:r>
            <a:r>
              <a:rPr lang="ru-RU" sz="4500" b="1" i="1" kern="100" dirty="0" smtClean="0">
                <a:solidFill>
                  <a:srgbClr val="000000"/>
                </a:solidFill>
                <a:latin typeface="Calibri" pitchFamily="34" charset="0"/>
                <a:ea typeface="PMingLiU"/>
                <a:cs typeface="Calibri" pitchFamily="34" charset="0"/>
              </a:rPr>
              <a:t>+…= 0</a:t>
            </a:r>
            <a:endParaRPr lang="ru-RU" sz="4500" kern="100" dirty="0">
              <a:latin typeface="Calibri" pitchFamily="34" charset="0"/>
              <a:ea typeface="PMingLiU"/>
              <a:cs typeface="Calibri" pitchFamily="34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041" y="2461602"/>
            <a:ext cx="1017223" cy="119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8106516" y="2981966"/>
            <a:ext cx="133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02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623" y="116632"/>
            <a:ext cx="8686800" cy="838200"/>
          </a:xfrm>
        </p:spPr>
        <p:txBody>
          <a:bodyPr>
            <a:normAutofit/>
          </a:bodyPr>
          <a:lstStyle/>
          <a:p>
            <a:r>
              <a:rPr lang="ru-RU" sz="2800" cap="none" dirty="0" smtClean="0"/>
              <a:t>СТОЙКА. 1  УСЛОВИЕ  РАВНОВЕСИЯ  СПОРТСМЕНА.</a:t>
            </a:r>
            <a:endParaRPr lang="ru-RU" sz="2800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240" y="1206897"/>
            <a:ext cx="8686800" cy="331236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8" y="1835929"/>
            <a:ext cx="2612636" cy="240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2267744" y="3180536"/>
            <a:ext cx="0" cy="1070074"/>
          </a:xfrm>
          <a:prstGeom prst="straightConnector1">
            <a:avLst/>
          </a:prstGeom>
          <a:noFill/>
          <a:ln w="444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6" name="Прямая со стрелкой 5"/>
          <p:cNvCxnSpPr/>
          <p:nvPr/>
        </p:nvCxnSpPr>
        <p:spPr>
          <a:xfrm flipV="1">
            <a:off x="1375098" y="2654463"/>
            <a:ext cx="1325051" cy="1368152"/>
          </a:xfrm>
          <a:prstGeom prst="straightConnector1">
            <a:avLst/>
          </a:prstGeom>
          <a:noFill/>
          <a:ln w="444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460" y="2330989"/>
            <a:ext cx="281378" cy="32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070" y="3853765"/>
            <a:ext cx="433037" cy="53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2559460" y="3435223"/>
            <a:ext cx="0" cy="5607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651098" y="3153873"/>
            <a:ext cx="537021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r>
              <a:rPr lang="en-US" sz="1200" b="1" dirty="0" smtClean="0"/>
              <a:t>1</a:t>
            </a:r>
            <a:endParaRPr lang="ru-RU" sz="1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4211960" y="1522924"/>
                <a:ext cx="3888432" cy="19387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173" tIns="45588" rIns="91173" bIns="45588">
                <a:spAutoFit/>
              </a:bodyPr>
              <a:lstStyle/>
              <a:p>
                <a:pPr marL="0" marR="0" lvl="0" indent="0" defTabSz="91172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На спортсмена действуют</a:t>
                </a:r>
                <a:r>
                  <a:rPr kumimoji="0" lang="ru-RU" sz="200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:</a:t>
                </a:r>
              </a:p>
              <a:p>
                <a:pPr lvl="0" defTabSz="911725">
                  <a:defRPr/>
                </a:pPr>
                <a:r>
                  <a:rPr lang="ru-RU" sz="2000" i="1" kern="0" dirty="0" smtClean="0">
                    <a:solidFill>
                      <a:srgbClr val="1F2123"/>
                    </a:solidFill>
                    <a:latin typeface="Calibri" pitchFamily="34" charset="0"/>
                    <a:cs typeface="Calibri" pitchFamily="34" charset="0"/>
                  </a:rPr>
                  <a:t>сила тяжести</a:t>
                </a:r>
                <a14:m>
                  <m:oMath xmlns:m="http://schemas.openxmlformats.org/officeDocument/2006/math">
                    <m:r>
                      <a:rPr lang="ru-RU" sz="2000" b="0" i="1" kern="0" smtClean="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 </m:t>
                    </m:r>
                    <m:r>
                      <a:rPr lang="en-US" sz="2000" b="1" i="1" kern="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𝑭</m:t>
                    </m:r>
                    <m:r>
                      <a:rPr lang="ru-RU" sz="2000" b="1" i="1" kern="0">
                        <a:solidFill>
                          <a:srgbClr val="C00000"/>
                        </a:solidFill>
                        <a:latin typeface="Cambria Math"/>
                        <a:ea typeface="PMingLiU"/>
                        <a:cs typeface="Times New Roman"/>
                      </a:rPr>
                      <m:t>т</m:t>
                    </m:r>
                  </m:oMath>
                </a14:m>
                <a:r>
                  <a:rPr lang="ru-RU" sz="2000" b="1" i="1" kern="0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i="1" kern="0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=</a:t>
                </a:r>
                <a:r>
                  <a:rPr lang="ru-RU" sz="2000" b="1" i="1" kern="0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i="1" kern="0" dirty="0" smtClean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mg</a:t>
                </a:r>
                <a:r>
                  <a:rPr lang="ru-RU" sz="2000" b="1" i="1" kern="0" dirty="0" smtClean="0">
                    <a:solidFill>
                      <a:schemeClr val="tx2"/>
                    </a:solidFill>
                    <a:latin typeface="Calibri" pitchFamily="34" charset="0"/>
                    <a:cs typeface="Calibri" pitchFamily="34" charset="0"/>
                  </a:rPr>
                  <a:t>;.  </a:t>
                </a:r>
              </a:p>
              <a:p>
                <a:pPr lvl="0" defTabSz="911725">
                  <a:defRPr/>
                </a:pPr>
                <a:r>
                  <a:rPr lang="ru-RU" sz="2000" i="1" dirty="0" smtClean="0">
                    <a:latin typeface="Calibri" pitchFamily="34" charset="0"/>
                    <a:cs typeface="Calibri" pitchFamily="34" charset="0"/>
                  </a:rPr>
                  <a:t>сила </a:t>
                </a:r>
                <a:r>
                  <a:rPr lang="ru-RU" sz="2000" i="1" dirty="0">
                    <a:latin typeface="Calibri" pitchFamily="34" charset="0"/>
                    <a:cs typeface="Calibri" pitchFamily="34" charset="0"/>
                  </a:rPr>
                  <a:t>реакции </a:t>
                </a:r>
                <a:r>
                  <a:rPr lang="ru-RU" sz="2000" i="1" dirty="0" smtClean="0">
                    <a:latin typeface="Calibri" pitchFamily="34" charset="0"/>
                    <a:cs typeface="Calibri" pitchFamily="34" charset="0"/>
                  </a:rPr>
                  <a:t>опоры  </a:t>
                </a:r>
                <a:r>
                  <a:rPr lang="en-US" sz="2000" b="1" i="1" dirty="0" smtClean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N</a:t>
                </a:r>
                <a:r>
                  <a:rPr lang="ru-RU" sz="2000" i="1" dirty="0" smtClean="0">
                    <a:solidFill>
                      <a:schemeClr val="tx2"/>
                    </a:solidFill>
                    <a:latin typeface="Calibri" pitchFamily="34" charset="0"/>
                    <a:cs typeface="Calibri" pitchFamily="34" charset="0"/>
                  </a:rPr>
                  <a:t>;</a:t>
                </a:r>
              </a:p>
              <a:p>
                <a:pPr lvl="0" defTabSz="911725">
                  <a:defRPr/>
                </a:pPr>
                <a:r>
                  <a:rPr lang="en-US" sz="2000" i="1" dirty="0" smtClean="0">
                    <a:latin typeface="Calibri" pitchFamily="34" charset="0"/>
                    <a:cs typeface="Calibri" pitchFamily="34" charset="0"/>
                  </a:rPr>
                  <a:t>c</a:t>
                </a:r>
                <a:r>
                  <a:rPr lang="ru-RU" sz="2000" i="1" dirty="0" smtClean="0">
                    <a:latin typeface="Calibri" pitchFamily="34" charset="0"/>
                    <a:cs typeface="Calibri" pitchFamily="34" charset="0"/>
                  </a:rPr>
                  <a:t>ила реакции опоры </a:t>
                </a:r>
                <a:r>
                  <a:rPr lang="en-US" sz="2000" b="1" i="1" dirty="0" smtClean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N1</a:t>
                </a:r>
                <a:r>
                  <a:rPr lang="ru-RU" sz="2000" b="1" i="1" dirty="0" smtClean="0">
                    <a:solidFill>
                      <a:schemeClr val="tx2"/>
                    </a:solidFill>
                    <a:latin typeface="Calibri" pitchFamily="34" charset="0"/>
                    <a:cs typeface="Calibri" pitchFamily="34" charset="0"/>
                  </a:rPr>
                  <a:t>;</a:t>
                </a:r>
              </a:p>
              <a:p>
                <a:pPr lvl="0"/>
                <a:r>
                  <a:rPr lang="en-US" sz="2000" i="1" dirty="0" smtClean="0">
                    <a:latin typeface="Calibri" pitchFamily="34" charset="0"/>
                    <a:cs typeface="Calibri" pitchFamily="34" charset="0"/>
                  </a:rPr>
                  <a:t>c</a:t>
                </a:r>
                <a:r>
                  <a:rPr lang="ru-RU" sz="2000" i="1" dirty="0" smtClean="0">
                    <a:latin typeface="Calibri" pitchFamily="34" charset="0"/>
                    <a:cs typeface="Calibri" pitchFamily="34" charset="0"/>
                  </a:rPr>
                  <a:t>ила трения </a:t>
                </a:r>
                <a:r>
                  <a:rPr lang="en-US" sz="2000" i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i="1" dirty="0">
                    <a:solidFill>
                      <a:srgbClr val="C00000"/>
                    </a:solidFill>
                  </a:rPr>
                  <a:t>F</a:t>
                </a:r>
                <a:r>
                  <a:rPr lang="ru-RU" b="1" i="1" dirty="0" smtClean="0">
                    <a:solidFill>
                      <a:srgbClr val="C00000"/>
                    </a:solidFill>
                  </a:rPr>
                  <a:t>тр1 =µ </a:t>
                </a:r>
                <a:r>
                  <a:rPr lang="en-US" sz="2000" b="1" i="1" dirty="0" smtClean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N</a:t>
                </a:r>
                <a:r>
                  <a:rPr lang="ru-RU" sz="2000" b="1" i="1" dirty="0">
                    <a:solidFill>
                      <a:srgbClr val="4E3B30"/>
                    </a:solidFill>
                    <a:latin typeface="Calibri" pitchFamily="34" charset="0"/>
                    <a:cs typeface="Calibri" pitchFamily="34" charset="0"/>
                  </a:rPr>
                  <a:t> ;</a:t>
                </a:r>
                <a:endParaRPr lang="ru-RU" sz="2000" b="1" i="1" dirty="0" smtClean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lvl="0"/>
                <a:r>
                  <a:rPr lang="en-US" sz="2000" i="1" dirty="0">
                    <a:latin typeface="Calibri" pitchFamily="34" charset="0"/>
                    <a:cs typeface="Calibri" pitchFamily="34" charset="0"/>
                  </a:rPr>
                  <a:t>c</a:t>
                </a:r>
                <a:r>
                  <a:rPr lang="ru-RU" sz="2000" i="1" dirty="0">
                    <a:latin typeface="Calibri" pitchFamily="34" charset="0"/>
                    <a:cs typeface="Calibri" pitchFamily="34" charset="0"/>
                  </a:rPr>
                  <a:t>ила трения </a:t>
                </a:r>
                <a:r>
                  <a:rPr lang="en-US" sz="2000" i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i="1" dirty="0">
                    <a:solidFill>
                      <a:srgbClr val="C00000"/>
                    </a:solidFill>
                  </a:rPr>
                  <a:t>F</a:t>
                </a:r>
                <a:r>
                  <a:rPr lang="ru-RU" b="1" i="1" dirty="0" smtClean="0">
                    <a:solidFill>
                      <a:srgbClr val="C00000"/>
                    </a:solidFill>
                  </a:rPr>
                  <a:t>тр2 </a:t>
                </a:r>
                <a:r>
                  <a:rPr lang="ru-RU" b="1" i="1" dirty="0">
                    <a:solidFill>
                      <a:srgbClr val="C00000"/>
                    </a:solidFill>
                  </a:rPr>
                  <a:t>=µ </a:t>
                </a:r>
                <a:r>
                  <a:rPr lang="en-US" sz="2000" b="1" i="1" dirty="0" smtClean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N</a:t>
                </a:r>
                <a:r>
                  <a:rPr lang="ru-RU" sz="2000" b="1" i="1" dirty="0" smtClean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1 </a:t>
                </a:r>
                <a:r>
                  <a:rPr lang="ru-RU" sz="2000" b="1" i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ru-RU" sz="2000" b="1" i="1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1522924"/>
                <a:ext cx="3888432" cy="1938726"/>
              </a:xfrm>
              <a:prstGeom prst="rect">
                <a:avLst/>
              </a:prstGeom>
              <a:blipFill rotWithShape="1">
                <a:blip r:embed="rId5"/>
                <a:stretch>
                  <a:fillRect l="-1724" t="-1572" b="-47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Прямоугольник 17"/>
          <p:cNvSpPr/>
          <p:nvPr/>
        </p:nvSpPr>
        <p:spPr>
          <a:xfrm>
            <a:off x="613065" y="980728"/>
            <a:ext cx="7560840" cy="399843"/>
          </a:xfrm>
          <a:prstGeom prst="rect">
            <a:avLst/>
          </a:prstGeom>
          <a:solidFill>
            <a:schemeClr val="bg1"/>
          </a:solidFill>
        </p:spPr>
        <p:txBody>
          <a:bodyPr wrap="square" lIns="91173" tIns="45588" rIns="91173" bIns="45588">
            <a:spAutoFit/>
          </a:bodyPr>
          <a:lstStyle/>
          <a:p>
            <a:pPr marL="341808" lvl="0" indent="-341808" defTabSz="91440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2000" dirty="0">
                <a:solidFill>
                  <a:srgbClr val="4E3B30"/>
                </a:solidFill>
                <a:latin typeface="Calibri" pitchFamily="34" charset="0"/>
                <a:cs typeface="Calibri" pitchFamily="34" charset="0"/>
              </a:rPr>
              <a:t>Спортсмен – «модель абсолютно твердого тела»</a:t>
            </a:r>
            <a:endParaRPr lang="en-US" sz="2000" dirty="0">
              <a:solidFill>
                <a:srgbClr val="4E3B30"/>
              </a:solidFill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4211960" y="3586087"/>
                <a:ext cx="4595121" cy="11307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79930" tIns="39966" rIns="79930" bIns="39966">
                <a:spAutoFit/>
              </a:bodyPr>
              <a:lstStyle/>
              <a:p>
                <a:pPr lvl="0" algn="just" defTabSz="799342">
                  <a:lnSpc>
                    <a:spcPct val="115000"/>
                  </a:lnSpc>
                  <a:spcAft>
                    <a:spcPts val="701"/>
                  </a:spcAft>
                </a:pPr>
                <a:r>
                  <a:rPr kumimoji="0" lang="ru-RU" sz="18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Первое условие равновесия</a:t>
                </a:r>
                <a:r>
                  <a:rPr kumimoji="0" lang="ru-RU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 - </a:t>
                </a:r>
                <a:r>
                  <a:rPr kumimoji="0" lang="ru-RU" sz="1800" b="1" i="1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равенство нулю равнодействующей </a:t>
                </a:r>
                <a:r>
                  <a:rPr kumimoji="0" lang="ru-RU" sz="1800" b="1" i="1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 внешних </a:t>
                </a:r>
                <a:r>
                  <a:rPr kumimoji="0" lang="ru-RU" sz="1800" b="1" i="1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PMingLiU"/>
                    <a:cs typeface="Calibri" pitchFamily="34" charset="0"/>
                  </a:rPr>
                  <a:t>сил:</a:t>
                </a:r>
                <a14:m>
                  <m:oMath xmlns:m="http://schemas.openxmlformats.org/officeDocument/2006/math">
                    <m:r>
                      <a:rPr kumimoji="0" lang="ru-RU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 </m:t>
                    </m:r>
                  </m:oMath>
                </a14:m>
                <a:endParaRPr kumimoji="0" lang="ru-RU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 Math"/>
                  <a:ea typeface="PMingLiU"/>
                  <a:cs typeface="Times New Roman"/>
                </a:endParaRPr>
              </a:p>
              <a:p>
                <a:pPr lvl="0"/>
                <a14:m>
                  <m:oMath xmlns:m="http://schemas.openxmlformats.org/officeDocument/2006/math">
                    <m:r>
                      <a:rPr kumimoji="0" lang="ru-RU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 </m:t>
                    </m:r>
                    <m:r>
                      <a:rPr kumimoji="0" lang="en-US" sz="18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𝑭</m:t>
                    </m:r>
                    <m:r>
                      <a:rPr kumimoji="0" lang="ru-RU" sz="18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т+</m:t>
                    </m:r>
                  </m:oMath>
                </a14:m>
                <a:r>
                  <a:rPr kumimoji="0" lang="en-US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kumimoji="0" 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N</a:t>
                </a:r>
                <a:r>
                  <a:rPr kumimoji="0" lang="ru-RU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 + </a:t>
                </a:r>
                <a:r>
                  <a:rPr lang="en-US" sz="2100" b="1" i="1" dirty="0" smtClean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N</a:t>
                </a:r>
                <a:r>
                  <a:rPr lang="en-US" sz="1200" b="1" i="1" dirty="0" smtClean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1</a:t>
                </a:r>
                <a:r>
                  <a:rPr lang="ru-RU" sz="1200" b="1" i="1" dirty="0" smtClean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 + </a:t>
                </a:r>
                <a:r>
                  <a:rPr lang="en-US" b="1" i="1" dirty="0">
                    <a:solidFill>
                      <a:srgbClr val="C00000"/>
                    </a:solidFill>
                  </a:rPr>
                  <a:t>F</a:t>
                </a:r>
                <a:r>
                  <a:rPr lang="ru-RU" b="1" i="1" dirty="0" err="1">
                    <a:solidFill>
                      <a:srgbClr val="C00000"/>
                    </a:solidFill>
                  </a:rPr>
                  <a:t>тр</a:t>
                </a:r>
                <a:r>
                  <a:rPr lang="ru-RU" b="1" i="1" dirty="0">
                    <a:solidFill>
                      <a:srgbClr val="C00000"/>
                    </a:solidFill>
                  </a:rPr>
                  <a:t> </a:t>
                </a:r>
                <a:r>
                  <a:rPr lang="ru-RU" b="1" i="1" dirty="0" smtClean="0">
                    <a:solidFill>
                      <a:srgbClr val="C00000"/>
                    </a:solidFill>
                  </a:rPr>
                  <a:t>1</a:t>
                </a:r>
                <a:r>
                  <a:rPr lang="en-US" sz="1200" b="1" i="1" dirty="0" smtClean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ru-RU" sz="1200" b="1" i="1" dirty="0" smtClean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 + </a:t>
                </a:r>
                <a:r>
                  <a:rPr lang="en-US" b="1" i="1" dirty="0">
                    <a:solidFill>
                      <a:srgbClr val="C00000"/>
                    </a:solidFill>
                  </a:rPr>
                  <a:t>F</a:t>
                </a:r>
                <a:r>
                  <a:rPr lang="ru-RU" b="1" i="1" dirty="0" err="1">
                    <a:solidFill>
                      <a:srgbClr val="C00000"/>
                    </a:solidFill>
                  </a:rPr>
                  <a:t>тр</a:t>
                </a:r>
                <a:r>
                  <a:rPr lang="ru-RU" b="1" i="1" dirty="0">
                    <a:solidFill>
                      <a:srgbClr val="C00000"/>
                    </a:solidFill>
                  </a:rPr>
                  <a:t> </a:t>
                </a:r>
                <a:r>
                  <a:rPr lang="ru-RU" b="1" i="1" dirty="0" smtClean="0">
                    <a:solidFill>
                      <a:srgbClr val="C00000"/>
                    </a:solidFill>
                  </a:rPr>
                  <a:t>2</a:t>
                </a:r>
                <a:r>
                  <a:rPr lang="en-US" sz="1200" b="1" i="1" dirty="0" smtClean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kumimoji="0" lang="ru-RU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=</a:t>
                </a:r>
                <a:r>
                  <a:rPr kumimoji="0" 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kumimoji="0" lang="ru-RU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0</a:t>
                </a:r>
                <a:endParaRPr kumimoji="0" lang="ru-RU" sz="1800" b="0" i="1" u="none" strike="noStrike" kern="1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PMingLiU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3586087"/>
                <a:ext cx="4595121" cy="1130744"/>
              </a:xfrm>
              <a:prstGeom prst="rect">
                <a:avLst/>
              </a:prstGeom>
              <a:blipFill rotWithShape="1">
                <a:blip r:embed="rId6"/>
                <a:stretch>
                  <a:fillRect l="-1326" t="-1075" r="-1326" b="-96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 стрелкой 22"/>
          <p:cNvCxnSpPr/>
          <p:nvPr/>
        </p:nvCxnSpPr>
        <p:spPr>
          <a:xfrm flipV="1">
            <a:off x="827584" y="6293007"/>
            <a:ext cx="1587729" cy="25504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25" name="Прямая со стрелкой 24"/>
          <p:cNvCxnSpPr/>
          <p:nvPr/>
        </p:nvCxnSpPr>
        <p:spPr>
          <a:xfrm flipV="1">
            <a:off x="827584" y="4653135"/>
            <a:ext cx="0" cy="1665376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8" name="Прямоугольник 27"/>
          <p:cNvSpPr/>
          <p:nvPr/>
        </p:nvSpPr>
        <p:spPr>
          <a:xfrm>
            <a:off x="377240" y="4537976"/>
            <a:ext cx="296073" cy="357711"/>
          </a:xfrm>
          <a:prstGeom prst="rect">
            <a:avLst/>
          </a:prstGeom>
          <a:solidFill>
            <a:srgbClr val="FFFFFF"/>
          </a:solidFill>
        </p:spPr>
        <p:txBody>
          <a:bodyPr wrap="none" lIns="79930" tIns="39966" rIns="79930" bIns="39966">
            <a:spAutoFit/>
          </a:bodyPr>
          <a:lstStyle/>
          <a:p>
            <a:pPr marL="0" marR="0" lvl="0" indent="0" defTabSz="7993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1F2123"/>
                </a:solidFill>
                <a:effectLst/>
                <a:uLnTx/>
                <a:uFillTx/>
                <a:latin typeface="Century Gothic"/>
              </a:rPr>
              <a:t>y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2123"/>
              </a:solidFill>
              <a:effectLst/>
              <a:uLnTx/>
              <a:uFillTx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479601" y="6318511"/>
            <a:ext cx="291265" cy="357711"/>
          </a:xfrm>
          <a:prstGeom prst="rect">
            <a:avLst/>
          </a:prstGeom>
          <a:solidFill>
            <a:srgbClr val="FFFFFF"/>
          </a:solidFill>
        </p:spPr>
        <p:txBody>
          <a:bodyPr wrap="none" lIns="79930" tIns="39966" rIns="79930" bIns="39966">
            <a:spAutoFit/>
          </a:bodyPr>
          <a:lstStyle/>
          <a:p>
            <a:pPr marL="0" marR="0" lvl="0" indent="0" defTabSz="7993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>
                <a:ln>
                  <a:noFill/>
                </a:ln>
                <a:solidFill>
                  <a:srgbClr val="1F2123"/>
                </a:solidFill>
                <a:effectLst/>
                <a:uLnTx/>
                <a:uFillTx/>
                <a:latin typeface="Century Gothic"/>
              </a:rPr>
              <a:t>х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F2123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3175579" y="4930088"/>
                <a:ext cx="5185679" cy="10757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173" tIns="45588" rIns="91173" bIns="45588">
                <a:spAutoFit/>
              </a:bodyPr>
              <a:lstStyle/>
              <a:p>
                <a:pPr marL="0" marR="0" lvl="0" indent="0" defTabSz="91172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Проекции</a:t>
                </a:r>
                <a:r>
                  <a:rPr kumimoji="0" lang="ru-RU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 </a:t>
                </a:r>
                <a:r>
                  <a:rPr kumimoji="0" lang="ru-RU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 </a:t>
                </a:r>
                <a:r>
                  <a:rPr kumimoji="0" lang="ru-RU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1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    </m:t>
                    </m:r>
                    <m:r>
                      <a:rPr kumimoji="0" lang="ru-RU" sz="21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𝑵</m:t>
                    </m:r>
                    <m:r>
                      <a:rPr kumimoji="0" lang="ru-RU" sz="21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=</m:t>
                    </m:r>
                    <m:sSub>
                      <m:sSubPr>
                        <m:ctrlPr>
                          <a:rPr kumimoji="0" lang="ru-RU" sz="21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21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𝑵</m:t>
                        </m:r>
                      </m:e>
                      <m:sub>
                        <m:r>
                          <a:rPr kumimoji="0" lang="ru-RU" sz="21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𝒙</m:t>
                        </m:r>
                      </m:sub>
                    </m:sSub>
                    <m:r>
                      <a:rPr kumimoji="0" lang="ru-RU" sz="21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+</m:t>
                    </m:r>
                    <m:sSub>
                      <m:sSubPr>
                        <m:ctrlPr>
                          <a:rPr kumimoji="0" lang="ru-RU" sz="21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Times New Roman"/>
                          </a:rPr>
                        </m:ctrlPr>
                      </m:sSubPr>
                      <m:e>
                        <m:r>
                          <a:rPr kumimoji="0" lang="ru-RU" sz="21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𝑵</m:t>
                        </m:r>
                      </m:e>
                      <m:sub>
                        <m:r>
                          <a:rPr kumimoji="0" lang="ru-RU" sz="21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PMingLiU"/>
                            <a:cs typeface="Times New Roman"/>
                          </a:rPr>
                          <m:t>𝒚</m:t>
                        </m:r>
                      </m:sub>
                    </m:sSub>
                  </m:oMath>
                </a14:m>
                <a:endParaRPr kumimoji="0" lang="ru-RU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endParaRPr>
              </a:p>
              <a:p>
                <a:pPr lvl="0" defTabSz="911725">
                  <a:defRPr/>
                </a:pPr>
                <a:r>
                  <a:rPr kumimoji="0" lang="ru-RU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на </a:t>
                </a: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OY</a:t>
                </a:r>
                <a:r>
                  <a:rPr kumimoji="0" lang="ru-RU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:   </a:t>
                </a:r>
                <a:r>
                  <a:rPr kumimoji="0" lang="ru-RU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      </a:t>
                </a: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     </a:t>
                </a:r>
                <a:r>
                  <a:rPr kumimoji="0" lang="ru-RU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kumimoji="0" lang="en-US" sz="2000" b="1" i="1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N</a:t>
                </a:r>
                <a:r>
                  <a:rPr kumimoji="0" lang="en-US" sz="1800" b="1" i="1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y</a:t>
                </a:r>
                <a:r>
                  <a:rPr kumimoji="0" lang="ru-RU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+</a:t>
                </a:r>
                <a:r>
                  <a:rPr lang="en-US" sz="2100" b="1" i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00" b="1" i="1" dirty="0" smtClean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N</a:t>
                </a:r>
                <a:r>
                  <a:rPr lang="en-US" sz="1200" b="1" i="1" dirty="0" smtClean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1</a:t>
                </a:r>
                <a:r>
                  <a:rPr kumimoji="0" lang="ru-RU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kumimoji="0" lang="ru-RU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a:rPr kumimoji="0" lang="en-US" sz="21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𝑭</m:t>
                    </m:r>
                    <m:r>
                      <a:rPr kumimoji="0" lang="ru-RU" sz="21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/>
                        <a:ea typeface="PMingLiU"/>
                        <a:cs typeface="Times New Roman"/>
                      </a:rPr>
                      <m:t>т</m:t>
                    </m:r>
                  </m:oMath>
                </a14:m>
                <a:r>
                  <a:rPr kumimoji="0" lang="ru-RU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=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kumimoji="0" lang="ru-RU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0</a:t>
                </a:r>
              </a:p>
              <a:p>
                <a:pPr lvl="0" defTabSz="911725">
                  <a:defRPr/>
                </a:pPr>
                <a:r>
                  <a:rPr kumimoji="0" lang="ru-RU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на </a:t>
                </a: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OX</a:t>
                </a:r>
                <a:r>
                  <a:rPr kumimoji="0" lang="ru-RU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F2123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:</a:t>
                </a:r>
                <a:r>
                  <a:rPr kumimoji="0" lang="ru-RU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             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N</a:t>
                </a:r>
                <a:r>
                  <a:rPr kumimoji="0" lang="ru-RU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х</a:t>
                </a:r>
                <a:r>
                  <a:rPr kumimoji="0" 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kumimoji="0" lang="ru-RU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- </a:t>
                </a:r>
                <a:r>
                  <a:rPr lang="en-US" b="1" i="1" dirty="0" smtClean="0">
                    <a:solidFill>
                      <a:srgbClr val="C00000"/>
                    </a:solidFill>
                  </a:rPr>
                  <a:t>F</a:t>
                </a:r>
                <a:r>
                  <a:rPr lang="ru-RU" b="1" i="1" dirty="0" err="1">
                    <a:solidFill>
                      <a:srgbClr val="C00000"/>
                    </a:solidFill>
                  </a:rPr>
                  <a:t>тр</a:t>
                </a:r>
                <a:r>
                  <a:rPr lang="ru-RU" b="1" i="1" dirty="0">
                    <a:solidFill>
                      <a:srgbClr val="C00000"/>
                    </a:solidFill>
                  </a:rPr>
                  <a:t> 1</a:t>
                </a:r>
                <a:r>
                  <a:rPr lang="en-US" sz="1200" b="1" i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ru-RU" sz="1200" b="1" i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 + </a:t>
                </a:r>
                <a:r>
                  <a:rPr lang="en-US" b="1" i="1" dirty="0">
                    <a:solidFill>
                      <a:srgbClr val="C00000"/>
                    </a:solidFill>
                  </a:rPr>
                  <a:t>F</a:t>
                </a:r>
                <a:r>
                  <a:rPr lang="ru-RU" b="1" i="1" dirty="0" err="1">
                    <a:solidFill>
                      <a:srgbClr val="C00000"/>
                    </a:solidFill>
                  </a:rPr>
                  <a:t>тр</a:t>
                </a:r>
                <a:r>
                  <a:rPr lang="ru-RU" b="1" i="1" dirty="0">
                    <a:solidFill>
                      <a:srgbClr val="C00000"/>
                    </a:solidFill>
                  </a:rPr>
                  <a:t> 2</a:t>
                </a:r>
                <a:r>
                  <a:rPr lang="en-US" sz="1200" b="1" i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kumimoji="0" lang="en-US" sz="20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= </a:t>
                </a:r>
                <a:r>
                  <a:rPr kumimoji="0" lang="ru-RU" sz="20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rPr>
                  <a:t>0</a:t>
                </a:r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579" y="4930088"/>
                <a:ext cx="5185679" cy="1075797"/>
              </a:xfrm>
              <a:prstGeom prst="rect">
                <a:avLst/>
              </a:prstGeom>
              <a:blipFill rotWithShape="1">
                <a:blip r:embed="rId7"/>
                <a:stretch>
                  <a:fillRect l="-1058" b="-96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Прямая со стрелкой 34"/>
          <p:cNvCxnSpPr/>
          <p:nvPr/>
        </p:nvCxnSpPr>
        <p:spPr>
          <a:xfrm flipV="1">
            <a:off x="853635" y="5254281"/>
            <a:ext cx="1222820" cy="103532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8" name="Прямая со стрелкой 37"/>
          <p:cNvCxnSpPr/>
          <p:nvPr/>
        </p:nvCxnSpPr>
        <p:spPr>
          <a:xfrm flipV="1">
            <a:off x="808062" y="5230680"/>
            <a:ext cx="39843" cy="1075079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0" name="Прямая со стрелкой 39"/>
          <p:cNvCxnSpPr/>
          <p:nvPr/>
        </p:nvCxnSpPr>
        <p:spPr>
          <a:xfrm flipV="1">
            <a:off x="808062" y="6295547"/>
            <a:ext cx="1281232" cy="31627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172793" y="5107533"/>
                <a:ext cx="500520" cy="43353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2060"/>
                </a:solidFill>
              </a:ln>
            </p:spPr>
            <p:txBody>
              <a:bodyPr wrap="square" lIns="79958" tIns="39980" rIns="79958" bIns="39980">
                <a:spAutoFit/>
              </a:bodyPr>
              <a:lstStyle/>
              <a:p>
                <a:pPr marL="0" marR="0" lvl="0" indent="0" defTabSz="799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ru-RU" sz="21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0" lang="ru-RU" sz="21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𝐍</m:t>
                          </m:r>
                        </m:e>
                        <m:sub>
                          <m:r>
                            <a:rPr kumimoji="0" lang="ru-RU" sz="21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𝐲</m:t>
                          </m:r>
                        </m:sub>
                      </m:sSub>
                    </m:oMath>
                  </m:oMathPara>
                </a14:m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93" y="5107533"/>
                <a:ext cx="500520" cy="433530"/>
              </a:xfrm>
              <a:prstGeom prst="rect">
                <a:avLst/>
              </a:prstGeom>
              <a:blipFill rotWithShape="1">
                <a:blip r:embed="rId8"/>
                <a:stretch>
                  <a:fillRect b="-5479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/>
              <p:cNvSpPr/>
              <p:nvPr/>
            </p:nvSpPr>
            <p:spPr>
              <a:xfrm>
                <a:off x="1596030" y="6377330"/>
                <a:ext cx="460065" cy="41863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2060"/>
                </a:solidFill>
              </a:ln>
            </p:spPr>
            <p:txBody>
              <a:bodyPr wrap="square" lIns="79958" tIns="39980" rIns="79958" bIns="39980">
                <a:spAutoFit/>
              </a:bodyPr>
              <a:lstStyle/>
              <a:p>
                <a:pPr marL="0" marR="0" lvl="0" indent="0" defTabSz="799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ru-RU" sz="21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0" lang="ru-RU" sz="21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𝐍</m:t>
                          </m:r>
                        </m:e>
                        <m:sub>
                          <m:r>
                            <a:rPr kumimoji="0" lang="ru-RU" sz="21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PMingLiU"/>
                              <a:cs typeface="Times New Roman"/>
                            </a:rPr>
                            <m:t>𝐱</m:t>
                          </m:r>
                        </m:sub>
                      </m:sSub>
                    </m:oMath>
                  </m:oMathPara>
                </a14:m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9" name="Прямоугольник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030" y="6377330"/>
                <a:ext cx="460065" cy="418638"/>
              </a:xfrm>
              <a:prstGeom prst="rect">
                <a:avLst/>
              </a:prstGeom>
              <a:blipFill rotWithShape="1">
                <a:blip r:embed="rId9"/>
                <a:stretch>
                  <a:fillRect l="-2597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Прямая со стрелкой 36"/>
          <p:cNvCxnSpPr/>
          <p:nvPr/>
        </p:nvCxnSpPr>
        <p:spPr>
          <a:xfrm flipH="1">
            <a:off x="988646" y="3995923"/>
            <a:ext cx="408361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9" name="Прямая со стрелкой 38"/>
          <p:cNvCxnSpPr/>
          <p:nvPr/>
        </p:nvCxnSpPr>
        <p:spPr>
          <a:xfrm>
            <a:off x="2479601" y="3995923"/>
            <a:ext cx="361237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239623" y="3853765"/>
            <a:ext cx="7468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r>
              <a:rPr lang="ru-RU" dirty="0" smtClean="0"/>
              <a:t>тр1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2792636" y="3849012"/>
            <a:ext cx="7712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r>
              <a:rPr lang="ru-RU" dirty="0" smtClean="0"/>
              <a:t>тр2</a:t>
            </a:r>
            <a:endParaRPr lang="ru-RU" dirty="0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746" y="4930088"/>
            <a:ext cx="281378" cy="32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810662" y="5254468"/>
            <a:ext cx="1169050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2032500" y="5280383"/>
            <a:ext cx="5124" cy="104425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27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481</TotalTime>
  <Words>653</Words>
  <Application>Microsoft Office PowerPoint</Application>
  <PresentationFormat>Экран (4:3)</PresentationFormat>
  <Paragraphs>142</Paragraphs>
  <Slides>12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РАВНОВЕСИЕ. УСЛОВИЯ РАВНОВЕСИЯ в ушу.</vt:lpstr>
      <vt:lpstr>Цель урока: выяснить условия равновесия спортсмена  при                              выполнении  базового  элемента  ушу  «стойка»</vt:lpstr>
      <vt:lpstr>                            УШУ   武术</vt:lpstr>
      <vt:lpstr>           История  ушу</vt:lpstr>
      <vt:lpstr>РАВНОВЕСИЕ </vt:lpstr>
      <vt:lpstr>ВИДЫ РАВНОВЕСИЯ В ФИЗИКЕ</vt:lpstr>
      <vt:lpstr>ВИДЫ РАВНОВЕСИЯ В ушу</vt:lpstr>
      <vt:lpstr>УСЛОВИЯ РАВНОВЕСИЯ в ФИЗИКЕ</vt:lpstr>
      <vt:lpstr>СТОЙКА. 1  УСЛОВИЕ  РАВНОВЕСИЯ  СПОРТСМЕНА.</vt:lpstr>
      <vt:lpstr>СТОЙКА. 2  условие  равновесия спортсмена.</vt:lpstr>
      <vt:lpstr>ВЫВОд</vt:lpstr>
      <vt:lpstr>СПИСОК  ЛИТЕРАТУРЫ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Baronkina</dc:creator>
  <cp:lastModifiedBy>Baronkina</cp:lastModifiedBy>
  <cp:revision>50</cp:revision>
  <dcterms:created xsi:type="dcterms:W3CDTF">2025-11-29T13:29:29Z</dcterms:created>
  <dcterms:modified xsi:type="dcterms:W3CDTF">2025-12-06T13:20:36Z</dcterms:modified>
</cp:coreProperties>
</file>