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94" r:id="rId6"/>
    <p:sldId id="299" r:id="rId7"/>
    <p:sldId id="261" r:id="rId8"/>
    <p:sldId id="263" r:id="rId9"/>
    <p:sldId id="265" r:id="rId10"/>
    <p:sldId id="29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6" r:id="rId20"/>
    <p:sldId id="297" r:id="rId21"/>
    <p:sldId id="280" r:id="rId22"/>
    <p:sldId id="281" r:id="rId23"/>
    <p:sldId id="282" r:id="rId24"/>
    <p:sldId id="283" r:id="rId25"/>
    <p:sldId id="287" r:id="rId26"/>
    <p:sldId id="290" r:id="rId27"/>
    <p:sldId id="291" r:id="rId28"/>
    <p:sldId id="292" r:id="rId29"/>
    <p:sldId id="293" r:id="rId3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100" b="1" strike="noStrike" smtClean="0">
                <a:solidFill>
                  <a:srgbClr val="808080"/>
                </a:solidFill>
                <a:latin typeface="Trebuchet MS"/>
              </a:rPr>
              <a:t>20.10.15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F045CB84-6114-4FF4-A9D9-B1008F641FEC}" type="slidenum">
              <a:rPr lang="ru-RU" sz="1200" b="1" strike="noStrike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0" y="116640"/>
            <a:ext cx="9143640" cy="151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buSzPct val="128000"/>
            </a:pPr>
            <a:r>
              <a:rPr lang="ru-RU" sz="3800" b="1" i="1" strike="noStrike" dirty="0">
                <a:solidFill>
                  <a:srgbClr val="000000"/>
                </a:solidFill>
                <a:latin typeface="Trebuchet MS"/>
              </a:rPr>
              <a:t>Свойства и применение кислорода. Круговорот кислорода в природе</a:t>
            </a:r>
            <a:endParaRPr dirty="0"/>
          </a:p>
        </p:txBody>
      </p:sp>
      <p:pic>
        <p:nvPicPr>
          <p:cNvPr id="44" name="Picture 2"/>
          <p:cNvPicPr/>
          <p:nvPr/>
        </p:nvPicPr>
        <p:blipFill>
          <a:blip r:embed="rId2"/>
          <a:stretch/>
        </p:blipFill>
        <p:spPr>
          <a:xfrm>
            <a:off x="0" y="1700640"/>
            <a:ext cx="9143640" cy="515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Горение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железа в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кислороде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sz="2400" dirty="0"/>
              <a:t>В кислороде горят и такие вещества, которые обычно считают негорючими, например железо. Если к тонкой стальной проволоке прикрепить спичку, зажечь ее и опустить в сосуд с кислородом, то от спички загорится и железо. Горение железа происходит с треском и разбрасыванием ярких раскаленных искр — расплавленных капель железной окалины Fe</a:t>
            </a:r>
            <a:r>
              <a:rPr lang="ru-RU" sz="1200" dirty="0"/>
              <a:t>3</a:t>
            </a:r>
            <a:r>
              <a:rPr lang="ru-RU" sz="2400" dirty="0"/>
              <a:t>O</a:t>
            </a:r>
            <a:r>
              <a:rPr lang="ru-RU" sz="1200" dirty="0"/>
              <a:t>4</a:t>
            </a:r>
            <a:r>
              <a:rPr lang="ru-RU" sz="2400" dirty="0"/>
              <a:t>. В этом соединении два атома железа трехвалентны и один двухвалентен. Поэтому реакцию горения железа в кислороде можно выразить следующим уравнением: </a:t>
            </a:r>
          </a:p>
          <a:p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3Fe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+ 2O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FeO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* Fe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 или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Fe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859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39640" y="731520"/>
            <a:ext cx="8208720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3600" strike="noStrike" dirty="0">
                <a:solidFill>
                  <a:srgbClr val="000000"/>
                </a:solidFill>
                <a:latin typeface="Trebuchet MS"/>
              </a:rPr>
              <a:t>Взаимодействие вещества с кислородом относится к </a:t>
            </a:r>
            <a:r>
              <a:rPr lang="ru-RU" sz="3600" b="1" i="1" u="sng" strike="noStrike" dirty="0">
                <a:solidFill>
                  <a:srgbClr val="000000"/>
                </a:solidFill>
                <a:latin typeface="Trebuchet MS"/>
              </a:rPr>
              <a:t>реакциям окисления.</a:t>
            </a:r>
            <a:endParaRPr dirty="0"/>
          </a:p>
        </p:txBody>
      </p:sp>
      <p:pic>
        <p:nvPicPr>
          <p:cNvPr id="2050" name="Picture 2" descr="C:\Users\Lenovo\Pictures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38" y="2708539"/>
            <a:ext cx="2894110" cy="31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67640" y="476672"/>
            <a:ext cx="8208720" cy="22920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3600" b="1" i="1" u="sng" strike="noStrike" dirty="0">
                <a:solidFill>
                  <a:srgbClr val="000000"/>
                </a:solidFill>
                <a:latin typeface="Trebuchet MS"/>
              </a:rPr>
              <a:t>Горение</a:t>
            </a:r>
            <a:r>
              <a:rPr lang="ru-RU" sz="3600" strike="noStrike" dirty="0">
                <a:solidFill>
                  <a:srgbClr val="000000"/>
                </a:solidFill>
                <a:latin typeface="Trebuchet MS"/>
              </a:rPr>
              <a:t> — это химическая реакция, при которой происходит окисление веществ с выделением теплоты и света.</a:t>
            </a:r>
            <a:endParaRPr dirty="0"/>
          </a:p>
        </p:txBody>
      </p:sp>
      <p:pic>
        <p:nvPicPr>
          <p:cNvPr id="3074" name="Picture 2" descr="C:\Users\Lenovo\Pictures\gorenie_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2" y="302357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993973"/>
            <a:ext cx="2452698" cy="38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251519" y="404664"/>
            <a:ext cx="8694035" cy="19442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3600" b="1" i="1" u="sng" strike="noStrik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Оксиды</a:t>
            </a:r>
            <a:r>
              <a:rPr lang="ru-RU" sz="3600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— это сложные вещества, которые состоят из двух элементов, одним из которых является кислород.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enovo\Picture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2771800" cy="25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Pictures\0124957c5ae19e1d74e3a975135230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650083"/>
            <a:ext cx="6372199" cy="20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Picture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18" y="2132856"/>
            <a:ext cx="2344034" cy="22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Pictures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42" y="1573384"/>
            <a:ext cx="2325413" cy="3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395640" y="731520"/>
            <a:ext cx="8424720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3600" strike="noStrike" dirty="0">
                <a:solidFill>
                  <a:srgbClr val="000000"/>
                </a:solidFill>
                <a:latin typeface="Trebuchet MS"/>
              </a:rPr>
              <a:t>Известны химические элементы, которые непосредственно с кислородом не соединяются. К ним относятся золото </a:t>
            </a:r>
            <a:r>
              <a:rPr lang="ru-RU" sz="3600" strike="noStrike" dirty="0" err="1">
                <a:solidFill>
                  <a:srgbClr val="000000"/>
                </a:solidFill>
                <a:latin typeface="Trebuchet MS"/>
              </a:rPr>
              <a:t>Au</a:t>
            </a:r>
            <a:r>
              <a:rPr lang="ru-RU" sz="3600" strike="noStrike" dirty="0">
                <a:solidFill>
                  <a:srgbClr val="000000"/>
                </a:solidFill>
                <a:latin typeface="Trebuchet MS"/>
              </a:rPr>
              <a:t> и некоторые другие. Оксиды этих элементов получают косвенным путем.</a:t>
            </a:r>
            <a:endParaRPr dirty="0"/>
          </a:p>
        </p:txBody>
      </p:sp>
      <p:pic>
        <p:nvPicPr>
          <p:cNvPr id="5122" name="Picture 2" descr="C:\Users\Lenovo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18" y="4205880"/>
            <a:ext cx="4110786" cy="2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33200" y="5301360"/>
            <a:ext cx="7776360" cy="114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buSzPct val="128000"/>
            </a:pPr>
            <a:r>
              <a:rPr lang="ru-RU" sz="4600" b="1" strike="noStrike" dirty="0">
                <a:solidFill>
                  <a:srgbClr val="000000"/>
                </a:solidFill>
                <a:latin typeface="Trebuchet MS"/>
              </a:rPr>
              <a:t>Применение кислорода</a:t>
            </a:r>
            <a:endParaRPr dirty="0"/>
          </a:p>
        </p:txBody>
      </p:sp>
      <p:pic>
        <p:nvPicPr>
          <p:cNvPr id="68" name="Picture 2"/>
          <p:cNvPicPr/>
          <p:nvPr/>
        </p:nvPicPr>
        <p:blipFill>
          <a:blip r:embed="rId2"/>
          <a:stretch/>
        </p:blipFill>
        <p:spPr>
          <a:xfrm>
            <a:off x="3270600" y="2517480"/>
            <a:ext cx="4078080" cy="2808000"/>
          </a:xfrm>
          <a:prstGeom prst="rect">
            <a:avLst/>
          </a:prstGeom>
          <a:ln>
            <a:noFill/>
          </a:ln>
        </p:spPr>
      </p:pic>
      <p:pic>
        <p:nvPicPr>
          <p:cNvPr id="69" name="Picture 3"/>
          <p:cNvPicPr/>
          <p:nvPr/>
        </p:nvPicPr>
        <p:blipFill>
          <a:blip r:embed="rId3"/>
          <a:stretch/>
        </p:blipFill>
        <p:spPr>
          <a:xfrm>
            <a:off x="467640" y="404640"/>
            <a:ext cx="2822760" cy="2736000"/>
          </a:xfrm>
          <a:prstGeom prst="rect">
            <a:avLst/>
          </a:prstGeom>
          <a:ln>
            <a:noFill/>
          </a:ln>
        </p:spPr>
      </p:pic>
      <p:pic>
        <p:nvPicPr>
          <p:cNvPr id="70" name="Picture 4"/>
          <p:cNvPicPr/>
          <p:nvPr/>
        </p:nvPicPr>
        <p:blipFill>
          <a:blip r:embed="rId4"/>
          <a:stretch/>
        </p:blipFill>
        <p:spPr>
          <a:xfrm>
            <a:off x="6094440" y="188640"/>
            <a:ext cx="2538000" cy="23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23640" y="620640"/>
            <a:ext cx="8424720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2800" b="1" strike="noStrike" dirty="0">
                <a:solidFill>
                  <a:srgbClr val="000000"/>
                </a:solidFill>
                <a:latin typeface="Trebuchet MS"/>
              </a:rPr>
              <a:t>Цель урока: </a:t>
            </a:r>
            <a:r>
              <a:rPr lang="ru-RU" sz="2800" i="1" strike="noStrike" dirty="0">
                <a:solidFill>
                  <a:srgbClr val="000000"/>
                </a:solidFill>
                <a:latin typeface="Trebuchet MS"/>
              </a:rPr>
              <a:t>изучить физические и химические свойства кислорода, дать общее понятие об оксидах, реакциях горения; рассмотреть практическую значимость и применение; доказать, что кислород - один из важнейших элементов на Земле</a:t>
            </a:r>
            <a:r>
              <a:rPr lang="ru-RU" sz="2800" strike="noStrike" dirty="0">
                <a:solidFill>
                  <a:srgbClr val="000000"/>
                </a:solidFill>
                <a:latin typeface="Trebuchet MS"/>
              </a:rPr>
              <a:t>.</a:t>
            </a:r>
            <a:endParaRPr dirty="0"/>
          </a:p>
        </p:txBody>
      </p:sp>
      <p:pic>
        <p:nvPicPr>
          <p:cNvPr id="46" name="Picture 3"/>
          <p:cNvPicPr/>
          <p:nvPr/>
        </p:nvPicPr>
        <p:blipFill>
          <a:blip r:embed="rId2"/>
          <a:stretch/>
        </p:blipFill>
        <p:spPr>
          <a:xfrm>
            <a:off x="2988000" y="3285000"/>
            <a:ext cx="6155640" cy="357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9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39640" y="332640"/>
            <a:ext cx="8208720" cy="6120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buSzPct val="130000"/>
            </a:pPr>
            <a:r>
              <a:rPr lang="ru-RU" sz="3100" b="1" i="1" strike="noStrike" dirty="0">
                <a:solidFill>
                  <a:srgbClr val="000000"/>
                </a:solidFill>
                <a:latin typeface="Times New Roman"/>
              </a:rPr>
              <a:t>Задание №1. «Правда или ложь? </a:t>
            </a:r>
            <a:endParaRPr lang="ru-RU" sz="3100" b="1" i="1" strike="noStrike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buSzPct val="130000"/>
            </a:pPr>
            <a:r>
              <a:rPr lang="ru-RU" sz="3100" b="1" i="1" strike="noStrike" dirty="0" smtClean="0">
                <a:solidFill>
                  <a:srgbClr val="000000"/>
                </a:solidFill>
                <a:latin typeface="Times New Roman"/>
              </a:rPr>
              <a:t>Если </a:t>
            </a:r>
            <a:r>
              <a:rPr lang="ru-RU" sz="3100" b="1" i="1" strike="noStrike" dirty="0">
                <a:solidFill>
                  <a:srgbClr val="000000"/>
                </a:solidFill>
                <a:latin typeface="Times New Roman"/>
              </a:rPr>
              <a:t>знаешь - разберешь»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200" strike="noStrike" dirty="0">
                <a:solidFill>
                  <a:srgbClr val="000000"/>
                </a:solidFill>
                <a:latin typeface="Times New Roman"/>
              </a:rPr>
              <a:t>  </a:t>
            </a:r>
            <a:endParaRPr lang="ru-RU" sz="2200" strike="noStrike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200" i="1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Для </a:t>
            </a:r>
            <a:r>
              <a:rPr lang="ru-RU" sz="2200" i="1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кислорода верны следующие утверждения</a:t>
            </a:r>
            <a:r>
              <a:rPr lang="ru-RU" sz="2200" i="1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200" strike="noStrike" dirty="0">
                <a:solidFill>
                  <a:srgbClr val="000000"/>
                </a:solidFill>
                <a:latin typeface="Trebuchet MS"/>
              </a:rPr>
              <a:t>а) Кислород – бесцветный газ, без вкуса и запаха.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200" strike="noStrike" dirty="0">
                <a:solidFill>
                  <a:srgbClr val="000000"/>
                </a:solidFill>
                <a:latin typeface="Trebuchet MS"/>
              </a:rPr>
              <a:t>б) Кислород немного легче воздуха.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200" strike="noStrike" dirty="0">
                <a:solidFill>
                  <a:srgbClr val="000000"/>
                </a:solidFill>
                <a:latin typeface="Trebuchet MS"/>
              </a:rPr>
              <a:t>в) В кислороде горят и такие вещества, которые обычно считают негорючими, например железо.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200" strike="noStrike" dirty="0">
                <a:solidFill>
                  <a:srgbClr val="000000"/>
                </a:solidFill>
                <a:latin typeface="Trebuchet MS"/>
              </a:rPr>
              <a:t>г) Известны химические элементы, которые непосредственно с кислородом соединяются. К ним относятся золото </a:t>
            </a:r>
            <a:r>
              <a:rPr lang="ru-RU" sz="2200" strike="noStrike" dirty="0" err="1">
                <a:solidFill>
                  <a:srgbClr val="000000"/>
                </a:solidFill>
                <a:latin typeface="Trebuchet MS"/>
              </a:rPr>
              <a:t>Au</a:t>
            </a:r>
            <a:r>
              <a:rPr lang="ru-RU" sz="2200" strike="noStrike" dirty="0">
                <a:solidFill>
                  <a:srgbClr val="000000"/>
                </a:solidFill>
                <a:latin typeface="Trebuchet MS"/>
              </a:rPr>
              <a:t> и некоторые другие.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200" strike="noStrike" dirty="0">
                <a:solidFill>
                  <a:srgbClr val="000000"/>
                </a:solidFill>
                <a:latin typeface="Trebuchet MS"/>
              </a:rPr>
              <a:t>д) Применение кислорода основано на его физических свойствах.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200" strike="noStrike" dirty="0">
                <a:solidFill>
                  <a:srgbClr val="000000"/>
                </a:solidFill>
                <a:latin typeface="Trebuchet MS"/>
              </a:rPr>
              <a:t>е) Непрерывный круговорот кислорода непосредственно связан с таким процессом, как фотосинтез.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95536" y="731520"/>
            <a:ext cx="8424936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buSzPct val="130000"/>
            </a:pPr>
            <a:r>
              <a:rPr lang="ru-RU" sz="3100" b="1" i="1" strike="noStrike" dirty="0">
                <a:solidFill>
                  <a:srgbClr val="000000"/>
                </a:solidFill>
                <a:latin typeface="Times New Roman"/>
              </a:rPr>
              <a:t>Задание №2. «Скорая помощь»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i="1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Вставьте пропущенные вещества в уравнениях реакций: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SzPct val="130000"/>
            </a:pPr>
            <a:r>
              <a:rPr lang="ru-RU" sz="2400" strike="noStrike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+ </a:t>
            </a:r>
            <a:r>
              <a:rPr lang="ru-RU" sz="3600" b="1" strike="noStrik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CaCO</a:t>
            </a:r>
            <a:r>
              <a:rPr lang="ru-RU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 + H</a:t>
            </a:r>
            <a:r>
              <a:rPr lang="ru-RU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SzPct val="130000"/>
            </a:pP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б) S + … = SO</a:t>
            </a:r>
            <a:r>
              <a:rPr lang="ru-RU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SzPct val="130000"/>
            </a:pP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3... 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+ 2O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strike="noStrik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*Fe</a:t>
            </a:r>
            <a:r>
              <a:rPr lang="ru-RU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Fe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" name="Picture 2"/>
          <p:cNvPicPr/>
          <p:nvPr/>
        </p:nvPicPr>
        <p:blipFill>
          <a:blip r:embed="rId2"/>
          <a:stretch/>
        </p:blipFill>
        <p:spPr>
          <a:xfrm>
            <a:off x="3132000" y="3594600"/>
            <a:ext cx="3384000" cy="32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39552" y="731520"/>
            <a:ext cx="8064896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buSzPct val="130000"/>
            </a:pPr>
            <a:r>
              <a:rPr lang="ru-RU" sz="31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 №3. «Мозговой штурм»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trike="noStrik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Расставьте коэффициенты в уравнениях реакций.</a:t>
            </a:r>
            <a:endParaRPr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CO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= C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</a:pPr>
            <a:r>
              <a:rPr lang="ru-RU" sz="3600" b="1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P + O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Picture 2"/>
          <p:cNvPicPr/>
          <p:nvPr/>
        </p:nvPicPr>
        <p:blipFill>
          <a:blip r:embed="rId2"/>
          <a:stretch/>
        </p:blipFill>
        <p:spPr>
          <a:xfrm>
            <a:off x="3132000" y="3957120"/>
            <a:ext cx="3749040" cy="28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23528" y="404640"/>
            <a:ext cx="8208912" cy="18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buSzPct val="130000"/>
            </a:pPr>
            <a:r>
              <a:rPr lang="ru-RU" sz="3100" b="1" i="1" strike="noStrike" dirty="0">
                <a:solidFill>
                  <a:srgbClr val="000000"/>
                </a:solidFill>
                <a:latin typeface="Times New Roman"/>
              </a:rPr>
              <a:t>Задание №4. «Ассоциации»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strike="noStrike" dirty="0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sz="2800" i="1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 каким применением кислорода ассоциируется данное изображение?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323528" y="1988840"/>
            <a:ext cx="5703154" cy="414612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822575" cy="41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5727303" y="3890768"/>
            <a:ext cx="3419871" cy="2994366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3634"/>
            <a:ext cx="3113584" cy="30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63006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4" y="3863634"/>
            <a:ext cx="3045265" cy="30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82" y="1"/>
            <a:ext cx="297058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3" y="0"/>
            <a:ext cx="3135467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2924945"/>
            <a:ext cx="9021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каким применением кислорода ассоциируется данное изображение?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492000" y="4372200"/>
            <a:ext cx="4813560" cy="114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  <a:buSzPct val="128000"/>
            </a:pPr>
            <a:r>
              <a:rPr lang="ru-RU" sz="3600" b="1" strike="noStrike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Домашнее задание </a:t>
            </a:r>
            <a:r>
              <a:rPr lang="ru-RU" sz="4600" b="1" strike="noStrike" dirty="0">
                <a:solidFill>
                  <a:srgbClr val="000000"/>
                </a:solidFill>
                <a:latin typeface="Trebuchet MS"/>
              </a:rPr>
              <a:t>
</a:t>
            </a:r>
            <a:endParaRPr dirty="0"/>
          </a:p>
        </p:txBody>
      </p:sp>
      <p:sp>
        <p:nvSpPr>
          <p:cNvPr id="96" name="TextShape 2"/>
          <p:cNvSpPr txBox="1"/>
          <p:nvPr/>
        </p:nvSpPr>
        <p:spPr>
          <a:xfrm>
            <a:off x="395640" y="731520"/>
            <a:ext cx="8496720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2400" strike="noStrike" dirty="0">
                <a:solidFill>
                  <a:srgbClr val="000000"/>
                </a:solidFill>
                <a:latin typeface="Trebuchet MS"/>
              </a:rPr>
              <a:t>§20,21; №6-9  (с.60). Решите задачи 1-2 (с.60).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400" b="1" u="sng" strike="noStrike" dirty="0">
                <a:solidFill>
                  <a:srgbClr val="000000"/>
                </a:solidFill>
                <a:latin typeface="Trebuchet MS"/>
              </a:rPr>
              <a:t>Творческое задание:</a:t>
            </a:r>
            <a:r>
              <a:rPr lang="ru-RU" sz="2400" strike="noStrike" dirty="0">
                <a:solidFill>
                  <a:srgbClr val="000000"/>
                </a:solidFill>
                <a:latin typeface="Trebuchet MS"/>
              </a:rPr>
              <a:t> подготовить сообщение №10 с. 60 «Что делается в вашей местности для поддержания определенного содержания кислорода в воздухе? В чем может заключаться ваше участие в этой деятельности?»</a:t>
            </a:r>
            <a:endParaRPr dirty="0"/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0" y="3542760"/>
            <a:ext cx="3417120" cy="331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292000" y="4797000"/>
            <a:ext cx="3085200" cy="114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  <a:buSzPct val="128000"/>
            </a:pPr>
            <a:r>
              <a:rPr lang="ru-RU" sz="3600" b="1" strike="noStrike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Рефлексия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827584" y="731520"/>
            <a:ext cx="6007016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Сегодня я узнал... 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было трудно…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смог…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было интересно узнать, что…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 захотелось…</a:t>
            </a:r>
            <a:endParaRPr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6156176" y="-7920"/>
            <a:ext cx="2987464" cy="32208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143000" y="731520"/>
            <a:ext cx="6400440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чём горят дрова и газ,		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Фосфор, водород, алмаз?		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Дышит чем любой из нас		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миг и каждый час?	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чего мертва природа?		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130000"/>
            </a:pPr>
            <a:r>
              <a:rPr lang="ru-RU" sz="2800" b="1" i="1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Правильно, без….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5796000" y="1917000"/>
            <a:ext cx="2946600" cy="365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95640" y="764640"/>
            <a:ext cx="828072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Trebuchet MS"/>
              </a:rPr>
              <a:t>Спасибо за урок! До свидания! </a:t>
            </a:r>
            <a:endParaRPr/>
          </a:p>
        </p:txBody>
      </p:sp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860040" y="1845000"/>
            <a:ext cx="7384320" cy="477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907640" y="5229360"/>
            <a:ext cx="6512040" cy="114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  <a:buSzPct val="128000"/>
            </a:pPr>
            <a:r>
              <a:rPr lang="ru-RU" sz="4600" b="1" strike="noStrike" dirty="0">
                <a:solidFill>
                  <a:srgbClr val="000000"/>
                </a:solidFill>
                <a:latin typeface="Trebuchet MS"/>
              </a:rPr>
              <a:t>«А ну-ка, химики»</a:t>
            </a:r>
            <a:endParaRPr dirty="0"/>
          </a:p>
        </p:txBody>
      </p:sp>
      <p:sp>
        <p:nvSpPr>
          <p:cNvPr id="48" name="TextShape 2"/>
          <p:cNvSpPr txBox="1"/>
          <p:nvPr/>
        </p:nvSpPr>
        <p:spPr>
          <a:xfrm>
            <a:off x="179640" y="260640"/>
            <a:ext cx="8784720" cy="482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1. Химический знак кислорода?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2. Относительная атомная масса кислорода?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3. Химическая формула кислорода?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4. Относительная </a:t>
            </a:r>
            <a:r>
              <a:rPr lang="ru-RU" sz="2100" strike="noStrike" dirty="0" smtClean="0">
                <a:solidFill>
                  <a:srgbClr val="000000"/>
                </a:solidFill>
                <a:latin typeface="Trebuchet MS"/>
              </a:rPr>
              <a:t>молекулярная </a:t>
            </a: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масса кислорода?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5. В соединениях кислород обычно какой валентности?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6. Расскажите о нахождении кислорода в природе.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7. Перечислите способы получения кислорода в лаборатории. 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8. Перечислите способы получения кислорода в промышленности.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9. Установите соответствие между способом получения кислорода    </a:t>
            </a:r>
            <a:r>
              <a:rPr lang="ru-RU" sz="2100" strike="noStrike" dirty="0" smtClean="0">
                <a:solidFill>
                  <a:srgbClr val="000000"/>
                </a:solidFill>
                <a:latin typeface="Trebuchet MS"/>
              </a:rPr>
              <a:t>  и </a:t>
            </a: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уравнением химической реакцией.</a:t>
            </a:r>
            <a:endParaRPr dirty="0"/>
          </a:p>
          <a:p>
            <a:pPr>
              <a:lnSpc>
                <a:spcPct val="100000"/>
              </a:lnSpc>
              <a:buSzPct val="130000"/>
            </a:pPr>
            <a:r>
              <a:rPr lang="ru-RU" sz="2100" strike="noStrike" dirty="0">
                <a:solidFill>
                  <a:srgbClr val="000000"/>
                </a:solidFill>
                <a:latin typeface="Trebuchet MS"/>
              </a:rPr>
              <a:t>10. Что называют катализаторами? Где эти вещества применяются?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1"/>
          <p:cNvGraphicFramePr/>
          <p:nvPr/>
        </p:nvGraphicFramePr>
        <p:xfrm>
          <a:off x="395640" y="2046240"/>
          <a:ext cx="8352720" cy="2865120"/>
        </p:xfrm>
        <a:graphic>
          <a:graphicData uri="http://schemas.openxmlformats.org/drawingml/2006/table">
            <a:tbl>
              <a:tblPr/>
              <a:tblGrid>
                <a:gridCol w="3998160"/>
                <a:gridCol w="4354560"/>
              </a:tblGrid>
              <a:tr h="938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Способы получения кислорода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Уравнения химических реакций</a:t>
                      </a:r>
                      <a:endParaRPr/>
                    </a:p>
                  </a:txBody>
                  <a:tcPr/>
                </a:tc>
              </a:tr>
              <a:tr h="1703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 Разложение перманганата калия.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Б. Разложение перекиси водорода.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 Разложение бертолетовой соли.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Электролиз воды.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Д. Из воздуха.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 2KClO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= 2KCl + 3O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↑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 2H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= 2H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 + 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↑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 ВОЗДУХ = 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4) 2KMnO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= K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MnO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+ MnO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↑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5) 2H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 = 2H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+ O</a:t>
                      </a:r>
                      <a:r>
                        <a:rPr lang="ru-RU" sz="2000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↑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CustomShape 2"/>
          <p:cNvSpPr/>
          <p:nvPr/>
        </p:nvSpPr>
        <p:spPr>
          <a:xfrm>
            <a:off x="389880" y="483480"/>
            <a:ext cx="8568720" cy="155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Times New Roman"/>
              </a:rPr>
              <a:t>9. Установите соответствие между способом получения кислорода и уравнением химической реакцией. </a:t>
            </a: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2400" strike="noStrike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U8AAADRCAIAAADDtKciAAA+YElEQVR4nO19eVxN+f//sQ+yxVRGMRKyFPHBMGYsEREylpS1sRtCxicMg9DEWJqYGPtYSmXJVsbUYNSQsURK8yCFmlIjRJLE7/k4r9+cz/223G63e7bbef5xH+977nLe57zez9fr+Xqf91L1/fv3jAIFCioAqopdAQUKFAiE0tmen59frVo1FHJycmrXrq3DcyuyQueoVKmSFr96/fp19erVK1eurImJFauJDu2szJTK9jt37kycOPHKlSsov3jxIiwsbOTIkdqdqVhoXW8FRaEdD3/99VeY9eLFixERETVq1Ni7d6+LiwvIr+YnitVERHm8bSlsb9OmTZ06dahsYmLy9u3bc+fO9enTR+vzKZAaunXr1r9/f3d391evXtWtWxdlb2/vb7/9Vux6KdA9Slfyqo68V69ec+fOVdiuTwDDEdih4T/88EO8bdKkSXh4+NKlSyHsxa6abpCcnEyFP/74Izs7G6lKlSpVrKysKIyZmppWrVpReq/Kdp1oEHFxcTxVRYFYMDc3z83N3bdvn6urKx3JyMiAlBO3VloD9AaxT506hbZ669Yt7jhd0bt37yBRs7KyuONGRka9e/f+7LPPEMwgZvWY/GW7MNwmTtgr0BsgnkOyUe8MUFBQIEcrR0VFBbFIT0+3trYeMWKEg4NDjx49EKK4rkcXFxf4tXnz5tFbtOfMzMwHDx78/fffe/funTNnDg727dt3wYIFdnZ2+kf7Uq7nEYvExMQWLVrQ2549ewpSMTGBRpCSksKwHZOxsbEPHz4EHyD/6tev37ZtWxz/+OOPRa6i7rBy5crWrVtDyY8fP56ONGrUSLcPX3gFar5hw4atW7eC5M7Ozrt27UKI1rD+4HNjFih/8cUXsDtsjbxmwoQJT548mT17NmivT7Yuhe1mZmZ//fUX9xbu083NjecqiQCY+c6dOxcuXIACDAgI0OQnxsbGffr0GTJkCKKHrBvE119/DXHLBfPr169PmTJF3CppCOL58uXLEclRGDZsWDmdFMhvzmLs2LFoDyEhIc2bNx89ejTa/KeffqqraouIMmiVpKSkTp06NW3alL/aCAw0FzB806ZN4eHhdKRfv36ID1CAzZo1QzyngzC5o6Ojk5MTvYXwe/ny5aVLl86ePXvo0CE6CBE4depUKysr4a+inFBlyPPnz7Ozs+HCRKyPJoB39vLyIp5HRkbqnIqgvRULOL6dO3dCz8Kz7969W9ZunSkT29Ho+auHwKAcz9fXl2E7b6BmbW1tO3bsqCY4kN7jCvALeH327FlCQgIy3s0sEPBnzZoF+ScjJayKevXq9e7dW+xalILQ0NDJkyejwAfPCwG2XrZsGXEe7X/FihXffPONfPN5udZba4DnICR11YLkw4cPL09ARib/CQv859WrV4ODg5ezwD/Ll/OSBbQYRBaEGBzrjBkzBGMdcR6nhmX9/Pyio6NlGuQrENuTk5OR2oHnCOYHDx5EPqbD5oK/ItqnpaUhDnCcX7JkiXxDgaQA83Xv3t3IyCgjI4OGBggMRAXowe+++w5B/sCBA8jtha9DOVEhGiLSPERa6HY+eF4IFAeQxiP+UChAvjdo0CCeTldBAPU+ePBgNze3DRs2iOg9cWoYt3///uPGjTtx4gTakrxcuZzqqh1iY2Pt7OzS09PRVry8vIRR11D4aBZw/6tXr0YzHTNmzP79++XVMqQDT09P+M3Tp09LxGlCwYWEhHz55ZcDBgz45ZdfZGRW2VRUO2zZsgVhFiE9KSlJ+FzL3Nx8+/btiAB79uw5d+7c5cuXS63D69evP/jgAyoXFBS8e/eOJiAW+igvLw/H9WZwqxoQ1QXokCsT4M0h2UB4BJKzZ8/KhfDyqKUWgHq3t7cPDw93dnbet2+fWPbAeSdOnNipUyc0WeR7alptbm7uunXr4BEcHBy++uqrmJgYZAHXr19ftGjRyJEjkTGC/PBZS5YswZd//vnnqVOnCnspIkCaVCeA8PDjS5culVGEl0EVtQBH9ZUrV0phOpeVlRW1jJ49eyKfnz17dtHvgMyoalZWFurMsG4CuiAjI8PV1RVsP3ny5M6dO6lnCJoW2YHeTzuFLuOD6vCquvqrmjVrIl+TkaSXev20QGZmprW1NRJ1ScUEtIy1a9d6eHggswCli/ogAwODZ8+erVmzBmIEb9u3b8+wz5xoxiEpxrZt26ampoLn3MgffUVUVBRuFB8WhGjS4b9xkn7cuHHcUCvJQt/Yjqjer18/qVGdAN9PhEfIwtuihK9Vq9agQYNmzJhx8+ZNOoIwTkOVx48f//z5c4j8Xbt2OTk5fffdd1WqVPn666/1MnWHv4acgcaRmgWLBQj/448/wkdPmDCh2H7EQv0vqnjz5g2Ok0x7//59Xl4e1zXDB/SK7STgb926JUGqE1QJb2trW6iS1atXh6vq1q0bvT1+/Pjo0aPBajQXvNarVy8kJGT48OG4OhMTk3ssWrVqJcZ18AgY0cXFBdKGpxQMd1Ln/9m4cWOkaUivio4FuHv37p49eyIiIpDBde3a1cvLC+aDj4bW8/b2Pnr0KMSaj48PvhkcHNy/f3+F7ZoCzhW5umSpTuAIjxwejokbyQeFCTLb2NjQgPyNGzeC7WhG+fn5hw8fxpHExESEkYYNG7Zp0+bGjRtPnz7lBvPqE7Zt23b79m04Mp7+v9gYW37ATV+6dAlpF+yomsDDL4PhR44cSUlJAdvhvpcsWfL333+fOnXq/PnzSDkTEhKys7PT0tKMjY0bNGjAR9046A/b/f39AwICZCH/iPAwPHw5OExDADp27Ghqagoyk65zZ6H6K+h8GsT+8ccfT5w4ETFKjrPQ1SM5ORnpOvIXOQ46RmKF7D0wMFB1mB1slJSUBD/+ww8/4K2FhQXDqjakKk+ePDlz5gyCOSwbFRWF5J/vGuoJ29FKcIvhX6XQA68JQHhK9oYNG8bNwGvUqJGan6hGcsn20hUdI1CjRg3yX5rkqFOnTsU94W8UTY8ePf744w+e/hzifObMmSC8nZ2dqp6HB0dUh+/eu3cvHcnMzPyQhZmZGe5PUFAQXP+6deuQyuHyEeR5qqE+sB2ZXvfu3SGZ4EHFrksZQMne6tWroUqQqYpdHR2gUI4Kd4b0G+xChgXal5qjIr7B8SH15a+GhoaG/P05w+p5WBPyRLV/vm7dujgyffp0epuenv7RRx9RGRIG2VyLFi2QycfHxyOJg67hL8jrA9uR6VEnvOzkHxpHWFgYVAmavigzPXSLQjlqaGioq6srdOzDhw/RlEvNUWfNmoVETO73gZ6hent707hJkP/58+fwMvPnz6cvQMaPGDGCytA7N2/epFWDoOeR1nXq1Im/usme7RBFcJy4v9JP14sFTaV0c3PTcM0cKaNQjjp58mRoWvgyKC9wW32OioOIcvzJbMEAyda5c+dFixZReIdEh4NT1RRjxoypV68elXNycvAFKsNBIGjx+pBF9myfO3cuXnfs2CF2RbRE/fr1QXVfX9/Zs2fL1GGpolCOiqi1devW4cOHW1paqs9RKbDLTp0Vi0mTJtEkSOiUqlWrFkofOKoDqgKnLgteKyZvticnJ1M/vKxbydChQw8cODBz5kzV5ZBlCtUcFcEN3DYyMsIrPJqaHBV2xEdcb6XcYWVlZW5u7ufnR8OopAN5s52miCxYsEDsipQLcP+IbKtXr46NjZXjynYcCuWouBbo85cvXw4YMIBRm6Pu27evX79+cs/YVeHi4qKwXZfQj8BO6N27NxqHl5eXrLP3QjnqsmXL8LZbt2402kRNjgq1v2vXLlHqzBOQlEnQfcuY7QgIjPwDOwF8GDdunC8L+Ya4ojmqaiJaUo4KSoD5vXr1EqaSwqBmzZqdO3c+cuSIwnbdAAEB8k8PAjuhb9++oHpgYGCx82H1GBcuXNAnO3Kwt7dHE12xYoXYFfkf5Mp2JIQICDSAXD9Qv359c3Pzn376qaKx/fjx48OGDRO7FrrHf/7zH4h5GjYndl3+P8Rne0mLLr1//z4/P5/bSDw3NxfqiPs0KCiIYXcjFqyeAmDatGmLFi1KTk6W6QLGWuDt27fh4eEbN24UuyK6B01h+vPPPyWynB4jOttB6cGDB2/bto1mC8ydOzcuLs7V1dXJyWnp0qVVqlRxc3MzNja+efMm2P7JJ59wPwTbnZ2dpb9aSJlgaWnJsBsPVxy20357bdq0EbsivKBjx44K2/8HSHFO51y9erVp06br1q2rUaNGYmJipUqV0Pqjo6MHDBgQExMzceJE7ldQR5DxDg4OItWaLyAaGBoanjx5Uj+GzWsCuDYTExM989ocunfvHh8fL3Yt/gcx7/Lt27fNzMy4oUXv3r0Dh3v27Hn69GnQvqCg4O7duxC3hw4dGjNmjOoP4S8Zdj6TCJXmGb1798b1yvo5XJmQlZVFS3HpJQwMDM6fPy92Lf4H0diOdD0wMNDR0RGB+s6dO1DyXVmEhoZu374dMt7LywvfgUewsbHBNxHqGzduTLuvQQUw+rWtMgfcgaNHj1ac1B2xXS+9NqFZs2a8TukrK0Rje35+PhLyy5cv43bExsZy+4p269YtNTWVYR/evn79OikpCYF91apV/v7+EPPE9oSEBCroH9A+GHbfeLErIhz4noUqOqTTLS8a2yFyZs+ejYiN6E1DrJYvXw7DN2rUyNXVlb6DrJ4GWpqbmyOet2vXjo5D6NLCrPoHpO4MO+BEUqMyFGgHInlOTk5FZzuHbdu2UeGbb7559eoVNXeGTeMHDRpEawauWbMmLi6ORsUT9K+LjkBPGaOjoytIRx0c97hx48SuBV+QWu+jhGpTnQX3tnLlykZGRlTGXevQoQOVkdMKXzchASED7Sd2LYRD27ZtBTsX3OhTFnyv9yhNSIjtZQInAfQPzZs3F7sKgiI1NVWYLklPT09fX19ElBEjRuzZs4e6SCoU5Mp2IQMCw6YVQp6uoKBAyNOJCGtr6wcPHgiwjAdtKWdmZoYU+u7du66urhWQ8HJlu2B4+/YtXk+ePInMYuLEiRVTAfIHrueVV0RFRRHVKTds2bIlEd7Hxwfuhr/zPnv2jL8/1wIK20sBMj2G3XIghIWNjc23336rcF5GANV79uzZpEkTrhuoUqVKIHxaWpqbm9u8efMcHR15OjXtMGlqasrT/5cVCttLAU2/QQjKz89Hhnnjxg1aZW3WrFn8hQU+di+SJnAnT506xd8DCKJ63bp1TUxMVI+D8LTMM614zRPh//nnH0ZKPfNSqUdZIczUEch4X1/fmjVrQsbXqFHD3Nw8Ly/vyZMnCQkJNF3nm2++0Tnnk5KSuCik97CwsLh48SJPf85RHZG82C9whIfknjRpks4r8PjxY265HilAfmwXUheRjFfdwgWcRxMBz2FIkoLVq1dHnNdhcLh//76ezeRVAysrK54Wn0xOTlZPdQKsWbt27b1798bExFCc1yHi4+MltVef/NhOukiY8Sck44tu2ASlTZx//vz5o0eP0Er8/PzAeXt7e7iD8pyRMj19HTtUFCSwdT62FH/YtWvXBg0aQI6V+uV69eq1bt0abEcOr1vC37x5k9soQgqQH9sZdosVAcafkIyvVatWSXukg/OGhoZoUk+fPiXO4/tDhw6dOXOm1pynXtyK82QIJAfhdTsJHG2jXbt2L1680HzavIGBgc4JD8edmJgoqTk/smR727ZtwSt/f39ez0IyvmHDhuq/VqlSJUMWL1++fPjwYUhIyIkTJz777DO0Gy267uPi4hgJb+rIB5DZHjhwQFdsV6V6SW66WIDwaFe3b98eMmTI4cOHy6nRANqUWlJzGWXJdkpr+Z5aFBERwZS276oqqLmA8xkZGRdYaPG4jub/SaqJ8A2wHQm2Tnx3Tk6OdlQn1KxZExZEsj1y5MjyE/7cuXNfffVVef5B55Al20kd8b0G0NatW9XI+JJgwCIvL497XIfUEXFew657+AhbW1ut6itXdOzYkWH7z8s5og6Zl6Ojo9ZUJ1SrVk0nhEdljh49GhkZqd3PeYIs2U6h75dffuGP7bTIuZmZmXY/p8d1+fn5ECD379+nx3Xw9J9//rmaXyFpx5dXrVql3Ullitq1azs7OwcFBZWH7WCXvb09fKWlpaXWVCcQ4ZOSkvCHWo+uvXPnDiO9VVJlyXaAdkqkvUT5wLFjx5iyyPhigXaj+rgOql7947qEhAS89u/fvzwnlSPgByHmN2zYoN1AFI7qLVu2VJ1GqTVgOG50rXaEDwkJmT17tnTG1RCkVRvNgWQPbC+//CsJkPEwVTmjBIEe1zVu3Jjruvfz83NxcUFAKyQUg4OD4RoksvKBkEAMNDExQXjX4qmqKtVV1yAvJ2h0rXaEh0aLiIjYuXOnriqjK8iV7dQ+fvzxRz7YTjJet+MiqOueHtfhz/fu3btv3z7Vx3VoIteuXVu5cqUOTyoXwLEisC9YsABOvKzx0MvLS+dUJxDhU1JSJk6cWKbh9MePH2/fvr0Eu1rlyna0CfBk+fLlEPM6D4Y6kfHFotjHdR06dIDIRwFfwEXp/KSyAHgOtpc1vNM8VqTZOqc6AfYyMzODOtN8OH1ubi60gNT65whyZTvD7vcIS0Nygyq6/WeS8TrJAEuC6uM66rpHex0zZkwFlPEEct9lCu/clHWeqM6hTPNn1q9fj8AuwIx9LSBjtlNfLuy9ZMkSHXaH8CHjSwL3uC4xMRExQXWHjAoIUB1+dtu2bZrshMdRXZgZRCA82hgIf+nSpbVr15b0tbS0NGTst27dEqBKWkDGbGfYvtyAgADtendKAn8yviSgGeXn5yMgDBw4ULCTShBw37t27Ro8eLCDg4P6pNff319IqhNwrlq1akVHR5c0uvbt27cI7E5OTpJdL1jebIde6tev39ixY4cNG6arLYERXgqth8k3Hj9+jIZy8uRJwc4oWQwaNAgGnTp16q+//lrSd6KiomBxgalOUD+c/sSJEw8fPgwLCxO4VppD3mwHduzY0bx5c7QPnQy9TE5OFkzGEwoKCiD/EBAk2IUrCmBH0HjLli3F6nluyrpYSwAQ4WkThP3793PPUGFEX1/f06dPS7nnRfZsB0k2b948Z84cqPryd42cOnWKEVbGP3jwAK+4BMHOKHGALZGRkaC0jY1NIYOWujqFMKAeVtXRtbm5uWh+cNnS2c61WMie7cCMGTPWrFmDW//o0aNydtdBKQgp47Oysp4+fQqqSzkgCA+QfOXKlTDorVu3uDsTGxsrBaoTVIfTBwQELF++/KOPPjpw4IDY9SoF+sB2MBwuFk1hwYIF5RlLm5mZieYlmIzPy8tLSkrq06cPvJUwZ5QRlixZcvHiRWtrayI8TIMbJRGqE4jwd+/eHTJkCMRgXFyc1MbJFoXU66chKBrAxTZs2FDrx++BgYF4FWY92ffv3yckJKAd46TSbyXCA/ckLCzM3t4ehD979qytrS3NZhW7Xv8HIHz9+vWRsV+4cEEW6kx/2hlIjmgAwqNlaJfAQ8ZXqVKF76EaBET1t2/fHjt2TBatRBQQ4QcMGADCf/DBB5ovRCMY/v77b1A9MjJSgnUrFvrDdoCiASQ95F9Zn3mSjBdmwym0EkrXpTniSjoA4U+fPm1jY5OYmFhQUKCTSUo6AaQZ/HWlSpUyMjJk5K/1iu1oHP7+/ggFdnZ2ly5dKtMzLZLxNEaSV1BAQN6hyYgxBYjqsbGx/fr1i46ObtasmYGBgdg1YvLz8+/fv1+jRo07d+7IiOqMnrGdYZ/fIESD8M2bN4fE0jx4QsYjDeNVxiMgpKSkIBqA6jof26/HgBM/f/48cjRPT8/GLBBUxarMy5cvHzx40K1bN4gOXQ3oEgz6xnbmX8IjGkDSQy1rEkIFkPGg+t27d1+8eKFQXTvgvkGyDR06FBG1RYsW5V8lsqxAKgGeIwWD+WQ6MVkP2c6whL927Rpy+Dlz5mRlZZU6bYZvGZ+Xl5eQkPD27VsNvY+CYgGl9vDhw4kTJx45cgQR3tjYWLAttJ4/fw5dhlTi+vXr8h31qJ9sZ/7t0fXy8oICvHjxIvJ5NSkWrzIe7iYpKQlnj4iIkOx8CbkA4vnw4cNRUVGurq5woOB8gwYNeBX2kO6pqal49fHx+eqrr2T9uFTGVS8VMAxEl4WFxdixY42MjA4ePFjs3OmcnByeZDxCOrQf1Hvfvn1PnDghuzRPskCQj4+PDwgImDdvXlpaGgiv8ziPzCs7Ozs9PR08Ryv673//qwfm02e2E1xcXPr3749XcH7t2rV+fn6Fuu4uXLjA6FrGI8ejlScZdgy8ot51Dnjt8ePHOzs7nz17FpyPiYmpU6cOOG9gYFBO2ufm5v7zzz8ZGRmGhobu7u76wXOC/rOdYdP4X3/9NTQ0dPLkyT179rS2tlbl/KZNm3Qo41V5DpJ7e3vrTVuRIMD5QSxiY2ODgoJg1nv37oH2UGp4/eCDDzQR+Qjjb968gcR79uzZ06dPcWTEiBHz58/v1q2brHV7UejVxagH2sSjR4/QJhYsWECcnzp1qoODQ3h4uE5kPCQf2gpiAspOTk7guXy7c2QHKxarVq0C7SHWYGVuo2gaCl3UxLTlHiL569evUWjZsiXS8oEDB3bs2FFfHXQFYjvDhgJIemTvkH+LFy+ewwLHK1eujBxbi4c6CAtoKyB5Zmbm27dvGfZB0YQJExSeiwWiPVQVzJGSkpKamvrgwYOoqCjacksV1atXd3R0hBdo27atqampnoXxYqH/V1gUnPxLTk7eunXr/v37IbyzsrLwEScCwX+0hkI6ECqdKA2Gk/CjDZiBvn37enp66p/2ky9giI9ZIGUTYPNvWaBCN000hbUsQN2YmJiIiIjAwMD4+HgNfz5q1KjPP//cxsZGj7WfAn1ChWY7B3D1UxbffvstmA9ZDs5TXsewC9r06NHD0NCQYdM/CD+mgm3DqkA/oLC9MGqzUCWzogMV6AcUtvMIpPcffPAB9xZJPvec782bN9WqVaN+gffv3+fl5al+U4ECPqCwnS+sXr369u3bGRkZYWFhNWrU2L59+5UrV16+fHno0KHExMSjR4+mpqbSKsUo9+7dW2G7Ar6hsJ0XIIw7Ozu3aNFi1qxZt27d6tKlC95OmzZt7Nix+PT8+fPW1tYJCQnZ2dmPHz82NDRs2LCh2FXWWxQUFLx79w5KquhHUFX5+fncoqOq4ksvobCdF6DRgOoo1KpVq3379nRkz549nTt3Zthh3mfOnEEwx6cXL1788ssvRa6u/iImJsbPz+/69euLFi0aOXIkjsydOzcuLs7V1dXJyWnp0qVVqlRxc3MzNja+ceMGmN+1a1exq8wjFLbzCETvvn37UrhAq0KEnzRpkqOjo6WlpZmZGeT94cOHR48evW7dOpRHjRolwMo5FQ1Vq1ZFDoV8CvQG269evdq0aVO64cinKlWqBFtER0fb2dnFxsZOmDBB7PryC4XtfCE9Pf3evXsODg40Sg8NC0EeSv7NmzcM2/OPrL558+aVK1eOj4/H8VOnTkHqi11rfQMJq5ycnD59+qAASQ+79OzZ8/Tp06A9RP7du3dx2wMDA5FqiV1Z3qGwnRegSQ0fPrxZs2Z79+5F9B4yZIiHh4etra2JiQmCCcP2yUM6jh8/nmFFPvwCtUsFfADchlxHoSuL0NBQBHzIeC8vL/hiRPVOnToFBATQbu3kF/QSCtt5AVh96dIl1SOenp7I0rkOIUQbeAEqQ1impaW1atVK6FpWDBw/fhy3GpkUIjlNhu3WrRsNm4fOf/36dXJy8pgxY1atWvXzzz9Pnz5dYTtfeP/+vbgVEAz16tVjVK6XpmTRWwMDg5YtW1acWyEkNm7cCLY3btw4Pz//8OHDy5cvNzQ0bNSoEdJ4+kJwcDCl68iqrl+/LrUNKnQLMdku4sqhCsoDGTmm+Sy4t0uWLHn16hXnapHGDxo0qHLlyiivXr06Pj5+4cKFMrq6skJR8grKBln76BosuLcQ9sbGxlSuVq1ahw4dRKqXQFDYrkBBRYHCdgUKKgoUtitQUFFQOtu5wcM5OTnKmg36itevXyNxxWupJtbjTiy5QOuuE3Vsz87O9vDwuHfvXseOHb///vsXL16EhYXRYGMF+oR37945ODhs3bq1adOme/fudXFx4cYFFAtZd9TJHeXxturYnpaW5uPjU6NGDZoqYGJi8vbt23Pnzunx8IOKicOHD9NGOrB1//79vb29lZ3q9BLq2N66dWuGdfzcxKBevXrNnTtXDdsVmScdaBiBY2NjzczMaPAP0KRJk/Dw8KVLl0pns3QFukLpeXtISAg3PgERIC4uTv33FZknBWjodvPy8oKCgoYOHZqZmXnnzp2WLVvS8YyMDEg5PiuoQASUwvZr1641a9asRYsWtOgSlHydOnWEqZkCAZCfn29kZHT58mXQG0EetGfY5R8UK+sl1LH9999/d3d3t7CwyM7O3rx5Mzj/6NGjnj17ClY5BXzDwMCA9s+AZONm6TRq1Eh5+KKXUMf2zz///OrVq6pHoqKiaOagAj3Dtm3bqHD9+vUpU6aIWxkFPKEMo2uSkpI6derUtGlT/mqjB0Cyo7pdzJs3b7inWdJfZ/b58+fQcUOGDBG7Igp4QRnY3rx5c/7qoR9ISEiYMGHClStXGJb269at69y5c0REBAqF1pkNDg7u37+/1Nher1693r17i10LBXxBGTmrS1haWnL9W7/88gvIM2DAgJCQkJiYmGvXrnHrzKalpRkbG9PeowoUCAaF7ToG9wASsR3xHAUQ+/79+6rrzEZFRSnrzMoayMJUNwWlqfK0MI6U8zWF7Xxh0KBBCO979uwJCwsbM2YMt85sUFAQrTOL5uLs7MzNr1YgF8CCsCn0WmBgYKtWrTIzMydNmrRhwwaYWOL5msJ2vgAH7+fnl5SUdO7cOVp5snbt2rdu3WrRogWtM+vk5HT69GklyMsObdu2hb8G548fP75w4cIPP/yQ2zVQdV8QCeZrFYXttHPrH3/8ER0djUJGRkZERAR9BO5BhlG5T58+JiYmPXr0MDc379KlC40e1xwpKSmPHj2CbsfPoeRv3rwJqnMPt6DxcITWmYWeRxzo1KmT7i5RgUCg1YFfvXrF9Whykl7i+Zqesz02NvbYsWMQVLdv3+YODhkyxMjICK8Iv/n5+SdPnly6dCmcMQ0KhvwOCAigb8I3IwIPGDBAQ+abmpr+9ddfVAbbW7duTZvDEFTXmfX29k5PT1fWmeUPuP9wvlRg2OVlGXbot04GDoHqr1+/RqsodFzi+Zp+sh0k37lzp6+vL72Fxz148KChoeFvv/02a9Ys6K7k5OSff/554sSJiPZge79+/fC1L774gvsHyDCQ/9KlS74scMTKygoUtbOzU32crgZFszVVUVeXRTkvUwEHeFIk0jdu3IBBYeXHjx+rfgqTEecJ7VmgVdjY2HTs2LGs/MdfHTlyZOrUqbQvSKFPpZyv6RXbYYazZ88uWrQIbMfbSZMm4Y4vWLAAiRbRuxDVUUbqVexfNWYBL7Bs2TIwH7Q/cODA4MGD8dHKlSsnTJigusG7ArFA2u3w4cNkcYYd9otcbObMmS1btkTKlpSUBNshyK9evRoZFsOu2gA/fuXKlUOHDtFPwPzp06c7ODhoYlMkfSDw+/fvwWGcYtWqVfhDtChUgNsXRLL5mv6w3d/f393dHU7d2toakRw+GwKeKK1K70Ll33//vdR/Bu2/YAGLhoSELGcxZswYxPyyJvYKdAJE8j179oDAFMPNzc1XrFgBA9WsWROmVzX0vHnz7t27l5qaas6Cfk4iDrHh4cOHUASnTp2awwK0X7x48bBhw9REe8QPBHbVI9Bo+AfVukk2X9MHtkdFRdHGyUibIyMjodDOnz+vCdVR/vzzz48eParhiaxYfP3118jK0NoQHDZv3jxjxgwNtb2C8gNW27RpE+VWUF7fffcdyAxRrcbQ//zzT7F/BauRCwD5c3NzEZC3b99OW25DvkESapfhSzlfk3czhXuGqA4ICMA9nTZt2k8//YSDe/fuffDggSZUp7y9rCdFAMEPEQFAdQQERJjdu3cPGjSIh+tT8D8gZoLV1IGKiD137lwUYET1VEcZ2XWp7hg2/YQFsjbECZJv5eG8NCFjtkNX29nZQSnBH/fp02fy5MkMS3W8wlQMGwfUU11N3l4q6tevj5Qepwbbkc9D2O/fv18J8nwAPn3btm00M9fR0fHAgQNgoCbGpbKRkdHTp081PBeyNjc3t1GjRu3cuZM4j9QAylw/LCvXa/D09IQlTExMUDAzM5s0aRLzL9WprGFr0CRvVwPoQMg/NAgI+9u3b//2229KJq9bwKePGzcOaVq3bt1cXFxowrXmVEf5zz//VO2Q1wTgPFz5lClT1q9fD4eO9DsiIkIPLCs/tsNy9vb24eHhMLy1tXWVKlWKUh15+4ULF3SetxcLeH38YadOnaibB//26aeflv8yFQBbtmzBXYVPh3Tv0KFDWY2rPm8vFeD8hg0bLl++vG7dOggE+HS4G11enuCQGdszMzOhmRFCkVPRTPuiVOc7by8WVlZWISEh7u7uPXv2RN2UNVvLCWTpEO3w6c7Ozra2tqo+XXPjap63qwGS+d27d69atQpB/uTJk7LO1+RUb1AdpHr8+HFkZOTdu3eZEqjOCJK3FwUyeah6Dw8POrtCeK3BGRrh9M2bN4y2xtUiby8WsCyCPP4K+RrqFhAQIFNVLxu2a051IfP2QoDXX7t2LRHe0NBw9uzZOvzzCgJNDM133l4s8FetW7detGgRqhcbGytHwsuD7bAW5BxawJIlS9AC1POcE3ugHEwOXa2mPGLEiHLm7YXAER4Jp42NjZLDlwmgOkIxEvUffvihJENrblwq4z+Ljm/VDlD19NhVpoSXB9sHDhyImwuqt2zZslSqMyIpeQ4c4ZHD02gfnZ9CLwFaWltbg+qLFy+uW7du+Y1LZejwQsPmywPwXL6ElwHbPT09IyIipk2bpiHVRVTyHFQJn5GRIa82IQqI6iiop7qISp4DR/i+ffveuHFDRp12Uq9oVFQUfLm9vX337t01p7qQT+BKAhrBsmXLHB0dnZ2dz5w5I6M2ITzARhcXl/T09O+//75Uqgv2BE4NOMJDdcrIuJKuZU5OzsiRIy0tLSGGNae6KE/gigU0pLe396JFi7Zt26b02KnBggULwsPD582b16hRIx0aVydP4EoCCO/m5ubr6ysj40qa7VOnToW/d3JyguUYjanOiJ23q+KTTz6xtbVFEOjVqxfaB6/nkilCQ0PBGYggbvyMroyrqydwJeGLL76Ii4uTkXGly3Y0goCAAGh4uHxTU1PNqS6FvF0VSESR3fXv3z8lJaVokFHdbYI226Nybm5uzZo1+a6b6IB8mzx5Muzr4OCgc+PylLerQr1xpQaJ1g/m+fLLL42NjeH1YTlaZ0peeTsHNIL169fjcgpJPijM1atXo6FPnz4db1FGFGrevDmaTnZ29unTp5Hw81oxKYDkG9J11UlN0s/bOXDGRTLyww8/8HcinUCibA8KCnr8+HFwcLCFhQUsd+rUKWS/jNzydg7m5uak511dXbkZlDVq1LC2tn7y5Am9vXXr1oYNGzZt2gS24/IlsrYRr4iNjYV8GzJkyNdff83wYFxe83YONEMeYWn+/PkSX9FIimxHYHd3d//0009HjhxJltPc8Ustb+cwZcqUiIgI8Fl1RK3qXvetW7dGWoEM8LfffuvTp0/lypWFqZiIGDduXJ06dWhpCj6My3fezgEKBYpj6NChcNm8nqickCLbvby8ENgvX77MWU7WeTuBlrtCSy1pgYRVq1Y9f/48Pz//4sWLUPKQ/VWqVEEzEqZ6wiMqKgrc2L17NwzBk3EFyNsJNWvWnDVrFnIxXJSUB1NJju0wjJ+fH6WsnOVknbdzGDVqFM5VKLyrol69ejt37oQK8PDwmDFjxn//+189ZjsusFGjRkht+DOuAHk7h969e6Pdzpw5U8rhXXJsj46ORmBHGFS1nNzzdgBiMjAwkGFj+JIlS5BJFhQUxMXFIZ5zuz6fOXPG3t4ehc6dO8fHx9evX1+YugkPxECQ/ODBg7waV5i8nYBTUHjHGSWbvUuO7StWrIDLh4P88ssvOcvJOm9HsoBa0fLGtLA5PBr0HoQ61ZNDhw4dIPhRGD16NNgu/T5erQErm5iYdO3alVfjCpa3E0jDb9q0SbKGkxbbMzMzw8PDIYpUqS7TvB0hZevWraGhoTRDG20OXqxGjRo3btxAeEcYL/oTojqhbdu2PFVMt3j16lWtWrVQgFR59+5dtWrV6LiasQM5OTk0co5Wg+bPuILl7QRcI3XOe3l5SXPtSmmxHYbB6/r16wtZTl55O4TJnj17wGqGbQHNmzfH64sXL3BGcINhN59SHVQjX+Am79q1a9++fXfv3sUlR0REbN68GRFb/dgB0lPv37/n27hC5u0EBwcHNCdUT5prEEurwe3fvx8BEFlrIcvJIm9HMA8ICPD39+eCuYGBAcLao0ePKLZAu3p4eFhYWIwdO/bOnTuyGGupBs+ePQNRacNMXBoC2pEjR1JSUsB29WMHdu/ebWxsjNjOt3GFzNsJ5ubmhoaGEG4K20sBKHHo0KGVK1cWtZzE8/ZCwRxNGbI2KysrIyODYZkwc+bM4cOHE72hYxk2Ksqd7eA2hOulS5dQrlOnTlJSUkhICKWsasYO4PIhAZC3C2BcgfN2AvJQCJyNGzdKULtJqEIIdwybrxa1nDTz9kLBHGlqpUqVwHNaO6EQyTkgo7O2toaXkcvEqWJx+PBh6kwlpwZGNWzYEFHd3d0dVlAzdiAmJoZh55MIYFyB83a0h+joaEpMoqKi4OwEOGmZICG208Z9iJBFd/+QWt4OMenj43Pz5k1u43e05tevXzMlk1wVI0aMQICSdeoObsfFxb148QJZcVpaGthet27dOXPm0Jh/puSxAwjsDKuABDCuAHk7MRwXdf36ddwN7jgyRIXt6oC7xrCDEItaTiJ5O0wbFha2a9cuzq7QqET4du3aoeYazny0tbUF25HiSvbBbKnowyI9PR2c79ChAwQOgjlS1vnz59MXSho7AP0/ZMgQ1b0ZZZe3F8tw+K/GjRvD5aEA/8XtOSspSIjtaBNoB8VaTvS8vVAwh2J///49w24GDJI7OTmVaS2qJk2a4DU1NVW+bCdAyBw4cIBhBwhAsYPt3EcljR2A+LewsBDGuDrM20tlOMQd9+U6depQwiI1SIjt4eHhxXbRiZi3FwrmnEURwLUgOQf6FTyIlMdUlwkInqpUZ0oYO4AbzrCPqYQxbjnzdviICyzu3bvHMRxMNjMzw2v16tVVGa4KAwMD6oSSGiTEdoZN9oq1nPB5OyyNYA5fgBjOGZXkutYk50BDL9CGyvMncgRxBimAMMbVIm/nGI4MhTpfGRWGU0dsqX9CC1onS28IrVTYTl4f7NqwYYO4eXtISMi+ffuysrJAcpLruiK5Kvr165eQkKCrf5MLKJtNSUmBJJZO3l4Sw42NjTVnuCq4QYQEtCLUgTso4gpFUmE7wdnZWay8HSZfvXo1sjKGNQ/DhqD58+f36tWLj1GQFXnNaVWqi5W365zhRUFC5tGjR4GBgV26dLl586abm5u4KxRJi+3/+c9/RMnbBw8eDI9bUFDAsFGXP5IrYNgtlkTJ2wVguCogZKysrK5evQphj4QxICCAEXuFImmxvZDGEyxvz8nJUUguGAQzLpUzMjKePHkCduXn51MF+GM4geYvEwYOHOjg4ADmL126lBF7hSIh2K6anMCnVqtWjW5xoXyGYUdoccOnhcnbU1NT8ZOwsDBYRYBboYApEpl5zdvv3bsXHx8PnkO4ValSBQ0PPDc0NFQlpM6h6kEgK+zt7a9du3bgwIElS5aIu0KR7tn+6tWrUaNGgcY+Pj7t27ffvn37lStXXr58eejQocTERARSEAwf4ZvBwcHwuKps79Chg8B5Oy0CefLkSYXtgkEw46Ls4eEB4YYQ0qJFi+PHj4eHh6eyQMiBwG7QoEH9+vV1znxORABo9mjV7u7uaOpgOyPqCkW6Z/uOHTsWLlzYu3dveuvs7Dxt2rSxY8cyrAaztrZOSEiAV0tLS4OXxe1W/S0MIHDejsDCsKOadX4f1OPcuXMQcgKfVCIQMm+HbDYwMECejF/Nnj0bkfbOnTtIBIj5CEKPHj3SOfO58dQMO0nG39/fyMho5MiRdETEFYp0z3YzMzMQ3s/PLzAwEJIGGn7Pnj24MIZd3AOXimBeq1YtEKxoF8WRI0c++ugjct4rV65EesOVqUA5myZl1d+qL//111+//PKLzu+DeqSnp1fYbnlcuDDG7dev34oVK9AUuVNXrVrVioUAzO/RowdeW7ZsiYwdf44IT8dFXKFI92z/ggX0Cfjcs2dPpCVdunSBS3Z0dLS0tIQvwN0MCgrCpa5btw43FMEfQZ7GIcA1kCiAI2/WrBlXbteuHcN6dOqeKbUMSxf7P8WWc3Nzs7KydH4fSkW3bt2EP6m4wD3H69atW4UxLniF5jdz5sxiKyMY81EHqHfurYgrFPHVS/fJJ59AvTBsjwWydyh5euZRu3btW7duIYmqXLkyHJuTk9Pp06cpyEPkkwQqqt+4heU1754p9n+KLdOXIyMj4Zt4uhuFkMwOJdLjRSZLAk0QgHsVwLi0gvWsWbM0qZhumU9LGEjw4Y6O2Q66urq6IiMF1Vu1agW7enh42NrampiYILAzbJ/8zZs3x48fjzL0fGJiYqdOnei38PHIZou1HP6HJ6rjde7cuT4+PhEREYKxHW6Okc/KczoEJS/w9Qz/xp02bRooumHDhrJWsvzMp7nPEszUdMx2RGykSXillQmhzD09PVHmbgrcHjQ8lb29vZG+winQWwcHh4CAgLy8PJojrWo51QmSGrYMaDnNe30YdjEZ3d4KNaD1Z01NTQU7o0RA4S46OpqEHn/GXb9+PVwqAnuhQaxlhXbMB9slOLmd4UPJGxgYqL4tpFdVO+HrsuDeUlJHfRuFrIg/KVNrUE3tGA0iPMwZFxenw5ugHmguSFvku5RFeeDs7Hz06FEbGxtejXv48GHm32d1uoLmzH/69CnXJycpSKjBdezYEa/Hjh27du0aI2Dejtf+/ftv3LhRmMtEQ6G5vcKcTmqAN4eCGzVqFMObcf/55x/IB0oneboK9cxn/m9XnHQgIbZD5vXr12/Hjh2rVq0SMm9H+aeffmKE6qijJXpsbW35PpE0QRI3Jibm7t27DD/GpWW8Dx06JMwVFWK+l5cXNAX3dF1SkBDbgWHDhsE7qjp+YfJ26kQVpqOOFmargI/fCG3atGHYvBq25sO4aDzIJSGk+QvsagDmX7x40cTExMLCQvizlwppsd3BwWHOnDlQRKq9OALk7fb29gsWLKDpGXxj69atkDAVM2lnWD7AxJs3bw4ODmZ4MK6npycKW7ZsEeXqaBscyaZp0mpzsKi1tbWHh0chMc933o6AY2lpefXqVb4vMCoqKj09fdeuXXyfSMpwcnIC25HRkJjXoXFBNqhofEGwh6mFQE92hg8fLsrZS4W02A6A6mPHjqWRtoLl7Y8fP65Xr54Ai8n8+OOPeLWzs+P7RFIGZTEQUzNmzNCtcd3d3Rl2xyFxLoxhFi9eDBkv2X1BJMd2pHN43blzp42NDSNU3g6X7OzsjGhz584dSiz5ACJPQEAAZF6FlfEEXD6NjacuDF0ZF4rp0KFDNWvWFCuwo263bt3C5Yhydk0guWZXu3Ztagrbtm3jhtnwnbcj2nTt2nXevHnnz5/nj+00rmvChAk8/b+MMHPmTJgYN6Rp06a6Mu6VK1eys7NV58AIDJrQSuFKmpAc2xmWD2gKtL+SYHk7rQD722+/lTSJopyglJIW3uPj/+WFDz/8ELeCfDoMoRPjnjhxwsDAgCfzlQpUj4SbBIfHc5Ai22FOCu+1atVq1KiRMHk7BJilpSUN7OEDFNi9vLx4+n/ZAbcC9MCd14lxW7ZsmZ6eLnpgX7BggVgV0ARSZDvD3jWwHQamNYlpniNZmrSc+jI9AuFmRD948EB9+caNG/htVlaWr68vH5eTmZmpBPZCwK2g8N6qVavyG7dDhw5Vq1Z1dXUV5VrQSqUf2BnJsh13bfPmzXPmzAkNDW3btm1MTAy3dFmp89XJ2WsyU5or5+fnDxw48O+//2bYrWZ1nrq7uLgw7Ko+uv1bueOHH34ASZYtW0aP4rQ2Lje5tZxzYLTD27dvx40bZ2JiQuFdypAo24EZM2aAHrDltGnTKBnTXJyXdclx2quQ2B4fH69btvv7+4eHhyNT4Bx/QUHBu3fvqlWrVuz3RdxdQGAge8dtGTt2LHw67XWvnXFBNgR2LSa36gRBQUHwNadPn5b+oxbp1g/37vjx482bNwcJ+V5yvG7duvhtnTp1GLajbsSIEbq6Cmh4tOZ+/fpReGfYIeJIL69fvw61MnLkSKSvkZGRlStXBquDg4PF3V1AeIwePXrt2rW4OZ6enm5ubkzZjYu7h9iOOylKYEdNyL6DBg0S/uxlhXTZzqh011laWhobG2tO9bIuOU6rUE6fPn3FihUgGI2BKT+g8dAOGDa8cwfhxbZv345QhiQTbRTNHQoQHo3WwxR3dwHhgbsB4QMHd/LkSUhx2jG2TMYl3acrk5UJOTk53bt3h4YPCQkR/uxaQNJsZ9iuzosXLyIMggaMxmK+rFuFZWVl0W+RH+pw/OyECRNQbQQf1WVM2rdvz7ANhdacpekTUDE0a0rc3QVEAW4OPOzgwYPt7e0RJ8tkXKik27dv8zq5VQ0cHR3T09NhYol3znGQOtvh++E4W7RoYWdnt3jxYkhu/vJ2/LZDhw7R0dEIvOVvPVu2bKF+2mK3bUb7JuFKgOAnjyDu7gJiATKYRNxnn33GlMW4tHK7YJNbVYHUA6pk8+bNkh0nWxRSZzvD9s9fvnwZqeyyZctoDAxPeTvDLjkOmQ2mlTN1R2owZ84cyPhvv/226KeI5BDwoDFtYIL48NFHH3Gfiri7gIggEQcm08Ivmhh31KhR7dq1E2VyK6iOqsJDocEIfOryQAZsZ9gEnpaasLa21iTCa5e3T2InUTHl7qijpbVB9bCwsKKfbty4EWxv3Lgx4hItqIS3qqcTcXcBEQERh9uFC/fx8YGtGQ2Mu2/fPkaMya1EdWdn52JduZQhD7Yz7M4TRHhNIrzWeXtwcDBcSXk66kJDQ5GCEtWLfSTjzkL1yJgxY1TXGxdxdwFxwREeVkZKzC13UaxxTU1NQblmzZoJPAeGqA77kq+RF2TDdkaF8Ijws2bNMjMz03nezrC7O9NCC2UFt0qRGqoXC1WqM6LuLiA6OMKHhITY2NjglhbtpSfjkhOkT4UB7d+IXN3NzW3Dhg3Sf7peFDKrMQifkZFhZWUFEYUIzOg6b8dvq1evHhAQoDrERRPoQVOQCIjwNHQ6MDAQ97PoiuMQd0uXLhVycmtmZqaLiwutSyM7Ac9Bfo3yww8/TExMhNJDEO7WrZurq2vR1qB13o5XWmr66tWrmrek2NhYOzu79PT0gwcPcqNoFGgNEB6hG8YdO3bsihUrevTooboMMYy7efPmly9fCjYHxt/fn7YthbQs9gmLXCA/tjNsLz3c/7Zt2+bMmYMsrlBrKE/ejt8aGxujgPCuCdsR0hGFfH19TUxMbt26JaOHMdIH/CbuJ9woEjckRzSChYwbHx8vzOTWnJycqVOnojGgAuC8BLd/KRNkyXaGdf+zZ8/u1asXtQbEAXroWv68HdJx7ty5muzxTAM2EdIV9c4TwPZHjx65u7sjmFtYWAwdOrR79+60cyvA66m5XhiUcfYZM2bogX3lfQHUGsgqzZs3h7wfOHAgCXut83aGXTiNZtqWBPB81qxZCOZwNGfPnlVCOn8AxyCdQHhQffv27ZcvX87IyMBBDw8Pns4IngcFBUGywY87OzujdenNPGV5s51hW8O3334L20yePDkwMBB6D/QzMzMD8zXcvx3lTZs2UXinhH/cuHHIEYp21KEd4M8XL14MnkO6I0sfPXq0Hrh86QN8wz0PDQ1duHAhSFivXr1169ZByetWWmdmZm7dupWahF76cT1pqcjkoeS9vb03btwI3YUj586d++677xD5NZkyDUXAqMyXTk1NZf5vRx1C/bFjx6gdKDwXC4NYnDlzBnnTchZQ9XDTXbp0KQ/tQfJff/11z5494eHhDLtT3VdffSXr3riSoFftFREAqg8kh+XWrFkzePBghnXSL1++fPr0qZGRUdHe+73/rkunqvCfPHmCgz4+PtnZ2QcOHAgICKD/R34+ZcoUPfP3ssNAFqAopBxnZbjg0SyaNGliamqq3hFDo6WkpPzxxx/37t07cuQITbhCO4Hcg0iUyxQXLaBXbCfAWrNZgMCnTp3asWMHZDl95OfnV7NmTQsLC4QIyELaR33kyJF//vknwjUyf7QAmPz333/H8SMs0IxA8gEDBkD263E7kB0QzDkrw2owtC8L7gslrQvA+W4C1AFM379/f7n3t2sCPWQ7B0RpahA5OTn379+HSo+MjITCj46OVl30G6lgoR/27dv3k08++eyzzxBD9KaHRl/xMQsXFxd/f38wH1nYgwcPYGIEf4YdPUGhm/mX/3h1cHBAHteqVauKwHBV6DPbOSAmc7tw0hHwn1pDISjcljWI+Ui5dTjGqVBn7atXr2rVqlX0o7y8vGrVqkl8PYIKwfaiqM1C7FookDpWr159+/btjIyMsLAwkHnVqlWQeydPnkQhODi4oKAgKSmJFp/8+eefp02bJnZ9S0EFZbsCBaUiNzcXsr9FixY0tgIFvC5fvvzAgQP5+fng/M6dO2lE7alTp5AdiF3f0qGwXYGC4lGzZk0wHAVI9/bt2+Otubn50KFD58+fX716dTs7u7Nnz7Zt2zYlJaVq1aqq65FIFgrbFShQh4SEhL59+9I6302aNDE0NPz+++979+49fvz458+fI6Tv2rXLycnJ29sbSfvChQsrVaokdpVLhMJ2BQpKRHp6+r1790DpvLy8hw8fZmZmrlmzBgdjY2Otra3r1at39OjR4cOHR0ZGGhsbwy8gjUf8F7vWJUJhuwIFxQOsBpObNWu2d+/e0aNHOzo65uTk3L59G0dat26NLyQmJiLUN2zYsE2bNjExMQj1NIFSslDYrkBB8TAxMbl06ZLqER8fn6dPn3ILjSGfp8HXH3/8MYR9tWrVJP6gR2G7AgVlQIMGDbiy6ppipqamYlSnbNAx26XcRVGhoBhCQVEosV2BgooChe0KFFQUKGxXoKCiQGG7AgUVBf8PR4iCwU8/vK8AAAAASUVORK5CYII="/>
          <p:cNvSpPr>
            <a:spLocks noChangeAspect="1" noChangeArrowheads="1"/>
          </p:cNvSpPr>
          <p:nvPr/>
        </p:nvSpPr>
        <p:spPr bwMode="auto">
          <a:xfrm>
            <a:off x="130175" y="-723900"/>
            <a:ext cx="31908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png;base64,iVBORw0KGgoAAAANSUhEUgAAAU8AAADRCAIAAADDtKciAAA+YElEQVR4nO19eVxN+f//sQ+yxVRGMRKyFPHBMGYsEREylpS1sRtCxicMg9DEWJqYGPtYSmXJVsbUYNSQsURK8yCFmlIjRJLE7/k4r9+cz/223G63e7bbef5xH+977nLe57zez9fr+Xqf91L1/fv3jAIFCioAqopdAQUKFAiE0tmen59frVo1FHJycmrXrq3DcyuyQueoVKmSFr96/fp19erVK1eurImJFauJDu2szJTK9jt37kycOPHKlSsov3jxIiwsbOTIkdqdqVhoXW8FRaEdD3/99VeY9eLFixERETVq1Ni7d6+LiwvIr+YnitVERHm8bSlsb9OmTZ06dahsYmLy9u3bc+fO9enTR+vzKZAaunXr1r9/f3d391evXtWtWxdlb2/vb7/9Vux6KdA9Slfyqo68V69ec+fOVdiuTwDDEdih4T/88EO8bdKkSXh4+NKlSyHsxa6abpCcnEyFP/74Izs7G6lKlSpVrKysKIyZmppWrVpReq/Kdp1oEHFxcTxVRYFYMDc3z83N3bdvn6urKx3JyMiAlBO3VloD9AaxT506hbZ669Yt7jhd0bt37yBRs7KyuONGRka9e/f+7LPPEMwgZvWY/GW7MNwmTtgr0BsgnkOyUe8MUFBQIEcrR0VFBbFIT0+3trYeMWKEg4NDjx49EKK4rkcXFxf4tXnz5tFbtOfMzMwHDx78/fffe/funTNnDg727dt3wYIFdnZ2+kf7Uq7nEYvExMQWLVrQ2549ewpSMTGBRpCSksKwHZOxsbEPHz4EHyD/6tev37ZtWxz/+OOPRa6i7rBy5crWrVtDyY8fP56ONGrUSLcPX3gFar5hw4atW7eC5M7Ozrt27UKI1rD+4HNjFih/8cUXsDtsjbxmwoQJT548mT17NmivT7Yuhe1mZmZ//fUX9xbu083NjecqiQCY+c6dOxcuXIACDAgI0OQnxsbGffr0GTJkCKKHrBvE119/DXHLBfPr169PmTJF3CppCOL58uXLEclRGDZsWDmdFMhvzmLs2LFoDyEhIc2bNx89ejTa/KeffqqraouIMmiVpKSkTp06NW3alL/aCAw0FzB806ZN4eHhdKRfv36ID1CAzZo1QzyngzC5o6Ojk5MTvYXwe/ny5aVLl86ePXvo0CE6CBE4depUKysr4a+inFBlyPPnz7Ozs+HCRKyPJoB39vLyIp5HRkbqnIqgvRULOL6dO3dCz8Kz7969W9ZunSkT29Ho+auHwKAcz9fXl2E7b6BmbW1tO3bsqCY4kN7jCvALeH327FlCQgIy3s0sEPBnzZoF+ScjJayKevXq9e7dW+xalILQ0NDJkyejwAfPCwG2XrZsGXEe7X/FihXffPONfPN5udZba4DnICR11YLkw4cPL09ARib/CQv859WrV4ODg5ezwD/Ll/OSBbQYRBaEGBzrjBkzBGMdcR6nhmX9/Pyio6NlGuQrENuTk5OR2oHnCOYHDx5EPqbD5oK/ItqnpaUhDnCcX7JkiXxDgaQA83Xv3t3IyCgjI4OGBggMRAXowe+++w5B/sCBA8jtha9DOVEhGiLSPERa6HY+eF4IFAeQxiP+UChAvjdo0CCeTldBAPU+ePBgNze3DRs2iOg9cWoYt3///uPGjTtx4gTakrxcuZzqqh1iY2Pt7OzS09PRVry8vIRR11D4aBZw/6tXr0YzHTNmzP79++XVMqQDT09P+M3Tp09LxGlCwYWEhHz55ZcDBgz45ZdfZGRW2VRUO2zZsgVhFiE9KSlJ+FzL3Nx8+/btiAB79uw5d+7c5cuXS63D69evP/jgAyoXFBS8e/eOJiAW+igvLw/H9WZwqxoQ1QXokCsT4M0h2UB4BJKzZ8/KhfDyqKUWgHq3t7cPDw93dnbet2+fWPbAeSdOnNipUyc0WeR7alptbm7uunXr4BEcHBy++uqrmJgYZAHXr19ftGjRyJEjkTGC/PBZS5YswZd//vnnqVOnCnspIkCaVCeA8PDjS5culVGEl0EVtQBH9ZUrV0phOpeVlRW1jJ49eyKfnz17dtHvgMyoalZWFurMsG4CuiAjI8PV1RVsP3ny5M6dO6lnCJoW2YHeTzuFLuOD6vCquvqrmjVrIl+TkaSXev20QGZmprW1NRJ1ScUEtIy1a9d6eHggswCli/ogAwODZ8+erVmzBmIEb9u3b8+wz5xoxiEpxrZt26ampoLn3MgffUVUVBRuFB8WhGjS4b9xkn7cuHHcUCvJQt/Yjqjer18/qVGdAN9PhEfIwtuihK9Vq9agQYNmzJhx8+ZNOoIwTkOVx48f//z5c4j8Xbt2OTk5fffdd1WqVPn666/1MnWHv4acgcaRmgWLBQj/448/wkdPmDCh2H7EQv0vqnjz5g2Ok0x7//59Xl4e1zXDB/SK7STgb926JUGqE1QJb2trW6iS1atXh6vq1q0bvT1+/Pjo0aPBajQXvNarVy8kJGT48OG4OhMTk3ssWrVqJcZ18AgY0cXFBdKGpxQMd1Ln/9m4cWOkaUivio4FuHv37p49eyIiIpDBde3a1cvLC+aDj4bW8/b2Pnr0KMSaj48PvhkcHNy/f3+F7ZoCzhW5umSpTuAIjxwejokbyQeFCTLb2NjQgPyNGzeC7WhG+fn5hw8fxpHExESEkYYNG7Zp0+bGjRtPnz7lBvPqE7Zt23b79m04Mp7+v9gYW37ATV+6dAlpF+yomsDDL4PhR44cSUlJAdvhvpcsWfL333+fOnXq/PnzSDkTEhKys7PT0tKMjY0bNGjAR9046A/b/f39AwICZCH/iPAwPHw5OExDADp27Ghqagoyk65zZ6H6K+h8GsT+8ccfT5w4ETFKjrPQ1SM5ORnpOvIXOQ46RmKF7D0wMFB1mB1slJSUBD/+ww8/4K2FhQXDqjakKk+ePDlz5gyCOSwbFRWF5J/vGuoJ29FKcIvhX6XQA68JQHhK9oYNG8bNwGvUqJGan6hGcsn20hUdI1CjRg3yX5rkqFOnTsU94W8UTY8ePf744w+e/hzifObMmSC8nZ2dqp6HB0dUh+/eu3cvHcnMzPyQhZmZGe5PUFAQXP+6deuQyuHyEeR5qqE+sB2ZXvfu3SGZ4EHFrksZQMne6tWroUqQqYpdHR2gUI4Kd4b0G+xChgXal5qjIr7B8SH15a+GhoaG/P05w+p5WBPyRLV/vm7dujgyffp0epuenv7RRx9RGRIG2VyLFi2QycfHxyOJg67hL8jrA9uR6VEnvOzkHxpHWFgYVAmavigzPXSLQjlqaGioq6srdOzDhw/RlEvNUWfNmoVETO73gZ6hent707hJkP/58+fwMvPnz6cvQMaPGDGCytA7N2/epFWDoOeR1nXq1Im/usme7RBFcJy4v9JP14sFTaV0c3PTcM0cKaNQjjp58mRoWvgyKC9wW32OioOIcvzJbMEAyda5c+dFixZReIdEh4NT1RRjxoypV68elXNycvAFKsNBIGjx+pBF9myfO3cuXnfs2CF2RbRE/fr1QXVfX9/Zs2fL1GGpolCOiqi1devW4cOHW1paqs9RKbDLTp0Vi0mTJtEkSOiUqlWrFkofOKoDqgKnLgteKyZvticnJ1M/vKxbydChQw8cODBz5kzV5ZBlCtUcFcEN3DYyMsIrPJqaHBV2xEdcb6XcYWVlZW5u7ufnR8OopAN5s52miCxYsEDsipQLcP+IbKtXr46NjZXjynYcCuWouBbo85cvXw4YMIBRm6Pu27evX79+cs/YVeHi4qKwXZfQj8BO6N27NxqHl5eXrLP3QjnqsmXL8LZbt2402kRNjgq1v2vXLlHqzBOQlEnQfcuY7QgIjPwDOwF8GDdunC8L+Ya4ojmqaiJaUo4KSoD5vXr1EqaSwqBmzZqdO3c+cuSIwnbdAAEB8k8PAjuhb9++oHpgYGCx82H1GBcuXNAnO3Kwt7dHE12xYoXYFfkf5Mp2JIQICDSAXD9Qv359c3Pzn376qaKx/fjx48OGDRO7FrrHf/7zH4h5GjYndl3+P8Rne0mLLr1//z4/P5/bSDw3NxfqiPs0KCiIYXcjFqyeAmDatGmLFi1KTk6W6QLGWuDt27fh4eEbN24UuyK6B01h+vPPPyWynB4jOttB6cGDB2/bto1mC8ydOzcuLs7V1dXJyWnp0qVVqlRxc3MzNja+efMm2P7JJ59wPwTbnZ2dpb9aSJlgaWnJsBsPVxy20357bdq0EbsivKBjx44K2/8HSHFO51y9erVp06br1q2rUaNGYmJipUqV0Pqjo6MHDBgQExMzceJE7ldQR5DxDg4OItWaLyAaGBoanjx5Uj+GzWsCuDYTExM989ocunfvHh8fL3Yt/gcx7/Lt27fNzMy4oUXv3r0Dh3v27Hn69GnQvqCg4O7duxC3hw4dGjNmjOoP4S8Zdj6TCJXmGb1798b1yvo5XJmQlZVFS3HpJQwMDM6fPy92Lf4H0diOdD0wMNDR0RGB+s6dO1DyXVmEhoZu374dMt7LywvfgUewsbHBNxHqGzduTLuvQQUw+rWtMgfcgaNHj1ac1B2xXS+9NqFZs2a8TukrK0Rje35+PhLyy5cv43bExsZy+4p269YtNTWVYR/evn79OikpCYF91apV/v7+EPPE9oSEBCroH9A+GHbfeLErIhz4noUqOqTTLS8a2yFyZs+ejYiN6E1DrJYvXw7DN2rUyNXVlb6DrJ4GWpqbmyOet2vXjo5D6NLCrPoHpO4MO+BEUqMyFGgHInlOTk5FZzuHbdu2UeGbb7559eoVNXeGTeMHDRpEawauWbMmLi6ORsUT9K+LjkBPGaOjoytIRx0c97hx48SuBV+QWu+jhGpTnQX3tnLlykZGRlTGXevQoQOVkdMKXzchASED7Sd2LYRD27ZtBTsX3OhTFnyv9yhNSIjtZQInAfQPzZs3F7sKgiI1NVWYLklPT09fX19ElBEjRuzZs4e6SCoU5Mp2IQMCw6YVQp6uoKBAyNOJCGtr6wcPHgiwjAdtKWdmZoYU+u7du66urhWQ8HJlu2B4+/YtXk+ePInMYuLEiRVTAfIHrueVV0RFRRHVKTds2bIlEd7Hxwfuhr/zPnv2jL8/1wIK20sBMj2G3XIghIWNjc23336rcF5GANV79uzZpEkTrhuoUqVKIHxaWpqbm9u8efMcHR15OjXtMGlqasrT/5cVCttLAU2/QQjKz89Hhnnjxg1aZW3WrFn8hQU+di+SJnAnT506xd8DCKJ63bp1TUxMVI+D8LTMM614zRPh//nnH0ZKPfNSqUdZIczUEch4X1/fmjVrQsbXqFHD3Nw8Ly/vyZMnCQkJNF3nm2++0Tnnk5KSuCik97CwsLh48SJPf85RHZG82C9whIfknjRpks4r8PjxY265HilAfmwXUheRjFfdwgWcRxMBz2FIkoLVq1dHnNdhcLh//76ezeRVAysrK54Wn0xOTlZPdQKsWbt27b1798bExFCc1yHi4+MltVef/NhOukiY8Sck44tu2ASlTZx//vz5o0eP0Er8/PzAeXt7e7iD8pyRMj19HTtUFCSwdT62FH/YtWvXBg0aQI6V+uV69eq1bt0abEcOr1vC37x5k9soQgqQH9sZdosVAcafkIyvVatWSXukg/OGhoZoUk+fPiXO4/tDhw6dOXOm1pynXtyK82QIJAfhdTsJHG2jXbt2L1680HzavIGBgc4JD8edmJgoqTk/smR727ZtwSt/f39ez0IyvmHDhuq/VqlSJUMWL1++fPjwYUhIyIkTJz777DO0Gy267uPi4hgJb+rIB5DZHjhwQFdsV6V6SW66WIDwaFe3b98eMmTI4cOHy6nRANqUWlJzGWXJdkpr+Z5aFBERwZS276oqqLmA8xkZGRdYaPG4jub/SaqJ8A2wHQm2Tnx3Tk6OdlQn1KxZExZEsj1y5MjyE/7cuXNfffVVef5B55Al20kd8b0G0NatW9XI+JJgwCIvL497XIfUEXFew657+AhbW1ut6itXdOzYkWH7z8s5og6Zl6Ojo9ZUJ1SrVk0nhEdljh49GhkZqd3PeYIs2U6h75dffuGP7bTIuZmZmXY/p8d1+fn5ECD379+nx3Xw9J9//rmaXyFpx5dXrVql3Ullitq1azs7OwcFBZWH7WCXvb09fKWlpaXWVCcQ4ZOSkvCHWo+uvXPnDiO9VVJlyXaAdkqkvUT5wLFjx5iyyPhigXaj+rgOql7947qEhAS89u/fvzwnlSPgByHmN2zYoN1AFI7qLVu2VJ1GqTVgOG50rXaEDwkJmT17tnTG1RCkVRvNgWQPbC+//CsJkPEwVTmjBIEe1zVu3Jjruvfz83NxcUFAKyQUg4OD4RoksvKBkEAMNDExQXjX4qmqKtVV1yAvJ2h0rXaEh0aLiIjYuXOnriqjK8iV7dQ+fvzxRz7YTjJet+MiqOueHtfhz/fu3btv3z7Vx3VoIteuXVu5cqUOTyoXwLEisC9YsABOvKzx0MvLS+dUJxDhU1JSJk6cWKbh9MePH2/fvr0Eu1rlyna0CfBk+fLlEPM6D4Y6kfHFotjHdR06dIDIRwFfwEXp/KSyAHgOtpc1vNM8VqTZOqc6AfYyMzODOtN8OH1ubi60gNT65whyZTvD7vcIS0Nygyq6/WeS8TrJAEuC6uM66rpHex0zZkwFlPEEct9lCu/clHWeqM6hTPNn1q9fj8AuwIx9LSBjtlNfLuy9ZMkSHXaH8CHjSwL3uC4xMRExQXWHjAoIUB1+dtu2bZrshMdRXZgZRCA82hgIf+nSpbVr15b0tbS0NGTst27dEqBKWkDGbGfYvtyAgADtendKAn8yviSgGeXn5yMgDBw4ULCTShBw37t27Ro8eLCDg4P6pNff319IqhNwrlq1akVHR5c0uvbt27cI7E5OTpJdL1jebIde6tev39ixY4cNG6arLYERXgqth8k3Hj9+jIZy8uRJwc4oWQwaNAgGnTp16q+//lrSd6KiomBxgalOUD+c/sSJEw8fPgwLCxO4VppD3mwHduzY0bx5c7QPnQy9TE5OFkzGEwoKCiD/EBAk2IUrCmBH0HjLli3F6nluyrpYSwAQ4WkThP3793PPUGFEX1/f06dPS7nnRfZsB0k2b948Z84cqPryd42cOnWKEVbGP3jwAK+4BMHOKHGALZGRkaC0jY1NIYOWujqFMKAeVtXRtbm5uWh+cNnS2c61WMie7cCMGTPWrFmDW//o0aNydtdBKQgp47Oysp4+fQqqSzkgCA+QfOXKlTDorVu3uDsTGxsrBaoTVIfTBwQELF++/KOPPjpw4IDY9SoF+sB2MBwuFk1hwYIF5RlLm5mZieYlmIzPy8tLSkrq06cPvJUwZ5QRlixZcvHiRWtrayI8TIMbJRGqE4jwd+/eHTJkCMRgXFyc1MbJFoXU66chKBrAxTZs2FDrx++BgYF4FWY92ffv3yckJKAd46TSbyXCA/ckLCzM3t4ehD979qytrS3NZhW7Xv8HIHz9+vWRsV+4cEEW6kx/2hlIjmgAwqNlaJfAQ8ZXqVKF76EaBET1t2/fHjt2TBatRBQQ4QcMGADCf/DBB5ovRCMY/v77b1A9MjJSgnUrFvrDdoCiASQ95F9Zn3mSjBdmwym0EkrXpTniSjoA4U+fPm1jY5OYmFhQUKCTSUo6AaQZ/HWlSpUyMjJk5K/1iu1oHP7+/ggFdnZ2ly5dKtMzLZLxNEaSV1BAQN6hyYgxBYjqsbGx/fr1i46ObtasmYGBgdg1YvLz8+/fv1+jRo07d+7IiOqMnrGdYZ/fIESD8M2bN4fE0jx4QsYjDeNVxiMgpKSkIBqA6jof26/HgBM/f/48cjRPT8/GLBBUxarMy5cvHzx40K1bN4gOXQ3oEgz6xnbmX8IjGkDSQy1rEkIFkPGg+t27d1+8eKFQXTvgvkGyDR06FBG1RYsW5V8lsqxAKgGeIwWD+WQ6MVkP2c6whL927Rpy+Dlz5mRlZZU6bYZvGZ+Xl5eQkPD27VsNvY+CYgGl9vDhw4kTJx45cgQR3tjYWLAttJ4/fw5dhlTi+vXr8h31qJ9sZ/7t0fXy8oICvHjxIvJ5NSkWrzIe7iYpKQlnj4iIkOx8CbkA4vnw4cNRUVGurq5woOB8gwYNeBX2kO6pqal49fHx+eqrr2T9uFTGVS8VMAxEl4WFxdixY42MjA4ePFjs3OmcnByeZDxCOrQf1Hvfvn1PnDghuzRPskCQj4+PDwgImDdvXlpaGgiv8ziPzCs7Ozs9PR08Ryv673//qwfm02e2E1xcXPr3749XcH7t2rV+fn6Fuu4uXLjA6FrGI8ejlScZdgy8ot51Dnjt8ePHOzs7nz17FpyPiYmpU6cOOG9gYFBO2ufm5v7zzz8ZGRmGhobu7u76wXOC/rOdYdP4X3/9NTQ0dPLkyT179rS2tlbl/KZNm3Qo41V5DpJ7e3vrTVuRIMD5QSxiY2ODgoJg1nv37oH2UGp4/eCDDzQR+Qjjb968gcR79uzZ06dPcWTEiBHz58/v1q2brHV7UejVxagH2sSjR4/QJhYsWECcnzp1qoODQ3h4uE5kPCQf2gpiAspOTk7guXy7c2QHKxarVq0C7SHWYGVuo2gaCl3UxLTlHiL569evUWjZsiXS8oEDB3bs2FFfHXQFYjvDhgJIemTvkH+LFy+ewwLHK1eujBxbi4c6CAtoKyB5Zmbm27dvGfZB0YQJExSeiwWiPVQVzJGSkpKamvrgwYOoqCjacksV1atXd3R0hBdo27atqampnoXxYqH/V1gUnPxLTk7eunXr/v37IbyzsrLwEScCwX+0hkI6ECqdKA2Gk/CjDZiBvn37enp66p/2ky9giI9ZIGUTYPNvWaBCN000hbUsQN2YmJiIiIjAwMD4+HgNfz5q1KjPP//cxsZGj7WfAn1ChWY7B3D1UxbffvstmA9ZDs5TXsewC9r06NHD0NCQYdM/CD+mgm3DqkA/oLC9MGqzUCWzogMV6AcUtvMIpPcffPAB9xZJPvec782bN9WqVaN+gffv3+fl5al+U4ECPqCwnS+sXr369u3bGRkZYWFhNWrU2L59+5UrV16+fHno0KHExMSjR4+mpqbSKsUo9+7dW2G7Ar6hsJ0XIIw7Ozu3aNFi1qxZt27d6tKlC95OmzZt7Nix+PT8+fPW1tYJCQnZ2dmPHz82NDRs2LCh2FXWWxQUFLx79w5KquhHUFX5+fncoqOq4ksvobCdF6DRgOoo1KpVq3379nRkz549nTt3Zthh3mfOnEEwx6cXL1788ssvRa6u/iImJsbPz+/69euLFi0aOXIkjsydOzcuLs7V1dXJyWnp0qVVqlRxc3MzNja+ceMGmN+1a1exq8wjFLbzCETvvn37UrhAq0KEnzRpkqOjo6WlpZmZGeT94cOHR48evW7dOpRHjRolwMo5FQ1Vq1ZFDoV8CvQG269evdq0aVO64cinKlWqBFtER0fb2dnFxsZOmDBB7PryC4XtfCE9Pf3evXsODg40Sg8NC0EeSv7NmzcM2/OPrL558+aVK1eOj4/H8VOnTkHqi11rfQMJq5ycnD59+qAASQ+79OzZ8/Tp06A9RP7du3dx2wMDA5FqiV1Z3qGwnRegSQ0fPrxZs2Z79+5F9B4yZIiHh4etra2JiQmCCcP2yUM6jh8/nmFFPvwCtUsFfADchlxHoSuL0NBQBHzIeC8vL/hiRPVOnToFBATQbu3kF/QSCtt5AVh96dIl1SOenp7I0rkOIUQbeAEqQ1impaW1atVK6FpWDBw/fhy3GpkUIjlNhu3WrRsNm4fOf/36dXJy8pgxY1atWvXzzz9Pnz5dYTtfeP/+vbgVEAz16tVjVK6XpmTRWwMDg5YtW1acWyEkNm7cCLY3btw4Pz//8OHDy5cvNzQ0bNSoEdJ4+kJwcDCl68iqrl+/LrUNKnQLMdku4sqhCsoDGTmm+Sy4t0uWLHn16hXnapHGDxo0qHLlyiivXr06Pj5+4cKFMrq6skJR8grKBln76BosuLcQ9sbGxlSuVq1ahw4dRKqXQFDYrkBBRYHCdgUKKgoUtitQUFFQOtu5wcM5OTnKmg36itevXyNxxWupJtbjTiy5QOuuE3Vsz87O9vDwuHfvXseOHb///vsXL16EhYXRYGMF+oR37945ODhs3bq1adOme/fudXFx4cYFFAtZd9TJHeXxturYnpaW5uPjU6NGDZoqYGJi8vbt23Pnzunx8IOKicOHD9NGOrB1//79vb29lZ3q9BLq2N66dWuGdfzcxKBevXrNnTtXDdsVmScdaBiBY2NjzczMaPAP0KRJk/Dw8KVLl0pns3QFukLpeXtISAg3PgERIC4uTv33FZknBWjodvPy8oKCgoYOHZqZmXnnzp2WLVvS8YyMDEg5PiuoQASUwvZr1641a9asRYsWtOgSlHydOnWEqZkCAZCfn29kZHT58mXQG0EetGfY5R8UK+sl1LH9999/d3d3t7CwyM7O3rx5Mzj/6NGjnj17ClY5BXzDwMCA9s+AZONm6TRq1Eh5+KKXUMf2zz///OrVq6pHoqKiaOagAj3Dtm3bqHD9+vUpU6aIWxkFPKEMo2uSkpI6derUtGlT/mqjB0Cyo7pdzJs3b7inWdJfZ/b58+fQcUOGDBG7Igp4QRnY3rx5c/7qoR9ISEiYMGHClStXGJb269at69y5c0REBAqF1pkNDg7u37+/1Nher1693r17i10LBXxBGTmrS1haWnL9W7/88gvIM2DAgJCQkJiYmGvXrnHrzKalpRkbG9PeowoUCAaF7ToG9wASsR3xHAUQ+/79+6rrzEZFRSnrzMoayMJUNwWlqfK0MI6U8zWF7Xxh0KBBCO979uwJCwsbM2YMt85sUFAQrTOL5uLs7MzNr1YgF8CCsCn0WmBgYKtWrTIzMydNmrRhwwaYWOL5msJ2vgAH7+fnl5SUdO7cOVp5snbt2rdu3WrRogWtM+vk5HT69GklyMsObdu2hb8G548fP75w4cIPP/yQ2zVQdV8QCeZrFYXttHPrH3/8ER0djUJGRkZERAR9BO5BhlG5T58+JiYmPXr0MDc379KlC40e1xwpKSmPHj2CbsfPoeRv3rwJqnMPt6DxcITWmYWeRxzo1KmT7i5RgUCg1YFfvXrF9Whykl7i+Zqesz02NvbYsWMQVLdv3+YODhkyxMjICK8Iv/n5+SdPnly6dCmcMQ0KhvwOCAigb8I3IwIPGDBAQ+abmpr+9ddfVAbbW7duTZvDEFTXmfX29k5PT1fWmeUPuP9wvlRg2OVlGXbot04GDoHqr1+/RqsodFzi+Zp+sh0k37lzp6+vL72Fxz148KChoeFvv/02a9Ys6K7k5OSff/554sSJiPZge79+/fC1L774gvsHyDCQ/9KlS74scMTKygoUtbOzU32crgZFszVVUVeXRTkvUwEHeFIk0jdu3IBBYeXHjx+rfgqTEecJ7VmgVdjY2HTs2LGs/MdfHTlyZOrUqbQvSKFPpZyv6RXbYYazZ88uWrQIbMfbSZMm4Y4vWLAAiRbRuxDVUUbqVexfNWYBL7Bs2TIwH7Q/cODA4MGD8dHKlSsnTJigusG7ArFA2u3w4cNkcYYd9otcbObMmS1btkTKlpSUBNshyK9evRoZFsOu2gA/fuXKlUOHDtFPwPzp06c7ODhoYlMkfSDw+/fvwWGcYtWqVfhDtChUgNsXRLL5mv6w3d/f393dHU7d2toakRw+GwKeKK1K70Ll33//vdR/Bu2/YAGLhoSELGcxZswYxPyyJvYKdAJE8j179oDAFMPNzc1XrFgBA9WsWROmVzX0vHnz7t27l5qaas6Cfk4iDrHh4cOHUASnTp2awwK0X7x48bBhw9REe8QPBHbVI9Bo+AfVukk2X9MHtkdFRdHGyUibIyMjodDOnz+vCdVR/vzzz48eParhiaxYfP3118jK0NoQHDZv3jxjxgwNtb2C8gNW27RpE+VWUF7fffcdyAxRrcbQ//zzT7F/BauRCwD5c3NzEZC3b99OW25DvkESapfhSzlfk3czhXuGqA4ICMA9nTZt2k8//YSDe/fuffDggSZUp7y9rCdFAMEPEQFAdQQERJjdu3cPGjSIh+tT8D8gZoLV1IGKiD137lwUYET1VEcZ2XWp7hg2/YQFsjbECZJv5eG8NCFjtkNX29nZQSnBH/fp02fy5MkMS3W8wlQMGwfUU11N3l4q6tevj5Qepwbbkc9D2O/fv18J8nwAPn3btm00M9fR0fHAgQNgoCbGpbKRkdHTp081PBeyNjc3t1GjRu3cuZM4j9QAylw/LCvXa/D09IQlTExMUDAzM5s0aRLzL9WprGFr0CRvVwPoQMg/NAgI+9u3b//2229KJq9bwKePGzcOaVq3bt1cXFxowrXmVEf5zz//VO2Q1wTgPFz5lClT1q9fD4eO9DsiIkIPLCs/tsNy9vb24eHhMLy1tXWVKlWKUh15+4ULF3SetxcLeH38YadOnaibB//26aeflv8yFQBbtmzBXYVPh3Tv0KFDWY2rPm8vFeD8hg0bLl++vG7dOggE+HS4G11enuCQGdszMzOhmRFCkVPRTPuiVOc7by8WVlZWISEh7u7uPXv2RN2UNVvLCWTpEO3w6c7Ozra2tqo+XXPjap63qwGS+d27d69atQpB/uTJk7LO1+RUb1AdpHr8+HFkZOTdu3eZEqjOCJK3FwUyeah6Dw8POrtCeK3BGRrh9M2bN4y2xtUiby8WsCyCPP4K+RrqFhAQIFNVLxu2a051IfP2QoDXX7t2LRHe0NBw9uzZOvzzCgJNDM133l4s8FetW7detGgRqhcbGytHwsuD7bAW5BxawJIlS9AC1POcE3ugHEwOXa2mPGLEiHLm7YXAER4Jp42NjZLDlwmgOkIxEvUffvihJENrblwq4z+Ljm/VDlD19NhVpoSXB9sHDhyImwuqt2zZslSqMyIpeQ4c4ZHD02gfnZ9CLwFaWltbg+qLFy+uW7du+Y1LZejwQsPmywPwXL6ElwHbPT09IyIipk2bpiHVRVTyHFQJn5GRIa82IQqI6iiop7qISp4DR/i+ffveuHFDRp12Uq9oVFQUfLm9vX337t01p7qQT+BKAhrBsmXLHB0dnZ2dz5w5I6M2ITzARhcXl/T09O+//75Uqgv2BE4NOMJDdcrIuJKuZU5OzsiRIy0tLSGGNae6KE/gigU0pLe396JFi7Zt26b02KnBggULwsPD582b16hRIx0aVydP4EoCCO/m5ubr6ysj40qa7VOnToW/d3JyguUYjanOiJ23q+KTTz6xtbVFEOjVqxfaB6/nkilCQ0PBGYggbvyMroyrqydwJeGLL76Ii4uTkXGly3Y0goCAAGh4uHxTU1PNqS6FvF0VSESR3fXv3z8lJaVokFHdbYI226Nybm5uzZo1+a6b6IB8mzx5Muzr4OCgc+PylLerQr1xpQaJ1g/m+fLLL42NjeH1YTlaZ0peeTsHNIL169fjcgpJPijM1atXo6FPnz4db1FGFGrevDmaTnZ29unTp5Hw81oxKYDkG9J11UlN0s/bOXDGRTLyww8/8HcinUCibA8KCnr8+HFwcLCFhQUsd+rUKWS/jNzydg7m5uak511dXbkZlDVq1LC2tn7y5Am9vXXr1oYNGzZt2gS24/IlsrYRr4iNjYV8GzJkyNdff83wYFxe83YONEMeYWn+/PkSX9FIimxHYHd3d//0009HjhxJltPc8Ustb+cwZcqUiIgI8Fl1RK3qXvetW7dGWoEM8LfffuvTp0/lypWFqZiIGDduXJ06dWhpCj6My3fezgEKBYpj6NChcNm8nqickCLbvby8ENgvX77MWU7WeTuBlrtCSy1pgYRVq1Y9f/48Pz//4sWLUPKQ/VWqVEEzEqZ6wiMqKgrc2L17NwzBk3EFyNsJNWvWnDVrFnIxXJSUB1NJju0wjJ+fH6WsnOVknbdzGDVqFM5VKLyrol69ejt37oQK8PDwmDFjxn//+189ZjsusFGjRkht+DOuAHk7h969e6Pdzpw5U8rhXXJsj46ORmBHGFS1nNzzdgBiMjAwkGFj+JIlS5BJFhQUxMXFIZ5zuz6fOXPG3t4ehc6dO8fHx9evX1+YugkPxECQ/ODBg7waV5i8nYBTUHjHGSWbvUuO7StWrIDLh4P88ssvOcvJOm9HsoBa0fLGtLA5PBr0HoQ61ZNDhw4dIPhRGD16NNgu/T5erQErm5iYdO3alVfjCpa3E0jDb9q0SbKGkxbbMzMzw8PDIYpUqS7TvB0hZevWraGhoTRDG20OXqxGjRo3btxAeEcYL/oTojqhbdu2PFVMt3j16lWtWrVQgFR59+5dtWrV6LiasQM5OTk0co5Wg+bPuILl7QRcI3XOe3l5SXPtSmmxHYbB6/r16wtZTl55O4TJnj17wGqGbQHNmzfH64sXL3BGcINhN59SHVQjX+Am79q1a9++fXfv3sUlR0REbN68GRFb/dgB0lPv37/n27hC5u0EBwcHNCdUT5prEEurwe3fvx8BEFlrIcvJIm9HMA8ICPD39+eCuYGBAcLao0ePKLZAu3p4eFhYWIwdO/bOnTuyGGupBs+ePQNRacNMXBoC2pEjR1JSUsB29WMHdu/ebWxsjNjOt3GFzNsJ5ubmhoaGEG4K20sBKHHo0KGVK1cWtZzE8/ZCwRxNGbI2KysrIyODYZkwc+bM4cOHE72hYxk2Ksqd7eA2hOulS5dQrlOnTlJSUkhICKWsasYO4PIhAZC3C2BcgfN2AvJQCJyNGzdKULtJqEIIdwybrxa1nDTz9kLBHGlqpUqVwHNaO6EQyTkgo7O2toaXkcvEqWJx+PBh6kwlpwZGNWzYEFHd3d0dVlAzdiAmJoZh55MIYFyB83a0h+joaEpMoqKi4OwEOGmZICG208Z9iJBFd/+QWt4OMenj43Pz5k1u43e05tevXzMlk1wVI0aMQICSdeoObsfFxb148QJZcVpaGthet27dOXPm0Jh/puSxAwjsDKuABDCuAHk7MRwXdf36ddwN7jgyRIXt6oC7xrCDEItaTiJ5O0wbFha2a9cuzq7QqET4du3aoeYazny0tbUF25HiSvbBbKnowyI9PR2c79ChAwQOgjlS1vnz59MXSho7AP0/ZMgQ1b0ZZZe3F8tw+K/GjRvD5aEA/8XtOSspSIjtaBNoB8VaTvS8vVAwh2J///49w24GDJI7OTmVaS2qJk2a4DU1NVW+bCdAyBw4cIBhBwhAsYPt3EcljR2A+LewsBDGuDrM20tlOMQd9+U6depQwiI1SIjt4eHhxXbRiZi3FwrmnEURwLUgOQf6FTyIlMdUlwkInqpUZ0oYO4AbzrCPqYQxbjnzdviICyzu3bvHMRxMNjMzw2v16tVVGa4KAwMD6oSSGiTEdoZN9oq1nPB5OyyNYA5fgBjOGZXkutYk50BDL9CGyvMncgRxBimAMMbVIm/nGI4MhTpfGRWGU0dsqX9CC1onS28IrVTYTl4f7NqwYYO4eXtISMi+ffuysrJAcpLruiK5Kvr165eQkKCrf5MLKJtNSUmBJJZO3l4Sw42NjTVnuCq4QYQEtCLUgTso4gpFUmE7wdnZWay8HSZfvXo1sjKGNQ/DhqD58+f36tWLj1GQFXnNaVWqi5W365zhRUFC5tGjR4GBgV26dLl586abm5u4KxRJi+3/+c9/RMnbBw8eDI9bUFDAsFGXP5IrYNgtlkTJ2wVguCogZKysrK5evQphj4QxICCAEXuFImmxvZDGEyxvz8nJUUguGAQzLpUzMjKePHkCduXn51MF+GM4geYvEwYOHOjg4ADmL126lBF7hSIh2K6anMCnVqtWjW5xoXyGYUdoccOnhcnbU1NT8ZOwsDBYRYBboYApEpl5zdvv3bsXHx8PnkO4ValSBQ0PPDc0NFQlpM6h6kEgK+zt7a9du3bgwIElS5aIu0KR7tn+6tWrUaNGgcY+Pj7t27ffvn37lStXXr58eejQocTERARSEAwf4ZvBwcHwuKps79Chg8B5Oy0CefLkSYXtgkEw46Ls4eEB4YYQ0qJFi+PHj4eHh6eyQMiBwG7QoEH9+vV1znxORABo9mjV7u7uaOpgOyPqCkW6Z/uOHTsWLlzYu3dveuvs7Dxt2rSxY8cyrAaztrZOSEiAV0tLS4OXxe1W/S0MIHDejsDCsKOadX4f1OPcuXMQcgKfVCIQMm+HbDYwMECejF/Nnj0bkfbOnTtIBIj5CEKPHj3SOfO58dQMO0nG39/fyMho5MiRdETEFYp0z3YzMzMQ3s/PLzAwEJIGGn7Pnj24MIZd3AOXimBeq1YtEKxoF8WRI0c++ugjct4rV65EesOVqUA5myZl1d+qL//111+//PKLzu+DeqSnp1fYbnlcuDDG7dev34oVK9AUuVNXrVrVioUAzO/RowdeW7ZsiYwdf44IT8dFXKFI92z/ggX0Cfjcs2dPpCVdunSBS3Z0dLS0tIQvwN0MCgrCpa5btw43FMEfQZ7GIcA1kCiAI2/WrBlXbteuHcN6dOqeKbUMSxf7P8WWc3Nzs7KydH4fSkW3bt2EP6m4wD3H69atW4UxLniF5jdz5sxiKyMY81EHqHfurYgrFPHVS/fJJ59AvTBsjwWydyh5euZRu3btW7duIYmqXLkyHJuTk9Pp06cpyEPkkwQqqt+4heU1754p9n+KLdOXIyMj4Zt4uhuFkMwOJdLjRSZLAk0QgHsVwLi0gvWsWbM0qZhumU9LGEjw4Y6O2Q66urq6IiMF1Vu1agW7enh42NrampiYILAzbJ/8zZs3x48fjzL0fGJiYqdOnei38PHIZou1HP6HJ6rjde7cuT4+PhEREYKxHW6Okc/KczoEJS/w9Qz/xp02bRooumHDhrJWsvzMp7nPEszUdMx2RGykSXillQmhzD09PVHmbgrcHjQ8lb29vZG+winQWwcHh4CAgLy8PJojrWo51QmSGrYMaDnNe30YdjEZ3d4KNaD1Z01NTQU7o0RA4S46OpqEHn/GXb9+PVwqAnuhQaxlhXbMB9slOLmd4UPJGxgYqL4tpFdVO+HrsuDeUlJHfRuFrIg/KVNrUE3tGA0iPMwZFxenw5ugHmguSFvku5RFeeDs7Hz06FEbGxtejXv48GHm32d1uoLmzH/69CnXJycpSKjBdezYEa/Hjh27du0aI2Dejtf+/ftv3LhRmMtEQ6G5vcKcTmqAN4eCGzVqFMObcf/55x/IB0oneboK9cxn/m9XnHQgIbZD5vXr12/Hjh2rVq0SMm9H+aeffmKE6qijJXpsbW35PpE0QRI3Jibm7t27DD/GpWW8Dx06JMwVFWK+l5cXNAX3dF1SkBDbgWHDhsE7qjp+YfJ26kQVpqOOFmargI/fCG3atGHYvBq25sO4aDzIJSGk+QvsagDmX7x40cTExMLCQvizlwppsd3BwWHOnDlQRKq9OALk7fb29gsWLKDpGXxj69atkDAVM2lnWD7AxJs3bw4ODmZ4MK6npycKW7ZsEeXqaBscyaZp0mpzsKi1tbWHh0chMc933o6AY2lpefXqVb4vMCoqKj09fdeuXXyfSMpwcnIC25HRkJjXoXFBNqhofEGwh6mFQE92hg8fLsrZS4W02A6A6mPHjqWRtoLl7Y8fP65Xr54Ai8n8+OOPeLWzs+P7RFIGZTEQUzNmzNCtcd3d3Rl2xyFxLoxhFi9eDBkv2X1BJMd2pHN43blzp42NDSNU3g6X7OzsjGhz584dSiz5ACJPQEAAZF6FlfEEXD6NjacuDF0ZF4rp0KFDNWvWFCuwo263bt3C5Yhydk0guWZXu3Ztagrbtm3jhtnwnbcj2nTt2nXevHnnz5/nj+00rmvChAk8/b+MMHPmTJgYN6Rp06a6Mu6VK1eys7NV58AIDJrQSuFKmpAc2xmWD2gKtL+SYHk7rQD722+/lTSJopyglJIW3uPj/+WFDz/8ELeCfDoMoRPjnjhxwsDAgCfzlQpUj4SbBIfHc5Ai22FOCu+1atVq1KiRMHk7BJilpSUN7OEDFNi9vLx4+n/ZAbcC9MCd14lxW7ZsmZ6eLnpgX7BggVgV0ARSZDvD3jWwHQamNYlpniNZmrSc+jI9AuFmRD948EB9+caNG/htVlaWr68vH5eTmZmpBPZCwK2g8N6qVavyG7dDhw5Vq1Z1dXUV5VrQSqUf2BnJsh13bfPmzXPmzAkNDW3btm1MTAy3dFmp89XJ2WsyU5or5+fnDxw48O+//2bYrWZ1nrq7uLgw7Ko+uv1bueOHH34ASZYtW0aP4rQ2Lje5tZxzYLTD27dvx40bZ2JiQuFdypAo24EZM2aAHrDltGnTKBnTXJyXdclx2quQ2B4fH69btvv7+4eHhyNT4Bx/QUHBu3fvqlWrVuz3RdxdQGAge8dtGTt2LHw67XWvnXFBNgR2LSa36gRBQUHwNadPn5b+oxbp1g/37vjx482bNwcJ+V5yvG7duvhtnTp1GLajbsSIEbq6Cmh4tOZ+/fpReGfYIeJIL69fvw61MnLkSKSvkZGRlStXBquDg4PF3V1AeIwePXrt2rW4OZ6enm5ubkzZjYu7h9iOOylKYEdNyL6DBg0S/uxlhXTZzqh011laWhobG2tO9bIuOU6rUE6fPn3FihUgGI2BKT+g8dAOGDa8cwfhxbZv345QhiQTbRTNHQoQHo3WwxR3dwHhgbsB4QMHd/LkSUhx2jG2TMYl3acrk5UJOTk53bt3h4YPCQkR/uxaQNJsZ9iuzosXLyIMggaMxmK+rFuFZWVl0W+RH+pw/OyECRNQbQQf1WVM2rdvz7ANhdacpekTUDE0a0rc3QVEAW4OPOzgwYPt7e0RJ8tkXKik27dv8zq5VQ0cHR3T09NhYol3znGQOtvh++E4W7RoYWdnt3jxYkhu/vJ2/LZDhw7R0dEIvOVvPVu2bKF+2mK3bUb7JuFKgOAnjyDu7gJiATKYRNxnn33GlMW4tHK7YJNbVYHUA6pk8+bNkh0nWxRSZzvD9s9fvnwZqeyyZctoDAxPeTvDLjkOmQ2mlTN1R2owZ84cyPhvv/226KeI5BDwoDFtYIL48NFHH3Gfiri7gIggEQcm08Ivmhh31KhR7dq1E2VyK6iOqsJDocEIfOryQAZsZ9gEnpaasLa21iTCa5e3T2InUTHl7qijpbVB9bCwsKKfbty4EWxv3Lgx4hItqIS3qqcTcXcBEQERh9uFC/fx8YGtGQ2Mu2/fPkaMya1EdWdn52JduZQhD7Yz7M4TRHhNIrzWeXtwcDBcSXk66kJDQ5GCEtWLfSTjzkL1yJgxY1TXGxdxdwFxwREeVkZKzC13UaxxTU1NQblmzZoJPAeGqA77kq+RF2TDdkaF8Ijws2bNMjMz03nezrC7O9NCC2UFt0qRGqoXC1WqM6LuLiA6OMKHhITY2NjglhbtpSfjkhOkT4UB7d+IXN3NzW3Dhg3Sf7peFDKrMQifkZFhZWUFEYUIzOg6b8dvq1evHhAQoDrERRPoQVOQCIjwNHQ6MDAQ97PoiuMQd0uXLhVycmtmZqaLiwutSyM7Ac9Bfo3yww8/TExMhNJDEO7WrZurq2vR1qB13o5XWmr66tWrmrek2NhYOzu79PT0gwcPcqNoFGgNEB6hG8YdO3bsihUrevTooboMMYy7efPmly9fCjYHxt/fn7YthbQs9gmLXCA/tjNsLz3c/7Zt2+bMmYMsrlBrKE/ejt8aGxujgPCuCdsR0hGFfH19TUxMbt26JaOHMdIH/CbuJ9woEjckRzSChYwbHx8vzOTWnJycqVOnojGgAuC8BLd/KRNkyXaGdf+zZ8/u1asXtQbEAXroWv68HdJx7ty5muzxTAM2EdIV9c4TwPZHjx65u7sjmFtYWAwdOrR79+60cyvA66m5XhiUcfYZM2bogX3lfQHUGsgqzZs3h7wfOHAgCXut83aGXTiNZtqWBPB81qxZCOZwNGfPnlVCOn8AxyCdQHhQffv27ZcvX87IyMBBDw8Pns4IngcFBUGywY87OzujdenNPGV5s51hW8O3334L20yePDkwMBB6D/QzMzMD8zXcvx3lTZs2UXinhH/cuHHIEYp21KEd4M8XL14MnkO6I0sfPXq0Hrh86QN8wz0PDQ1duHAhSFivXr1169ZByetWWmdmZm7dupWahF76cT1pqcjkoeS9vb03btwI3YUj586d++677xD5NZkyDUXAqMyXTk1NZf5vRx1C/bFjx6gdKDwXC4NYnDlzBnnTchZQ9XDTXbp0KQ/tQfJff/11z5494eHhDLtT3VdffSXr3riSoFftFREAqg8kh+XWrFkzePBghnXSL1++fPr0qZGRUdHe+73/rkunqvCfPHmCgz4+PtnZ2QcOHAgICKD/R34+ZcoUPfP3ssNAFqAopBxnZbjg0SyaNGliamqq3hFDo6WkpPzxxx/37t07cuQITbhCO4Hcg0iUyxQXLaBXbCfAWrNZgMCnTp3asWMHZDl95OfnV7NmTQsLC4QIyELaR33kyJF//vknwjUyf7QAmPz333/H8SMs0IxA8gEDBkD263E7kB0QzDkrw2owtC8L7gslrQvA+W4C1AFM379/f7n3t2sCPWQ7B0RpahA5OTn379+HSo+MjITCj46OVl30G6lgoR/27dv3k08++eyzzxBD9KaHRl/xMQsXFxd/f38wH1nYgwcPYGIEf4YdPUGhm/mX/3h1cHBAHteqVauKwHBV6DPbOSAmc7tw0hHwn1pDISjcljWI+Ui5dTjGqVBn7atXr2rVqlX0o7y8vGrVqkl8PYIKwfaiqM1C7FookDpWr159+/btjIyMsLAwkHnVqlWQeydPnkQhODi4oKAgKSmJFp/8+eefp02bJnZ9S0EFZbsCBaUiNzcXsr9FixY0tgIFvC5fvvzAgQP5+fng/M6dO2lE7alTp5AdiF3f0qGwXYGC4lGzZk0wHAVI9/bt2+Otubn50KFD58+fX716dTs7u7Nnz7Zt2zYlJaVq1aqq65FIFgrbFShQh4SEhL59+9I6302aNDE0NPz+++979+49fvz458+fI6Tv2rXLycnJ29sbSfvChQsrVaokdpVLhMJ2BQpKRHp6+r1790DpvLy8hw8fZmZmrlmzBgdjY2Otra3r1at39OjR4cOHR0ZGGhsbwy8gjUf8F7vWJUJhuwIFxQOsBpObNWu2d+/e0aNHOzo65uTk3L59G0dat26NLyQmJiLUN2zYsE2bNjExMQj1NIFSslDYrkBB8TAxMbl06ZLqER8fn6dPn3ILjSGfp8HXH3/8MYR9tWrVJP6gR2G7AgVlQIMGDbiy6ppipqamYlSnbNAx26XcRVGhoBhCQVEosV2BgooChe0KFFQUKGxXoKCiQGG7AgUVBf8PR4iCwU8/vK8AAAAASUVORK5CYII="/>
          <p:cNvSpPr>
            <a:spLocks noChangeAspect="1" noChangeArrowheads="1"/>
          </p:cNvSpPr>
          <p:nvPr/>
        </p:nvSpPr>
        <p:spPr bwMode="auto">
          <a:xfrm>
            <a:off x="282575" y="-571500"/>
            <a:ext cx="31908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0175" y="788530"/>
            <a:ext cx="883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 какой  диаграмме  распределение  массовых  долей  элементов  отвечает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количественному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составу </a:t>
            </a:r>
            <a:r>
              <a:rPr lang="en-US" sz="2400" b="1" dirty="0"/>
              <a:t>(</a:t>
            </a:r>
            <a:r>
              <a:rPr lang="en-US" sz="2400" b="1" dirty="0" smtClean="0"/>
              <a:t>NH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PO</a:t>
            </a:r>
            <a:r>
              <a:rPr lang="en-US" sz="2400" b="1" baseline="-25000" dirty="0" smtClean="0"/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15" y="1916832"/>
            <a:ext cx="669433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373" y="404664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Физические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свойства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кислорода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Кислород - </a:t>
            </a:r>
            <a:r>
              <a:rPr lang="ru-RU" sz="2400" dirty="0"/>
              <a:t>бесцветный газ, без вкуса и запаха, относительно </a:t>
            </a:r>
            <a:r>
              <a:rPr lang="ru-RU" sz="2400" dirty="0" err="1"/>
              <a:t>малорастворим</a:t>
            </a:r>
            <a:r>
              <a:rPr lang="ru-RU" sz="2400" dirty="0"/>
              <a:t> в воде (в 100 объемах воды при температуре 20ºС растворяется  3,1 объема кислорода).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Кислород </a:t>
            </a:r>
            <a:r>
              <a:rPr lang="ru-RU" sz="2400" dirty="0"/>
              <a:t>немного тяжелее воздуха: 1л кислорода при нормальных условиях весит 1,43 г, а 1л воздуха — 1,29г. (Нормальные условия  - сокращенно: </a:t>
            </a:r>
            <a:r>
              <a:rPr lang="ru-RU" sz="2400" dirty="0" err="1"/>
              <a:t>н.у</a:t>
            </a:r>
            <a:r>
              <a:rPr lang="ru-RU" sz="2400" dirty="0"/>
              <a:t>. - температура 0ºС и давление 760 </a:t>
            </a:r>
            <a:r>
              <a:rPr lang="ru-RU" sz="2400" dirty="0" err="1"/>
              <a:t>мм.рт.ст</a:t>
            </a:r>
            <a:r>
              <a:rPr lang="ru-RU" sz="2400" dirty="0"/>
              <a:t>., или 1 атм. ≈ 0,1 МПа).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При </a:t>
            </a:r>
            <a:r>
              <a:rPr lang="ru-RU" sz="2400" dirty="0"/>
              <a:t>давлении 760 </a:t>
            </a:r>
            <a:r>
              <a:rPr lang="ru-RU" sz="2400" dirty="0" err="1"/>
              <a:t>мм.рт.ст</a:t>
            </a:r>
            <a:r>
              <a:rPr lang="ru-RU" sz="2400" dirty="0"/>
              <a:t>. и температуре -183ºС кислород сжижается, а при снижении температуры до -218,8ºС затвердевает.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36859"/>
            <a:ext cx="1405552" cy="1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5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251520" y="5229200"/>
            <a:ext cx="5760640" cy="791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28000"/>
            </a:pPr>
            <a:r>
              <a:rPr lang="ru-RU" sz="3600" b="1" strike="noStrike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Горение угля в кислороде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395640" y="332656"/>
            <a:ext cx="8424720" cy="41759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2400" strike="noStrike" dirty="0" smtClean="0">
                <a:solidFill>
                  <a:srgbClr val="000000"/>
                </a:solidFill>
                <a:latin typeface="Times New Roman, serif"/>
              </a:rPr>
              <a:t> Если </a:t>
            </a:r>
            <a:r>
              <a:rPr lang="ru-RU" sz="2400" strike="noStrike" dirty="0">
                <a:solidFill>
                  <a:srgbClr val="000000"/>
                </a:solidFill>
                <a:latin typeface="Times New Roman, serif"/>
              </a:rPr>
              <a:t>опустить в сосуд с кислородом </a:t>
            </a:r>
            <a:r>
              <a:rPr lang="ru-RU" sz="2400" strike="noStrike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ru-RU" sz="2400" strike="noStrike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400" strike="noStrike" dirty="0">
                <a:solidFill>
                  <a:srgbClr val="000000"/>
                </a:solidFill>
                <a:latin typeface="Times New Roman, serif"/>
              </a:rPr>
              <a:t> тлеющий уголек, то он раскаляется добела и сгорает, образуя оксид углерода(IV) СO</a:t>
            </a:r>
            <a:r>
              <a:rPr lang="ru-RU" sz="2400" strike="noStrike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400" strike="noStrike" dirty="0">
                <a:solidFill>
                  <a:srgbClr val="000000"/>
                </a:solidFill>
                <a:latin typeface="Times New Roman, serif"/>
              </a:rPr>
              <a:t>. </a:t>
            </a:r>
            <a:endParaRPr lang="ru-RU" sz="2400" strike="noStrike" dirty="0" smtClean="0">
              <a:solidFill>
                <a:srgbClr val="000000"/>
              </a:solidFill>
              <a:latin typeface="Times New Roman, serif"/>
            </a:endParaRPr>
          </a:p>
          <a:p>
            <a:pPr algn="ctr">
              <a:lnSpc>
                <a:spcPct val="100000"/>
              </a:lnSpc>
              <a:buSzPct val="130000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C + O</a:t>
            </a:r>
            <a:r>
              <a:rPr lang="ru-RU" sz="3600" b="1" baseline="-25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 = CO</a:t>
            </a:r>
            <a:r>
              <a:rPr lang="ru-RU" sz="3600" b="1" baseline="-25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, serif"/>
            </a:endParaRPr>
          </a:p>
          <a:p>
            <a:pPr>
              <a:lnSpc>
                <a:spcPct val="100000"/>
              </a:lnSpc>
              <a:buSzPct val="130000"/>
            </a:pPr>
            <a:r>
              <a:rPr lang="ru-RU" sz="2400" strike="noStrike" dirty="0" smtClean="0">
                <a:solidFill>
                  <a:srgbClr val="000000"/>
                </a:solidFill>
                <a:latin typeface="Times New Roman, serif"/>
              </a:rPr>
              <a:t> Чтобы </a:t>
            </a:r>
            <a:r>
              <a:rPr lang="ru-RU" sz="2400" strike="noStrike" dirty="0">
                <a:solidFill>
                  <a:srgbClr val="000000"/>
                </a:solidFill>
                <a:latin typeface="Times New Roman, serif"/>
              </a:rPr>
              <a:t>определить, какое образовалось вещество, в сосуд наливают известковую воду — раствор гидроксида кальция </a:t>
            </a:r>
            <a:r>
              <a:rPr lang="ru-RU" sz="2400" strike="noStrike" dirty="0" err="1">
                <a:solidFill>
                  <a:srgbClr val="000000"/>
                </a:solidFill>
                <a:latin typeface="Times New Roman, serif"/>
              </a:rPr>
              <a:t>Са</a:t>
            </a:r>
            <a:r>
              <a:rPr lang="ru-RU" sz="2400" strike="noStrike" dirty="0">
                <a:solidFill>
                  <a:srgbClr val="000000"/>
                </a:solidFill>
                <a:latin typeface="Times New Roman, serif"/>
              </a:rPr>
              <a:t>(ОН)</a:t>
            </a:r>
            <a:r>
              <a:rPr lang="ru-RU" sz="2400" strike="noStrike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400" strike="noStrike" dirty="0">
                <a:solidFill>
                  <a:srgbClr val="000000"/>
                </a:solidFill>
                <a:latin typeface="Times New Roman, serif"/>
              </a:rPr>
              <a:t>. Она мутнеет, так как при этом образуется нерастворимый карбонат кальция СаСO</a:t>
            </a:r>
            <a:r>
              <a:rPr lang="ru-RU" sz="2400" strike="noStrike" baseline="-25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400" strike="noStrike" dirty="0">
                <a:solidFill>
                  <a:srgbClr val="000000"/>
                </a:solidFill>
                <a:latin typeface="Times New Roman, serif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strike="noStrike" dirty="0">
                <a:solidFill>
                  <a:srgbClr val="000000"/>
                </a:solidFill>
                <a:latin typeface="Times New Roman, serif"/>
              </a:rPr>
              <a:t>  </a:t>
            </a:r>
            <a:endParaRPr lang="ru-RU" sz="2400" b="1" strike="noStrike" dirty="0" smtClean="0">
              <a:solidFill>
                <a:srgbClr val="000000"/>
              </a:solidFill>
              <a:latin typeface="Times New Roman, serif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dirty="0" smtClean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CO</a:t>
            </a:r>
            <a:r>
              <a:rPr lang="ru-RU" sz="2800" b="1" strike="noStrike" baseline="-25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</a:t>
            </a:r>
            <a:r>
              <a:rPr lang="ru-RU" sz="2800" b="1" strike="noStrike" dirty="0" smtClean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800" b="1" strike="noStrike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+ </a:t>
            </a:r>
            <a:r>
              <a:rPr lang="ru-RU" sz="2800" b="1" strike="noStrike" dirty="0" err="1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Ca</a:t>
            </a:r>
            <a:r>
              <a:rPr lang="ru-RU" sz="2800" b="1" strike="noStrike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(OH)</a:t>
            </a:r>
            <a:r>
              <a:rPr lang="ru-RU" sz="2800" b="1" strike="noStrike" baseline="-25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</a:t>
            </a:r>
            <a:r>
              <a:rPr lang="ru-RU" sz="2800" b="1" strike="noStrike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 = CaCO</a:t>
            </a:r>
            <a:r>
              <a:rPr lang="ru-RU" sz="2800" b="1" strike="noStrike" baseline="-25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3</a:t>
            </a:r>
            <a:r>
              <a:rPr lang="ru-RU" sz="2800" b="1" strike="noStrike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↓ + H</a:t>
            </a:r>
            <a:r>
              <a:rPr lang="ru-RU" sz="2800" b="1" strike="noStrike" baseline="-25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</a:t>
            </a:r>
            <a:r>
              <a:rPr lang="ru-RU" sz="2800" b="1" strike="noStrike" dirty="0">
                <a:solidFill>
                  <a:schemeClr val="tx2">
                    <a:lumMod val="50000"/>
                  </a:schemeClr>
                </a:solidFill>
                <a:latin typeface="Times New Roman, serif"/>
              </a:rPr>
              <a:t>O</a:t>
            </a:r>
            <a:endParaRPr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5" name="Picture 2"/>
          <p:cNvPicPr/>
          <p:nvPr/>
        </p:nvPicPr>
        <p:blipFill>
          <a:blip r:embed="rId2"/>
          <a:stretch/>
        </p:blipFill>
        <p:spPr>
          <a:xfrm>
            <a:off x="6012160" y="3645024"/>
            <a:ext cx="2573480" cy="28799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23640" y="5157192"/>
            <a:ext cx="7920768" cy="12234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28000"/>
            </a:pPr>
            <a:r>
              <a:rPr lang="ru-RU" sz="3600" b="1" strike="noStrike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Горение серы в кислороде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539640" y="731520"/>
            <a:ext cx="8064360" cy="2409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2800" strike="noStrike" dirty="0">
                <a:solidFill>
                  <a:srgbClr val="000000"/>
                </a:solidFill>
                <a:latin typeface="Times New Roman"/>
              </a:rPr>
              <a:t>Сера горит в кислороде ярким синим пламенем с образованием газа с резким запахом — оксида серы(IV):</a:t>
            </a:r>
            <a:endParaRPr dirty="0"/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+ O</a:t>
            </a:r>
            <a:r>
              <a:rPr lang="en-US" sz="3200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/>
          <p:cNvPicPr/>
          <p:nvPr/>
        </p:nvPicPr>
        <p:blipFill>
          <a:blip r:embed="rId2"/>
          <a:stretch/>
        </p:blipFill>
        <p:spPr>
          <a:xfrm>
            <a:off x="3109680" y="2205000"/>
            <a:ext cx="5297760" cy="25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67640" y="5085184"/>
            <a:ext cx="7488736" cy="12166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28000"/>
            </a:pPr>
            <a:r>
              <a:rPr lang="ru-RU" sz="3600" b="1" strike="noStrike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Горение фосфора в кислороде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611640" y="731520"/>
            <a:ext cx="6931800" cy="347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130000"/>
            </a:pPr>
            <a:r>
              <a:rPr lang="ru-RU" sz="2400" strike="noStrike" dirty="0">
                <a:solidFill>
                  <a:srgbClr val="000000"/>
                </a:solidFill>
                <a:latin typeface="Trebuchet MS"/>
              </a:rPr>
              <a:t>Фосфор Р сгорает в O2 ярким пламенем с образованием белого дыма, состоящего из твердых частиц оксида фосфора(V). </a:t>
            </a:r>
            <a:endParaRPr dirty="0"/>
          </a:p>
          <a:p>
            <a:r>
              <a:rPr lang="ru-RU" sz="2400" b="1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4P + 5O</a:t>
            </a:r>
            <a:r>
              <a:rPr lang="en-US" sz="2400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2P</a:t>
            </a:r>
            <a:r>
              <a:rPr lang="en-US" sz="2400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/>
          <p:cNvPicPr/>
          <p:nvPr/>
        </p:nvPicPr>
        <p:blipFill>
          <a:blip r:embed="rId2"/>
          <a:stretch/>
        </p:blipFill>
        <p:spPr>
          <a:xfrm>
            <a:off x="4788000" y="2061000"/>
            <a:ext cx="2369160" cy="2664000"/>
          </a:xfrm>
          <a:prstGeom prst="rect">
            <a:avLst/>
          </a:prstGeom>
          <a:ln>
            <a:noFill/>
          </a:ln>
        </p:spPr>
      </p:pic>
      <p:pic>
        <p:nvPicPr>
          <p:cNvPr id="62" name="Picture 3"/>
          <p:cNvPicPr/>
          <p:nvPr/>
        </p:nvPicPr>
        <p:blipFill>
          <a:blip r:embed="rId3"/>
          <a:stretch/>
        </p:blipFill>
        <p:spPr>
          <a:xfrm>
            <a:off x="1331640" y="2446920"/>
            <a:ext cx="2914200" cy="217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1125</TotalTime>
  <Words>837</Words>
  <Application>Microsoft Office PowerPoint</Application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75</cp:revision>
  <cp:lastPrinted>2015-10-20T20:04:04Z</cp:lastPrinted>
  <dcterms:created xsi:type="dcterms:W3CDTF">2015-10-19T17:27:00Z</dcterms:created>
  <dcterms:modified xsi:type="dcterms:W3CDTF">2015-11-03T17:49:35Z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4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</Properties>
</file>