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7" r:id="rId2"/>
    <p:sldId id="258" r:id="rId3"/>
    <p:sldId id="279" r:id="rId4"/>
    <p:sldId id="280" r:id="rId5"/>
    <p:sldId id="281" r:id="rId6"/>
    <p:sldId id="259" r:id="rId7"/>
    <p:sldId id="283" r:id="rId8"/>
    <p:sldId id="285" r:id="rId9"/>
    <p:sldId id="286" r:id="rId10"/>
    <p:sldId id="284" r:id="rId11"/>
    <p:sldId id="287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2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9" autoAdjust="0"/>
  </p:normalViewPr>
  <p:slideViewPr>
    <p:cSldViewPr>
      <p:cViewPr varScale="1">
        <p:scale>
          <a:sx n="69" d="100"/>
          <a:sy n="69" d="100"/>
        </p:scale>
        <p:origin x="141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1A75-C08B-4F5A-A2A7-98B1ACE8DDD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81A29-07E8-4EB0-B5EC-C91F953C6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8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1A29-07E8-4EB0-B5EC-C91F953C6F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3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1A29-07E8-4EB0-B5EC-C91F953C6F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5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9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3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6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4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0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97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5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2DA7-5C58-4871-965D-2E461FA11DBB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6056-13B5-4A10-9391-A759A04688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3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accord.ru/about/projects.html" TargetMode="External"/><Relationship Id="rId3" Type="http://schemas.openxmlformats.org/officeDocument/2006/relationships/hyperlink" Target="http://i043.radikal.ru/1109/9c/5aea268ede75.png" TargetMode="External"/><Relationship Id="rId7" Type="http://schemas.openxmlformats.org/officeDocument/2006/relationships/hyperlink" Target="http://galerey-room.ru/?p=17763" TargetMode="External"/><Relationship Id="rId2" Type="http://schemas.openxmlformats.org/officeDocument/2006/relationships/hyperlink" Target="http://www.youloveit.ru/mult/mult_interes/masha_and_bear_interes/4680-masha-i-medved-smeshnye-kartinki-dlya-vkontakte-i-drugih-sayt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tags/%EA%EB%E8%EF%E0%F0%F2+%EC%E0%F8%E0+%E8+%EC%E5%E4%E2%E5%E4%FC/" TargetMode="External"/><Relationship Id="rId5" Type="http://schemas.openxmlformats.org/officeDocument/2006/relationships/hyperlink" Target="http://i044.radikal.ru/1109/35/c0f1dddd414d.png" TargetMode="External"/><Relationship Id="rId4" Type="http://schemas.openxmlformats.org/officeDocument/2006/relationships/hyperlink" Target="http://s45.radikal.ru/i109/1109/82/16bb49b8a242.png" TargetMode="External"/><Relationship Id="rId9" Type="http://schemas.openxmlformats.org/officeDocument/2006/relationships/hyperlink" Target="http://dignewfm.ru/music/detskie-pesenki_bolshaja-stirka-pesnja-iz-multfilma-masha-i-medv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nspektov.net/question/4885157450350592" TargetMode="External"/><Relationship Id="rId3" Type="http://schemas.openxmlformats.org/officeDocument/2006/relationships/hyperlink" Target="http://help.starline.lg.ua/apparatnoe-obespechenie/materinskaja-plata-chto-k-chemu-i-zachem-chast-1-tehnichesko-teoreticheskaja.html" TargetMode="External"/><Relationship Id="rId7" Type="http://schemas.openxmlformats.org/officeDocument/2006/relationships/hyperlink" Target="http://studopedia.ru/9_26486_teoreticheskaya-chast.html" TargetMode="External"/><Relationship Id="rId2" Type="http://schemas.openxmlformats.org/officeDocument/2006/relationships/hyperlink" Target="http://grialnn.ru/remont-komputer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isadmina.ru/zhelezo/kak-vybrat-komplektuyushhie-dlya-ofisnogo-kompyutera.html" TargetMode="External"/><Relationship Id="rId5" Type="http://schemas.openxmlformats.org/officeDocument/2006/relationships/hyperlink" Target="http://yarbula.ru/video/ofisnaja_tekhnika/84164/" TargetMode="External"/><Relationship Id="rId4" Type="http://schemas.openxmlformats.org/officeDocument/2006/relationships/hyperlink" Target="http://www.bug.infcat.ru/information/" TargetMode="External"/><Relationship Id="rId9" Type="http://schemas.openxmlformats.org/officeDocument/2006/relationships/hyperlink" Target="http://tech.dobro-est.com/monitor-osnovnyie-harakteristiki-vidyi-i-vyibor-monitorov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tech.dobro-est.com/images/tech/spravochnik_tehnicheskih_terminov/razyemy/hdmi/HDMI.jpg" TargetMode="External"/><Relationship Id="rId3" Type="http://schemas.openxmlformats.org/officeDocument/2006/relationships/hyperlink" Target="http://tech.dobro-est.com/images/tech/komputernaya_tehnika/komputery_i_komlektuyuschie/monitory/monitor_diagonal.jpg" TargetMode="External"/><Relationship Id="rId7" Type="http://schemas.openxmlformats.org/officeDocument/2006/relationships/hyperlink" Target="http://tech.dobro-est.com/images/tech/komputernaya_tehnika/komputery_i_komlektuyuschie/monitory/monitor_16_10.jpg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tech.dobro-est.com/images/tech/spravochnik_tehnicheskih_terminov/razyemy/dvi/DVI.jpg" TargetMode="External"/><Relationship Id="rId5" Type="http://schemas.openxmlformats.org/officeDocument/2006/relationships/hyperlink" Target="http://tech.dobro-est.com/images/tech/komputernaya_tehnika/komputery_i_komlektuyuschie/monitory/monitor_4_3.jpg" TargetMode="External"/><Relationship Id="rId15" Type="http://schemas.openxmlformats.org/officeDocument/2006/relationships/image" Target="../media/image9.gif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tech.dobro-est.com/images/tech/spravochnik_tehnicheskih_terminov/razyemy/d-sub/VGA.jpg" TargetMode="Externa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973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основных устройств </a:t>
            </a:r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40" y="6381328"/>
            <a:ext cx="8856984" cy="3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Автор: Наумова А.П. учитель информатики, МОУ «СОШ №60» </a:t>
            </a:r>
            <a:r>
              <a:rPr lang="ru-RU" sz="2000" dirty="0" err="1" smtClean="0"/>
              <a:t>г.Саратова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93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Процессор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72816"/>
            <a:ext cx="4536504" cy="30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Сокет (процессорный разъем)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ядер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Частота работы ядра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Чем выше частота, тем выше производительность процессора.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кэш-памяти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&amp;pcy;&amp;rcy;&amp;ocy;&amp;tscy;&amp;iecy;&amp;scy;&amp;scy;&amp;ocy;&amp;rcy; Athlon II 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17095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память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263830" cy="3514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памяти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DDR3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DDR4.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памяти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Частота памяти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чтобы материнская плата поддерживала данный характеристики памяти.</a:t>
            </a:r>
          </a:p>
          <a:p>
            <a:endParaRPr lang="ru-RU" dirty="0"/>
          </a:p>
        </p:txBody>
      </p:sp>
      <p:pic>
        <p:nvPicPr>
          <p:cNvPr id="7170" name="Picture 2" descr="&amp;ocy;&amp;pcy;&amp;iecy;&amp;rcy;&amp;acy;&amp;tcy;&amp;icy;&amp;vcy;&amp;ncy;&amp;acy;&amp;yacy; &amp;pcy;&amp;acy;&amp;mcy;&amp;yacy;&amp;t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9"/>
            <a:ext cx="8263830" cy="19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Жесткий диск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84784"/>
            <a:ext cx="417646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 – разъем для подключения.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SATA 3. 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Объем.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500 Гб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вращения шпинделя.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она выше, тем выше скорость работы диска. 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Объем буфера (кэша).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он больше, тем скорость работы диска выше. </a:t>
            </a:r>
          </a:p>
          <a:p>
            <a:pPr marL="0" indent="0"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чтения.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Она отражает реальное быстродействие диска.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&amp;zhcy;&amp;iecy;&amp;scy;&amp;tcy;&amp;kcy;&amp;icy;&amp;iecy; &amp;dcy;&amp;icy;&amp;scy;&amp;kcy;&amp;icy; 2,5 &amp;icy; 3,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19695"/>
            <a:ext cx="4184691" cy="30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питания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308055"/>
            <a:ext cx="3888432" cy="527984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Мощность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450-700 Ватт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&amp;vcy;&amp;ycy;&amp;bcy;&amp;rcy;&amp;acy;&amp;tcy;&amp;softcy; &amp;bcy;&amp;lcy;&amp;ocy;&amp;kcy; &amp;pcy;&amp;icy;&amp;tcy;&amp;a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4530"/>
            <a:ext cx="3913156" cy="32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&amp;rcy;&amp;acy;&amp;scy;&amp;chcy;&amp;icy;&amp;tcy;&amp;acy;&amp;tcy;&amp;softcy; &amp;mcy;&amp;ocy;&amp;shchcy;&amp;ncy;&amp;ocy;&amp;scy;&amp;tcy;&amp;softcy; &amp;bcy;&amp;lcy;&amp;ocy;&amp;kcy;&amp;acy; &amp;pcy;&amp;icy;&amp;tcy;&amp;acy;&amp;n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36039"/>
            <a:ext cx="4811297" cy="497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7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ok-t.ru/studopediaru/baza9/1239845784594.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6" y="351852"/>
            <a:ext cx="8973287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952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§7,8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9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Физкультминутка 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13118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Mcy;&amp;acy;&amp;shcy;&amp;acy; &amp;icy; &amp;Mcy;&amp;iecy;&amp;dcy;&amp;vcy;&amp;iecy;&amp;dcy;&amp;softcy;: &amp;scy;&amp;mcy;&amp;iecy;&amp;shcy;&amp;ncy;&amp;ycy;&amp;iecy; &amp;kcy;&amp;acy;&amp;rcy;&amp;tcy;&amp;icy;&amp;ncy;&amp;kcy;&amp;icy; &amp;dcy;&amp;lcy;&amp;yacy; &amp;Vcy;&amp;kcy;&amp;ocy;&amp;ncy;&amp;tcy;&amp;acy;&amp;kcy;&amp;tcy;&amp;iecy; &amp;icy; &amp;dcy;&amp;rcy;&amp;ucy;&amp;gcy;&amp;icy;&amp;khcy; &amp;scy;&amp;acy;&amp;jcy;&amp;tcy;&amp;ocy;&amp;v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2" t="14148" r="3395" b="3925"/>
          <a:stretch/>
        </p:blipFill>
        <p:spPr bwMode="auto">
          <a:xfrm>
            <a:off x="1999445" y="1199989"/>
            <a:ext cx="4684613" cy="416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ольшая_стирка_песня_из_мультфильма_Маша_и_Медведь русски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788" y="1074420"/>
            <a:ext cx="457200" cy="4572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11356" y="5621628"/>
            <a:ext cx="6642738" cy="2531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/>
              <a:t>Автор: Наумова А.П. учитель информатики, МОУ «СОШ №60» </a:t>
            </a:r>
            <a:r>
              <a:rPr lang="ru-RU" sz="1500" dirty="0" err="1"/>
              <a:t>г.Саратов</a:t>
            </a:r>
            <a:endParaRPr lang="ru-RU" sz="15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5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&amp;Mcy;&amp;acy;&amp;shcy;&amp;acy; &amp;scy;&amp;ncy;&amp;iecy;&amp;gcy;&amp;ucy;&amp;rcy;&amp;ocy;&amp;chcy;&amp;kcy;&amp;acy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2210" y="3693813"/>
            <a:ext cx="2207525" cy="19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&amp;Mcy;&amp;acy;&amp;shcy;&amp;acy; &amp;lcy;&amp;yucy;&amp;bcy;&amp;icy;&amp;tcy; &amp;kcy;&amp;ucy;&amp;shcy;&amp;acy;&amp;tcy;&amp;soft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776" y="4056308"/>
            <a:ext cx="1830668" cy="221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&amp;Kcy;&amp;lcy;&amp;icy;&amp;pcy;&amp;acy;&amp;rcy;&amp;tcy; &amp;Mcy;&amp;acy;&amp;shcy;&amp;acy; &amp;dcy;&amp;lcy;&amp;yacy; &amp;fcy;&amp;ocy;&amp;tcy;&amp;ocy;&amp;shcy;&amp;ocy;&amp;p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144" y="857250"/>
            <a:ext cx="1100034" cy="23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i044.radikal.ru/1109/35/c0f1dddd414d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9" r="9575"/>
          <a:stretch/>
        </p:blipFill>
        <p:spPr bwMode="auto">
          <a:xfrm>
            <a:off x="576470" y="1001587"/>
            <a:ext cx="1073426" cy="23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043.radikal.ru/1109/9c/5aea268ede7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4414" y="3416545"/>
            <a:ext cx="1214438" cy="21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5))) (699x700, 222Kb)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2325" y="857250"/>
            <a:ext cx="1500188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&amp;Kcy;&amp;lcy;&amp;icy;&amp;pcy;&amp;acy;&amp;rcy;&amp;tcy; &amp;Mcy;&amp;acy;&amp;shcy;&amp;acy; &amp;icy; &amp;Mcy;&amp;iecy;&amp;dcy;&amp;vcy;&amp;iecy;&amp;dcy;&amp;softcy;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452322" y="-457201"/>
            <a:ext cx="1593056" cy="22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9757/78468982.2ed/0_8b814_6ce47ae7_M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290" y="984025"/>
            <a:ext cx="1333745" cy="13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adik-znayka.dp.ua/wp-content/uploads/2015/02/0_63c69_e365c03_L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083" y="844358"/>
            <a:ext cx="864192" cy="14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alerey-room.ru/images/0_5140e_22044cf5_orig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68" r="11277"/>
          <a:stretch/>
        </p:blipFill>
        <p:spPr bwMode="auto">
          <a:xfrm>
            <a:off x="2568085" y="1424971"/>
            <a:ext cx="3925957" cy="36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nimaccord.ru/assets/images/MIM_TM_ru300-249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"/>
          <a:stretch/>
        </p:blipFill>
        <p:spPr bwMode="auto">
          <a:xfrm>
            <a:off x="2554720" y="1710238"/>
            <a:ext cx="4164132" cy="34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8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1.27851 -0.9618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2" y="-4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.29948 0.925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79" y="4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1991 C 0.26627 -0.01991 0.37995 0.15903 0.37995 0.37986 C 0.37995 0.60023 0.26627 0.7794 0.1263 0.7794 C -0.01393 0.7794 -0.12735 0.60023 -0.12735 0.37986 C -0.12735 0.15903 -0.01393 -0.01991 0.1263 -0.01991 Z " pathEditMode="relative" rAng="0" ptsTypes="AAAAA">
                                      <p:cBhvr>
                                        <p:cTn id="4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00324 C -0.02201 -0.00324 -0.13594 0.17894 -0.13594 0.40278 C -0.13594 0.62686 -0.02201 0.80903 0.11823 0.80903 C 0.25859 0.80903 0.37239 0.62686 0.37239 0.40278 C 0.37239 0.17894 0.25859 -0.00324 0.11823 -0.00324 Z " pathEditMode="relative" rAng="0" ptsTypes="AAAAA">
                                      <p:cBhvr>
                                        <p:cTn id="5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28650" y="1131094"/>
            <a:ext cx="7886700" cy="12418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материал</a:t>
            </a:r>
            <a:endParaRPr lang="ru-RU" sz="2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Ну что? Поиграем? -</a:t>
            </a:r>
            <a:r>
              <a:rPr lang="en-US" sz="825" dirty="0"/>
              <a:t> </a:t>
            </a:r>
            <a:r>
              <a:rPr lang="en-US" sz="825" dirty="0">
                <a:hlinkClick r:id="rId2"/>
              </a:rPr>
              <a:t>http://www.youloveit.ru/mult/mult_interes/masha_and_bear_interes/4680-masha-i-medved-smeshnye-kartinki-dlya-vkontakte-i-drugih-saytov.html</a:t>
            </a:r>
            <a:endParaRPr lang="en-US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Грязнуля -</a:t>
            </a:r>
            <a:r>
              <a:rPr lang="en-US" sz="825" dirty="0"/>
              <a:t> </a:t>
            </a:r>
            <a:r>
              <a:rPr lang="en-US" sz="825" dirty="0">
                <a:hlinkClick r:id="rId3"/>
              </a:rPr>
              <a:t>http://i043.radikal.ru/1109/9c/5aea268ede75.png</a:t>
            </a:r>
            <a:endParaRPr lang="en-US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В синем </a:t>
            </a:r>
            <a:r>
              <a:rPr lang="en-US" sz="825" dirty="0">
                <a:hlinkClick r:id="rId4"/>
              </a:rPr>
              <a:t>http://s45.radikal.ru/i109/1109/82/16bb49b8a242.png</a:t>
            </a:r>
            <a:endParaRPr lang="ru-RU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В желтом </a:t>
            </a:r>
            <a:r>
              <a:rPr lang="en-US" sz="825" dirty="0">
                <a:hlinkClick r:id="rId5"/>
              </a:rPr>
              <a:t>http://i044.radikal.ru/1109/35/c0f1dddd414d.png</a:t>
            </a:r>
            <a:endParaRPr lang="ru-RU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Маша художник -</a:t>
            </a:r>
            <a:r>
              <a:rPr lang="en-US" sz="825" dirty="0"/>
              <a:t> </a:t>
            </a:r>
            <a:r>
              <a:rPr lang="en-US" sz="825" dirty="0">
                <a:hlinkClick r:id="rId6"/>
              </a:rPr>
              <a:t>http://www.liveinternet.ru/tags/%EA%EB%E8%EF%E0%F0%F2+%EC%E0%F8%E0+%E8+%EC%E5%E4%E2%E5%E4%FC/</a:t>
            </a:r>
            <a:endParaRPr lang="en-US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Остальные </a:t>
            </a:r>
            <a:r>
              <a:rPr lang="en-US" sz="825" dirty="0">
                <a:hlinkClick r:id="rId7"/>
              </a:rPr>
              <a:t>http://galerey-room.ru/?p=17763</a:t>
            </a:r>
            <a:endParaRPr lang="ru-RU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Миша с Машей –</a:t>
            </a:r>
            <a:endParaRPr lang="en-US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25" dirty="0"/>
              <a:t>https://www.google.com/search?tbm=isch&amp;tbs=rimg%3ACYdcjVmfjUXiIjivjqSxAr3lAEL_1gdG1MNy7UXlZd3O1FmyfPBjQ-AKVly6F0W_1UriNTsJCTG9A9zoGYXFXWF_1zFiioSCa-OpLECveUAEefqi0tCQryLKhIJQv-B0bUw3LsRyGWOL2NOSP0qEglReVl3c7UWbBG0A0u7AgGBEioSCZ88GND4ApWXEbiVOFJtqyafKhIJLoXRb9SuI1MRhgewDfI3p3AqEgmwkJMb0D3OgRES_1gW7lWyk6SoSCZhcVdYX_1MWKET3h1tFcWRK5&amp;q=%D0%BC%D0%B0%D1%88%D0%B0%20%D0%B8%20%D0%BC%D0%B5%D0%B4%D0%B2%D0%B5%D0%B4%D1%8C&amp;ei=xaevVd7kM4OnsgHJh6Vo&amp;ved=0CAkQ9C8wAGoVChMIntuKzvjuxgIVg5MsCh3JQwkN&amp;dpr=1&amp;biw=1366&amp;bih=609#imgrc=1Z1VFRFfQCrQ_M%3A (</a:t>
            </a:r>
            <a:r>
              <a:rPr lang="ru-RU" sz="825" dirty="0"/>
              <a:t>на сайте с картинкой – вирусы!!!</a:t>
            </a:r>
            <a:r>
              <a:rPr lang="en-US" sz="825" dirty="0"/>
              <a:t>)</a:t>
            </a:r>
            <a:endParaRPr lang="ru-RU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dirty="0"/>
              <a:t>Маша и Медведь - </a:t>
            </a:r>
            <a:r>
              <a:rPr lang="en-US" sz="825" dirty="0">
                <a:hlinkClick r:id="rId8"/>
              </a:rPr>
              <a:t>http://www.animaccord.ru/about/projects.html</a:t>
            </a:r>
            <a:endParaRPr lang="ru-RU" sz="82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25" b="1" dirty="0"/>
              <a:t>"Большая стирка" песня из мультфильма "Маша и Медведь</a:t>
            </a:r>
            <a:r>
              <a:rPr lang="en-US" sz="825" b="1" dirty="0"/>
              <a:t>”</a:t>
            </a:r>
            <a:r>
              <a:rPr lang="ru-RU" sz="825" b="1" dirty="0"/>
              <a:t> - </a:t>
            </a:r>
            <a:r>
              <a:rPr lang="en-US" sz="825" dirty="0">
                <a:hlinkClick r:id="rId9"/>
              </a:rPr>
              <a:t>http://dignewfm.ru/music/detskie-pesenki_bolshaja-stirka-pesnja-iz-multfilma-masha-i-medved</a:t>
            </a:r>
            <a:endParaRPr lang="ru-RU" sz="825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25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25" dirty="0"/>
          </a:p>
        </p:txBody>
      </p:sp>
    </p:spTree>
    <p:extLst>
      <p:ext uri="{BB962C8B-B14F-4D97-AF65-F5344CB8AC3E}">
        <p14:creationId xmlns:p14="http://schemas.microsoft.com/office/powerpoint/2010/main" val="119818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grialnn.ru/UserFiles/Image/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789820"/>
            <a:ext cx="9058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457199" y="233551"/>
            <a:ext cx="8229600" cy="585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устройства компьютера</a:t>
            </a:r>
          </a:p>
          <a:p>
            <a:pPr lvl="1" eaLnBrk="1" hangingPunct="1">
              <a:lnSpc>
                <a:spcPct val="120000"/>
              </a:lnSpc>
              <a:buClr>
                <a:srgbClr val="FF3300"/>
              </a:buClr>
              <a:buSzPct val="150000"/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kh-news.net/media/k2/items/cache/223d3e825305be1390f95e96c8b494f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21288"/>
            <a:ext cx="183926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372200" y="1988840"/>
            <a:ext cx="2458615" cy="360040"/>
          </a:xfrm>
          <a:prstGeom prst="wedgeRectCallout">
            <a:avLst>
              <a:gd name="adj1" fmla="val -61240"/>
              <a:gd name="adj2" fmla="val 21886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Системный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блок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42909" y="1518714"/>
            <a:ext cx="1464795" cy="360040"/>
          </a:xfrm>
          <a:prstGeom prst="wedgeRectCallout">
            <a:avLst>
              <a:gd name="adj1" fmla="val 100865"/>
              <a:gd name="adj2" fmla="val 19991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9512" y="4077072"/>
            <a:ext cx="1728191" cy="288032"/>
          </a:xfrm>
          <a:prstGeom prst="wedgeRectCallout">
            <a:avLst>
              <a:gd name="adj1" fmla="val 32748"/>
              <a:gd name="adj2" fmla="val 29846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Клавиатура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812360" y="5496348"/>
            <a:ext cx="1146001" cy="308916"/>
          </a:xfrm>
          <a:prstGeom prst="wedgeRectCallout">
            <a:avLst>
              <a:gd name="adj1" fmla="val -168108"/>
              <a:gd name="adj2" fmla="val 8297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Мышь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1963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сборка компьютера http://assembly-pc.narod.ru/a_pc.html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19" t="21455" r="14581" b="5703"/>
          <a:stretch/>
        </p:blipFill>
        <p:spPr>
          <a:xfrm>
            <a:off x="1331640" y="2492896"/>
            <a:ext cx="6883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Использованные ресурсы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/>
              </a:rPr>
              <a:t>Компьютер - </a:t>
            </a:r>
            <a:r>
              <a:rPr lang="en-US" dirty="0" smtClean="0">
                <a:hlinkClick r:id="rId2"/>
              </a:rPr>
              <a:t>http://grialnn.ru/remont-komputerov.html</a:t>
            </a:r>
            <a:endParaRPr lang="ru-RU" dirty="0" smtClean="0"/>
          </a:p>
          <a:p>
            <a:r>
              <a:rPr lang="ru-RU" dirty="0" smtClean="0"/>
              <a:t>Материнская плата - </a:t>
            </a:r>
            <a:r>
              <a:rPr lang="en-US" dirty="0" smtClean="0">
                <a:hlinkClick r:id="rId3"/>
              </a:rPr>
              <a:t>http://help.starline.lg.ua/apparatnoe-obespechenie/materinskaja-plata-chto-k-chemu-i-zachem-chast-1-tehnichesko-teoreticheskaja.html</a:t>
            </a:r>
            <a:endParaRPr lang="ru-RU" dirty="0" smtClean="0"/>
          </a:p>
          <a:p>
            <a:r>
              <a:rPr lang="ru-RU" dirty="0" smtClean="0"/>
              <a:t>Компьютерная мышь-</a:t>
            </a:r>
            <a:r>
              <a:rPr lang="en-US" dirty="0" smtClean="0"/>
              <a:t>http://www.atrium-pro.com.ua/ajax/index/options/product_id/1205/</a:t>
            </a:r>
            <a:endParaRPr lang="ru-RU" dirty="0" smtClean="0"/>
          </a:p>
          <a:p>
            <a:r>
              <a:rPr lang="ru-RU" dirty="0" smtClean="0"/>
              <a:t>Мышь - </a:t>
            </a:r>
            <a:r>
              <a:rPr lang="en-US" dirty="0" smtClean="0">
                <a:hlinkClick r:id="rId4"/>
              </a:rPr>
              <a:t>http://www.bug.infcat.ru/information/</a:t>
            </a:r>
            <a:endParaRPr lang="ru-RU" dirty="0" smtClean="0"/>
          </a:p>
          <a:p>
            <a:r>
              <a:rPr lang="ru-RU" dirty="0" smtClean="0"/>
              <a:t>Клавиатура - </a:t>
            </a:r>
            <a:r>
              <a:rPr lang="en-US" dirty="0" smtClean="0">
                <a:hlinkClick r:id="rId5"/>
              </a:rPr>
              <a:t>http://yarbula.ru/video/ofisnaja_tekhnika/84164/</a:t>
            </a:r>
            <a:endParaRPr lang="ru-RU" dirty="0" smtClean="0"/>
          </a:p>
          <a:p>
            <a:r>
              <a:rPr lang="ru-RU" dirty="0" smtClean="0"/>
              <a:t>Материал для презентации - </a:t>
            </a:r>
            <a:r>
              <a:rPr lang="en-US" dirty="0" smtClean="0">
                <a:hlinkClick r:id="rId6"/>
              </a:rPr>
              <a:t>http://blogsisadmina.ru/zhelezo/kak-vybrat-komplektuyushhie-dlya-ofisnogo-kompyutera.html</a:t>
            </a:r>
            <a:endParaRPr lang="ru-RU" dirty="0" smtClean="0"/>
          </a:p>
          <a:p>
            <a:r>
              <a:rPr lang="ru-RU" dirty="0" smtClean="0"/>
              <a:t>Системный блок - </a:t>
            </a:r>
            <a:r>
              <a:rPr lang="en-US" dirty="0" smtClean="0">
                <a:hlinkClick r:id="rId7"/>
              </a:rPr>
              <a:t>http://studopedia.ru/9_26486_teoreticheskaya-chast.html</a:t>
            </a:r>
            <a:endParaRPr lang="ru-RU" dirty="0" smtClean="0"/>
          </a:p>
          <a:p>
            <a:r>
              <a:rPr lang="ru-RU" dirty="0" smtClean="0"/>
              <a:t>Материал про клавиатуру - </a:t>
            </a:r>
            <a:r>
              <a:rPr lang="en-US" dirty="0" smtClean="0">
                <a:hlinkClick r:id="rId8"/>
              </a:rPr>
              <a:t>http://www.konspektov.net/question/4885157450350592</a:t>
            </a:r>
            <a:endParaRPr lang="ru-RU" dirty="0" smtClean="0"/>
          </a:p>
          <a:p>
            <a:r>
              <a:rPr lang="ru-RU" dirty="0" smtClean="0"/>
              <a:t>Материал про монитор - </a:t>
            </a:r>
            <a:r>
              <a:rPr lang="en-US" dirty="0" smtClean="0">
                <a:hlinkClick r:id="rId9"/>
              </a:rPr>
              <a:t>http://tech.dobro-est.com/monitor-osnovnyie-harakteristiki-vidyi-i-vyibor-monitorov.html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7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4412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монитора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1858" y="1124744"/>
            <a:ext cx="604867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Размер экрана монитора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Широкоформатные мониторы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Матрица монитора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Разрешение экрана. Что такое битые пиксели?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Время отклика матрицы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Разъемы подключения монитора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Яркость и контрастность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 Углы обзора монитора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 Внешность монитора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 Дополнительные опции монитора</a:t>
            </a:r>
            <a:endParaRPr kumimoji="0" lang="ru-RU" altLang="ru-RU" sz="20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Размер экрана монитора (диагональ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67331825"/>
            <a:ext cx="1905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Монитор с соотношениями сторон 4: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64266363"/>
            <a:ext cx="1905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Монитор с соотношениями сторон 16:1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-264266363"/>
            <a:ext cx="19050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Разъем подключения - VG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7539988"/>
            <a:ext cx="1428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Разъем подключения - DVI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67539988"/>
            <a:ext cx="1428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Разъем подключения - HDMI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167539988"/>
            <a:ext cx="1428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:-)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4503856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elmarket.by/upload/iblock/957/957b4a8214ed96b6932212e58a4104db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r="9273"/>
          <a:stretch/>
        </p:blipFill>
        <p:spPr bwMode="auto">
          <a:xfrm>
            <a:off x="137071" y="1536718"/>
            <a:ext cx="3204058" cy="31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7"/>
          <a:srcRect l="19008" t="30313" r="46680" b="51969"/>
          <a:stretch/>
        </p:blipFill>
        <p:spPr>
          <a:xfrm>
            <a:off x="3386138" y="3356992"/>
            <a:ext cx="4787403" cy="13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35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клавиатуры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521268"/>
            <a:ext cx="8640960" cy="30689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компьютерных клавиатур по типу соединения: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беспроводные и проводные клавиатуры.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 компьютерных клавиатур по расположению клавиш: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Эргономичные и компактные клавиатуры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 компьютерных клавиатур по функциональности: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Интернет-клавиатура. 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Мультимедийные и игровые клавиатуры.</a:t>
            </a:r>
          </a:p>
          <a:p>
            <a:pPr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Виртуальные клавиатуры.</a:t>
            </a:r>
          </a:p>
        </p:txBody>
      </p:sp>
      <p:pic>
        <p:nvPicPr>
          <p:cNvPr id="12290" name="Picture 2" descr="http://uralcons.org/wp-content/uploads/2015/08/%D0%9A%D0%B0%D0%BA-%D0%B2%D1%8B%D0%B1%D1%80%D0%B0%D1%82%D1%8C-%D0%BA%D0%BB%D0%B0%D0%B2%D0%B8%D0%B0%D1%82%D1%83%D1%80%D1%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052">
            <a:off x="1827854" y="950993"/>
            <a:ext cx="5257540" cy="2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Характеристики компьютерной мыши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0808"/>
            <a:ext cx="3545210" cy="3545210"/>
          </a:xfrm>
        </p:spPr>
      </p:pic>
      <p:sp>
        <p:nvSpPr>
          <p:cNvPr id="5" name="TextBox 4"/>
          <p:cNvSpPr txBox="1"/>
          <p:nvPr/>
        </p:nvSpPr>
        <p:spPr>
          <a:xfrm>
            <a:off x="4607495" y="2347263"/>
            <a:ext cx="453650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ип мыши: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Лазерная или оптическая.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соединения: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проводные и беспроводные.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кнопки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5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fcy;&amp;ocy;&amp;rcy;&amp;mcy;-&amp;fcy;&amp;acy;&amp;kcy;&amp;tcy;&amp;ocy;&amp;rcy; &amp;kcy;&amp;ocy;&amp;rcy;&amp;pcy;&amp;ucy;&amp;scy;&amp;acy; &amp;scy;&amp;icy;&amp;scy;&amp;tcy;&amp;iecy;&amp;mcy;&amp;ncy;&amp;ocy;&amp;gcy;&amp;ocy; &amp;bcy;&amp;lcy;&amp;o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2" y="2060848"/>
            <a:ext cx="8346676" cy="397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3697" y="431843"/>
            <a:ext cx="4696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Форм-фактор корпуса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83" y="1138623"/>
            <a:ext cx="8637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Компоновка горизонтальная (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DeskTop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или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Tower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башня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07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06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Материнская плата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&amp;mcy;&amp;acy;&amp;tcy;&amp;iecy;&amp;rcy;&amp;icy;&amp;ncy;&amp;scy;&amp;kcy;&amp;acy;&amp;yacy; &amp;pcy;&amp;lcy;&amp;acy;&amp;tcy;&amp;acy;, &amp;vcy;&amp;icy;&amp;dcy; &amp;pcy;&amp;ocy;&amp;scy;&amp;lcy;&amp;iecy; &amp;ocy;&amp;tcy;&amp;kcy;&amp;rcy;&amp;ycy;&amp;tcy;&amp;icy;&amp;yacy; &amp;kcy;&amp;ocy;&amp;rcy;&amp;pcy;&amp;ucy;&amp;scy;&amp;acy; &amp;bcy;&amp;lcy;&amp;o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09963"/>
            <a:ext cx="5688632" cy="60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Форм-фактор плат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&amp;rcy;&amp;acy;&amp;zcy;&amp;mcy;&amp;iecy;&amp;rcy;&amp;ycy; &amp;mcy;&amp;acy;&amp;tcy;&amp;iecy;&amp;rcy;&amp;icy;&amp;ncy;&amp;scy;&amp;kcy;&amp;icy;&amp;khcy; &amp;pcy;&amp;lcy;&amp;a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0404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8867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характеристики материнской платы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351260"/>
            <a:ext cx="4231382" cy="5318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Сокет (процессорный разъем)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Разъемы под оперативную память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Разъем для установки видеокарты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Разъемы для подключения монитора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VGA (D-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DVI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6146" name="Picture 2" descr="&amp;rcy;&amp;acy;&amp;zcy;&amp;hardcy;&amp;iecy;&amp;mcy;&amp;ycy; AGP &amp;icy; D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93" y="5122654"/>
            <a:ext cx="55538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mcy;&amp;acy;&amp;tcy;&amp;iecy;&amp;rcy;&amp;icy;&amp;ncy;&amp;kcy;&amp;acy; ASR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" y="1436478"/>
            <a:ext cx="43719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418</Words>
  <Application>Microsoft Office PowerPoint</Application>
  <PresentationFormat>Экран (4:3)</PresentationFormat>
  <Paragraphs>109</Paragraphs>
  <Slides>21</Slides>
  <Notes>2</Notes>
  <HiddenSlides>2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Характеристики основных устройств компьютера</vt:lpstr>
      <vt:lpstr>Презентация PowerPoint</vt:lpstr>
      <vt:lpstr>Характеристики монитора</vt:lpstr>
      <vt:lpstr>Характеристики клавиатуры</vt:lpstr>
      <vt:lpstr>Характеристики компьютерной мыши</vt:lpstr>
      <vt:lpstr>Презентация PowerPoint</vt:lpstr>
      <vt:lpstr>Материнская плата</vt:lpstr>
      <vt:lpstr>Форм-фактор плат </vt:lpstr>
      <vt:lpstr>Основные характеристики материнской платы</vt:lpstr>
      <vt:lpstr>Процессор</vt:lpstr>
      <vt:lpstr>Оперативная память</vt:lpstr>
      <vt:lpstr>Жесткий диск</vt:lpstr>
      <vt:lpstr>Блок питания</vt:lpstr>
      <vt:lpstr>Презентация PowerPoint</vt:lpstr>
      <vt:lpstr>Домашнее задание</vt:lpstr>
      <vt:lpstr>Физкультминутка для глаз</vt:lpstr>
      <vt:lpstr>Презентация PowerPoint</vt:lpstr>
      <vt:lpstr>Презентация PowerPoint</vt:lpstr>
      <vt:lpstr>Презентация PowerPoint</vt:lpstr>
      <vt:lpstr>Практическая работа</vt:lpstr>
      <vt:lpstr>Использованные ресурсы</vt:lpstr>
    </vt:vector>
  </TitlesOfParts>
  <Company>DreamLair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персонального компьютера</dc:title>
  <dc:creator>Loner-XP</dc:creator>
  <cp:lastModifiedBy>Компик</cp:lastModifiedBy>
  <cp:revision>23</cp:revision>
  <dcterms:created xsi:type="dcterms:W3CDTF">2012-04-12T22:48:25Z</dcterms:created>
  <dcterms:modified xsi:type="dcterms:W3CDTF">2015-10-24T18:17:51Z</dcterms:modified>
</cp:coreProperties>
</file>