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</p:sldMasterIdLst>
  <p:handoutMasterIdLst>
    <p:handoutMasterId r:id="rId23"/>
  </p:handoutMasterIdLst>
  <p:sldIdLst>
    <p:sldId id="270" r:id="rId10"/>
    <p:sldId id="256" r:id="rId11"/>
    <p:sldId id="269" r:id="rId12"/>
    <p:sldId id="257" r:id="rId13"/>
    <p:sldId id="258" r:id="rId14"/>
    <p:sldId id="259" r:id="rId15"/>
    <p:sldId id="260" r:id="rId16"/>
    <p:sldId id="261" r:id="rId17"/>
    <p:sldId id="262" r:id="rId18"/>
    <p:sldId id="266" r:id="rId19"/>
    <p:sldId id="263" r:id="rId20"/>
    <p:sldId id="268" r:id="rId21"/>
    <p:sldId id="271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8627-E510-4F5F-B60C-C7295E611868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156BD-C5E3-450B-B7F8-46D594FBE7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39961-081C-42A0-9B49-C75D6D2E03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D82AC0-0AAA-45F1-BA41-5C0FC928B88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812ED-D9D5-4A25-AA2B-3AD6FF46EE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A17CF9-2826-4998-BB42-5F277CF171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E99916-6D68-42EB-80E6-A01926C31D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5C547C-2FAE-4C68-9C3F-30A33FE083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C9A8D4-519A-4658-A03E-37E2E8B917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C92274-5D94-4B2C-8F7D-EF491C3523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DE419B-DFEA-40BC-AC1F-163ADBCFA3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97EBDB-7DF1-4FBC-B130-6BEF4AF19C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15AFC8-74D5-4735-B182-9E54935FBD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8BA4DD-B3C2-41DA-AAF3-016D2A6825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05BFAA-4315-4488-BEE0-0826D37BB1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1F1DDE-15EB-42F6-ADAE-37AB25A58C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FF4C4D-66BF-49EB-99B7-E287894139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134AE4-9A42-4183-8FE6-91E57C9276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05F4BC-08EF-420F-A456-464137BA19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2CA210-7968-469C-96A7-1BE9F4B063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5FE065-B6BB-466E-93C6-52E109E084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35EFA2-4F56-44B2-9607-EE4CD612DA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F00535-7A17-45D6-BF52-E209B2E51F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6BA5DD-3196-41FF-B761-C7CA571021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3FF451-BA26-42EF-919F-1824FC837E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8B23BB-E3CA-4764-B201-1B6B894447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97488D-F0AB-4D47-B7B3-3465684EDA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33678F-C193-48EA-8470-615DD8BC15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95400"/>
            <a:ext cx="2057400" cy="4830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6019800" cy="4830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1A2145-46F8-4BE1-9DC4-181E815CC7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59D677-23AD-4861-AEE1-BB8250D07C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68B994-7447-451A-9998-6062412C8F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6D417F-C5D0-48F8-B458-6C29627E91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0A86BD-2F0A-426F-AEC0-6CD81FF1B4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F89BFA-B5D3-486E-A923-1964A3C38F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F892E0-3053-4F3D-8980-12F74BF85E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D9A583-0291-4B81-B8DC-1D173054E3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760DC-63CD-420A-AB41-5A1F1814C2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F6B42D-761F-4C1D-A01C-6EDC9B181B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6F591F-8657-42AD-8DDA-87F59AACB5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8AD4BE-5D2E-4DA2-BBEA-12A12054886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2FDD2D-3D4F-4506-A319-FB28E1E275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E48C24-6E3B-4FCB-A1E4-D4D1C4E8B7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CD0FEA-7EA6-4BAD-9AC9-358D72F96E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C3234D-47E9-416B-9E08-114344B7DA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7BC958-1951-48B4-8366-D47E743004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E29603-F927-4631-A5F5-996D289D8E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B7946C-9E6A-4056-BFAE-F8235C80DB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C8FAC-8655-4534-9E8A-33C3AD79AC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06610B-9117-4655-AE8E-4E05CEF1F4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923FD4-53BC-4F8F-BC6C-B91B469687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D372A9-CDD1-4776-8B19-71D8F22955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4AA5F-C03A-4880-A7D7-EEBD339079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DDB73-A73B-4DC3-954D-5344BC61C66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6D1A4-0993-439F-8149-2A159A0B3E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78B1E-B353-4D49-88B8-8C2C43AE41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A7CA1-D23C-40D4-A65A-B5CE58C901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05775D-8C82-46EC-B0A3-E8D4670F5D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FF28D-A493-4AB2-9762-B9A96C3364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E95217-6671-443E-B6D6-C12E7A5187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E6A4CB-02E3-4E56-BB37-78E464D7C5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E0C93D-D035-4C73-B73D-FB29569AD42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B5035D-0E80-478A-9671-70F630C9E87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DC74F5-D32B-432E-B002-12ECF7377E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C6A05-B145-48E5-A6E4-506B00F05D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95400"/>
            <a:ext cx="2057400" cy="4830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6019800" cy="4830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816E5A-BB7E-4355-9B30-609D86E518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73DA0B-97A3-40F0-B09C-C45008D7D7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C29DDB-B154-4983-B429-652C662AFC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63C9D2-BBD0-494E-A05A-3A0E9BDB91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6C28E7-55F4-439F-B723-1C7C184555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BD6261-9448-4807-94D2-85CF9503C6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8446F-34A6-4CC1-B161-884F6CE106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4AEB08-FB14-467D-ACE7-2B8D669F97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A4F354-2C89-49AC-921D-6746A68C10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6DC545-9C5B-4885-88BA-BC7D5DC28F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27078-BDA9-44D2-ABE4-1D2F169CA7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1BCBA8-EDE8-450B-BF19-38F5F72448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61B6A-CA2C-4F22-BC48-A0A5413CCF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8EEA44-3AF0-47BE-A08F-7505D3551B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515C71-ECC4-48B7-8E69-2F46CD20C6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ED7ED7-7DDB-4C9E-B556-66751F5187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209EBE-993C-4F9F-A652-9F5D1D7E1C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D1A49-9E53-4144-91EB-9AA955FA60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F52935-A9D6-47DD-9E04-1632A3DB98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05F3E0-A0FF-4D7E-86AF-F19D693F6A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4A9474-4761-44EB-9043-D9C25B8069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16FD19-24A9-43B1-82E0-E2337CBE2F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4DC3DA-578A-4077-9769-25F5F1B3AF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12C748-E317-4056-B799-B9D6F3F557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A93113-C139-4BFC-8C34-5E7F3CE332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6ED4A5-8529-46BA-8E5F-92A2424793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38CEF4-CE6D-4CAA-8696-71CA257A46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E16748-D6E9-4FFF-93A4-336CE5F14C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B7932A-0F0B-44A0-83BA-7998FFA2FC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667000"/>
            <a:ext cx="3810000" cy="3459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E8995F-C1D3-41CC-A865-D4EBFECFD2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79D66A-0C4E-466E-A80D-BBC2477E1A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287764-E06C-411E-88F4-78E4721570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9DACAF-4441-4BA1-87A0-8A57F3216C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5025A4-03E0-483A-A105-90E4147284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913CC8-E5EB-4676-BF34-7BE9EFE546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F675C-6802-4227-A0CF-3FDCCEAAB6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95400"/>
            <a:ext cx="2057400" cy="4830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6019800" cy="4830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7E7E0D-CB3D-4F80-92BC-8CB9E4FC74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25AD680-39CF-49CF-9C5D-05CD8731DE2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A0DBE84-02D5-424F-A55D-BC6660F4811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667000"/>
            <a:ext cx="7772400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D519599-A8F4-42BF-8F38-46470D80310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9003AE8-AE8F-4A54-B41A-5E30A862EDF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8414E38-46A3-4CA4-B5AB-CAB60ACD09D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667000"/>
            <a:ext cx="7772400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9721222-265B-4FB2-96BF-9F15461C7C0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240CE03-50DD-408F-96E2-70666F1FFB3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8AB18A1-0F74-4068-B8AC-4A7767904A8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667000"/>
            <a:ext cx="7772400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5F61FB6-8EF6-46C6-9944-AD467B39518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%202.mp4" TargetMode="External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76;&#1084;&#1080;&#1085;&#1080;&#1089;&#1090;&#1088;&#1072;&#1090;&#1086;&#1088;\Desktop\&#1040;&#1083;&#1082;&#1080;&#1085;&#1099;\&#1055;&#1088;&#1077;&#1079;&#1077;&#1085;&#1090;&#1072;&#1094;&#1080;&#1103;\&#1055;&#1088;&#1080;&#1083;&#1086;&#1078;&#1077;&#1085;&#1080;&#1077;%201.avi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11560" y="404664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Алкины</a:t>
            </a:r>
            <a:endParaRPr kumimoji="0" lang="ru-RU" sz="96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764704"/>
            <a:ext cx="80648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При обычных условиях: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до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 – газы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32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жидкости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– твердые тела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869160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Char char="•"/>
            </a:pPr>
            <a:r>
              <a:rPr lang="ru-RU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Алкины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имеют специфический запах. 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Они лучше растворяются в воде, чем </a:t>
            </a:r>
            <a:r>
              <a:rPr lang="ru-RU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алканы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алкены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083476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Температуры кипения и плавления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алкинов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закономерно повышаются при увеличении молекулярной массы соединений.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188640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Физические свойства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алкинов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www.eurocylinders.ru/downloads/.small/201404282044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980728"/>
            <a:ext cx="1344149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83568" y="188640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Получение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алкинов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 (1286 байт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628800"/>
            <a:ext cx="6006506" cy="108012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9552" y="90872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1.Термический крекинг метана: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2780928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2.Карбидный способ: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 (1338 байт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573016"/>
            <a:ext cx="7272808" cy="79208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39552" y="450912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3.Способ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дегидрогалогенирования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5445224"/>
            <a:ext cx="33843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 – С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Cl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8064" y="5517232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H-C ≡ C-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907704" y="5877272"/>
            <a:ext cx="0" cy="21602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915816" y="5877272"/>
            <a:ext cx="0" cy="21602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19872" y="5498068"/>
            <a:ext cx="16561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KOH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(спирт)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4788024" y="5805264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524328" y="5500389"/>
            <a:ext cx="16561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2K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l +2H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6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САМПО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§ 6,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учить теорию</a:t>
            </a:r>
          </a:p>
          <a:p>
            <a:pPr algn="ctr">
              <a:buNone/>
            </a:pPr>
            <a:r>
              <a:rPr lang="ru-RU" sz="4000" b="1" i="1" u="sng" dirty="0" smtClean="0">
                <a:latin typeface="Times New Roman" pitchFamily="18" charset="0"/>
                <a:cs typeface="Times New Roman" pitchFamily="18" charset="0"/>
              </a:rPr>
              <a:t>Задачник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0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5-2 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5-4 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5-11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«Закончи фразу»: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84784"/>
            <a:ext cx="9011344" cy="4525963"/>
          </a:xfrm>
        </p:spPr>
        <p:txBody>
          <a:bodyPr/>
          <a:lstStyle/>
          <a:p>
            <a:pPr lvl="0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Алкины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это непредельные углеводороды…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Общая формула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алкинов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Изомерия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алкинов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начинается с..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Молекула ацетилена имеет ……строение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Агрегатное состояние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алкинов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…..</a:t>
            </a:r>
          </a:p>
          <a:p>
            <a:pPr lvl="0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Алкины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получают путем…..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13633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/>
          <a:lstStyle/>
          <a:p>
            <a:r>
              <a:rPr lang="ru-RU" sz="9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Алкины</a:t>
            </a:r>
            <a:endParaRPr lang="ru-RU" sz="9600" dirty="0"/>
          </a:p>
        </p:txBody>
      </p:sp>
      <p:sp>
        <p:nvSpPr>
          <p:cNvPr id="8" name="TextBox 7"/>
          <p:cNvSpPr txBox="1"/>
          <p:nvPr/>
        </p:nvSpPr>
        <p:spPr>
          <a:xfrm>
            <a:off x="971600" y="1772816"/>
            <a:ext cx="73448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Применение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Получение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Химические свойства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Физические свойства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Строение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Изомерия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Гомологический ряд, номенклатура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Общая формула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Определение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1700808"/>
            <a:ext cx="77048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1.Определение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2.Общая формула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3.Гомологический ряд, номенклатура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4.Изомерия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5.Строение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6.Физические свойства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7.Химические свойства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8.Получение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9.Применение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83568" y="44624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Алкины</a:t>
            </a:r>
            <a:endParaRPr kumimoji="0" lang="ru-RU" sz="96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pPr algn="l"/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Алкины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непредельные углеводороды, в молекулах которых имеется одна тройная связь.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11760" y="1499300"/>
            <a:ext cx="4248472" cy="156966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96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9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96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2n –2 </a:t>
            </a:r>
            <a:endParaRPr lang="ru-RU" sz="9600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3501008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n = 2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4365104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n = 3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5157192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n = 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7704" y="3429000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H-C ≡ C-H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8024" y="3356992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эт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(ацетилен)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7704" y="4293096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H-C ≡ C-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40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20072" y="4221088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проп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91680" y="5085184"/>
            <a:ext cx="4536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HC ≡ C-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4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40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91680" y="5805264"/>
            <a:ext cx="4536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ru-RU" sz="4000" b="1" baseline="-25000" dirty="0" smtClean="0"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C-C ≡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40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8184" y="5085184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бут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ин-1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0192" y="5805264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бут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ин-2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188640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Изомерия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алкинов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7904" y="764704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6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484784"/>
            <a:ext cx="8280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СН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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	       СН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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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СН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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baseline="-25000" dirty="0" smtClean="0"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             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СН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1916832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пентин-1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6136" y="1916832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пентин-2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4005064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3- метилбутин-1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19872" y="2492896"/>
            <a:ext cx="525658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Структурная изомерия: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1.Изомерия положения тройной связи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Изомерия углеродного скелета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9872" y="3903439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Межклассовая изомерия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(с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алкадиен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5877272"/>
            <a:ext cx="4097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=СН– СН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–СН=СН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4581128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= С = СН–СН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–СН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5210036"/>
            <a:ext cx="4277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= СН–СН = СН–СН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8064" y="4581128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пентадиен-1,2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48064" y="5199583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пентадиен-1,3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48064" y="5877272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пентадиен-1,4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188640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Строение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алкинов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980728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H-C ≡ C-H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844825"/>
            <a:ext cx="67193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Вид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связи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Н-С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 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ковалентная 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полярная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2348880"/>
            <a:ext cx="7330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Вид связи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 ≡ 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ковалентная 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неполярная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47864" y="3140968"/>
            <a:ext cx="29523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C ≡ C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3928" y="4005064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–св.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95936" y="2916233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–св.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4499992" y="3356992"/>
            <a:ext cx="144016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644008" y="3356992"/>
            <a:ext cx="72008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467544" y="4581128"/>
            <a:ext cx="73674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Всего в молекуле ацетилена: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16016" y="5229200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 smtClean="0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-связей – 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16016" y="5877272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dirty="0" smtClean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-связей – 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64288" y="5230941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64288" y="5805264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9" descr="http://gigabaza.ru/images/34/67641/3e350c3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826" t="52989"/>
          <a:stretch>
            <a:fillRect/>
          </a:stretch>
        </p:blipFill>
        <p:spPr bwMode="auto">
          <a:xfrm flipH="1">
            <a:off x="5868143" y="5517232"/>
            <a:ext cx="1512169" cy="65824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03648" y="188640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Строение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алкинов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259632" y="908720"/>
            <a:ext cx="6768752" cy="2016224"/>
            <a:chOff x="1259632" y="908720"/>
            <a:chExt cx="6768752" cy="2016224"/>
          </a:xfrm>
        </p:grpSpPr>
        <p:pic>
          <p:nvPicPr>
            <p:cNvPr id="118786" name="Picture 2" descr="http://www.chemistry.ssu.samara.ru/chem2/pic/u613.gif"/>
            <p:cNvPicPr>
              <a:picLocks noChangeAspect="1" noChangeArrowheads="1"/>
            </p:cNvPicPr>
            <p:nvPr/>
          </p:nvPicPr>
          <p:blipFill>
            <a:blip r:embed="rId3" cstate="print"/>
            <a:srcRect b="10000"/>
            <a:stretch>
              <a:fillRect/>
            </a:stretch>
          </p:blipFill>
          <p:spPr bwMode="auto">
            <a:xfrm>
              <a:off x="1259632" y="980729"/>
              <a:ext cx="6768752" cy="194421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TextBox 8"/>
            <p:cNvSpPr txBox="1"/>
            <p:nvPr/>
          </p:nvSpPr>
          <p:spPr>
            <a:xfrm>
              <a:off x="2555776" y="908720"/>
              <a:ext cx="51125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Модели строения молекулы ацетилена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204723" y="3573016"/>
            <a:ext cx="2143141" cy="785818"/>
            <a:chOff x="1285852" y="642918"/>
            <a:chExt cx="2143141" cy="785818"/>
          </a:xfrm>
        </p:grpSpPr>
        <p:grpSp>
          <p:nvGrpSpPr>
            <p:cNvPr id="12" name="Группа 5"/>
            <p:cNvGrpSpPr/>
            <p:nvPr/>
          </p:nvGrpSpPr>
          <p:grpSpPr>
            <a:xfrm>
              <a:off x="1285852" y="642918"/>
              <a:ext cx="1714527" cy="785818"/>
              <a:chOff x="2786050" y="3214686"/>
              <a:chExt cx="2143155" cy="1143008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2786050" y="3643314"/>
                <a:ext cx="714395" cy="714380"/>
              </a:xfrm>
              <a:prstGeom prst="rect">
                <a:avLst/>
              </a:prstGeom>
              <a:noFill/>
              <a:ln w="28575" cap="rnd" cmpd="sng">
                <a:solidFill>
                  <a:schemeClr val="accent2">
                    <a:lumMod val="50000"/>
                  </a:schemeClr>
                </a:solidFill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3500430" y="3214686"/>
                <a:ext cx="714395" cy="714380"/>
              </a:xfrm>
              <a:prstGeom prst="rect">
                <a:avLst/>
              </a:prstGeom>
              <a:noFill/>
              <a:ln w="28575" cap="rnd" cmpd="sng">
                <a:solidFill>
                  <a:schemeClr val="accent2">
                    <a:lumMod val="50000"/>
                  </a:schemeClr>
                </a:solidFill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4214810" y="3214686"/>
                <a:ext cx="714395" cy="714380"/>
              </a:xfrm>
              <a:prstGeom prst="rect">
                <a:avLst/>
              </a:prstGeom>
              <a:noFill/>
              <a:ln w="28575" cap="rnd" cmpd="sng">
                <a:solidFill>
                  <a:schemeClr val="accent2">
                    <a:lumMod val="50000"/>
                  </a:schemeClr>
                </a:solidFill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cxnSp>
            <p:nvCxnSpPr>
              <p:cNvPr id="17" name="Прямая со стрелкой 16"/>
              <p:cNvCxnSpPr/>
              <p:nvPr/>
            </p:nvCxnSpPr>
            <p:spPr>
              <a:xfrm rot="5400000" flipH="1" flipV="1">
                <a:off x="2714606" y="4000510"/>
                <a:ext cx="572298" cy="781"/>
              </a:xfrm>
              <a:prstGeom prst="straightConnector1">
                <a:avLst/>
              </a:prstGeom>
              <a:ln w="28575" cmpd="sng">
                <a:solidFill>
                  <a:schemeClr val="tx1">
                    <a:lumMod val="95000"/>
                    <a:lumOff val="5000"/>
                  </a:schemeClr>
                </a:solidFill>
                <a:tailEnd type="arrow" w="med" len="lg"/>
              </a:ln>
              <a:scene3d>
                <a:camera prst="orthographicFront">
                  <a:rot lat="0" lon="10799967" rev="10799999"/>
                </a:camera>
                <a:lightRig rig="threePt" dir="t"/>
              </a:scene3d>
              <a:sp3d>
                <a:bevelT/>
                <a:bevelB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 стрелкой 17"/>
              <p:cNvCxnSpPr/>
              <p:nvPr/>
            </p:nvCxnSpPr>
            <p:spPr>
              <a:xfrm rot="5400000" flipH="1" flipV="1">
                <a:off x="3428986" y="3571882"/>
                <a:ext cx="572298" cy="781"/>
              </a:xfrm>
              <a:prstGeom prst="straightConnector1">
                <a:avLst/>
              </a:prstGeom>
              <a:ln w="28575" cmpd="sng">
                <a:solidFill>
                  <a:schemeClr val="tx1">
                    <a:lumMod val="95000"/>
                    <a:lumOff val="5000"/>
                  </a:schemeClr>
                </a:solidFill>
                <a:tailEnd type="arrow" w="med" len="lg"/>
              </a:ln>
              <a:scene3d>
                <a:camera prst="orthographicFront">
                  <a:rot lat="0" lon="10799967" rev="10799999"/>
                </a:camera>
                <a:lightRig rig="threePt" dir="t"/>
              </a:scene3d>
              <a:sp3d>
                <a:bevelT/>
                <a:bevelB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 стрелкой 18"/>
              <p:cNvCxnSpPr/>
              <p:nvPr/>
            </p:nvCxnSpPr>
            <p:spPr>
              <a:xfrm rot="5400000" flipH="1" flipV="1">
                <a:off x="4143366" y="3571882"/>
                <a:ext cx="572298" cy="781"/>
              </a:xfrm>
              <a:prstGeom prst="straightConnector1">
                <a:avLst/>
              </a:prstGeom>
              <a:ln w="28575" cmpd="sng">
                <a:solidFill>
                  <a:schemeClr val="tx1">
                    <a:lumMod val="95000"/>
                    <a:lumOff val="5000"/>
                  </a:schemeClr>
                </a:solidFill>
                <a:tailEnd type="arrow" w="med" len="lg"/>
              </a:ln>
              <a:scene3d>
                <a:camera prst="orthographicFront">
                  <a:rot lat="0" lon="10799967" rev="10799999"/>
                </a:camera>
                <a:lightRig rig="threePt" dir="t"/>
              </a:scene3d>
              <a:sp3d>
                <a:bevelT/>
                <a:bevelB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 стрелкой 19"/>
              <p:cNvCxnSpPr/>
              <p:nvPr/>
            </p:nvCxnSpPr>
            <p:spPr>
              <a:xfrm rot="16200000" flipH="1">
                <a:off x="3000365" y="4000503"/>
                <a:ext cx="571504" cy="2"/>
              </a:xfrm>
              <a:prstGeom prst="straightConnector1">
                <a:avLst/>
              </a:prstGeom>
              <a:ln w="28575" cmpd="sng">
                <a:solidFill>
                  <a:schemeClr val="tx1">
                    <a:lumMod val="95000"/>
                    <a:lumOff val="5000"/>
                  </a:schemeClr>
                </a:solidFill>
                <a:tailEnd type="arrow" w="med" len="lg"/>
              </a:ln>
              <a:scene3d>
                <a:camera prst="orthographicFront">
                  <a:rot lat="0" lon="10799967" rev="10799999"/>
                </a:camera>
                <a:lightRig rig="threePt" dir="t"/>
              </a:scene3d>
              <a:sp3d>
                <a:bevelT/>
                <a:bevelB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Прямоугольник 12"/>
            <p:cNvSpPr/>
            <p:nvPr/>
          </p:nvSpPr>
          <p:spPr>
            <a:xfrm>
              <a:off x="3000365" y="642918"/>
              <a:ext cx="428628" cy="500066"/>
            </a:xfrm>
            <a:prstGeom prst="rect">
              <a:avLst/>
            </a:prstGeom>
            <a:noFill/>
            <a:ln w="28575" cap="rnd" cmpd="sng">
              <a:solidFill>
                <a:schemeClr val="accent2">
                  <a:lumMod val="50000"/>
                </a:schemeClr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5655540" y="3573016"/>
            <a:ext cx="2156820" cy="1104608"/>
            <a:chOff x="5148064" y="3573016"/>
            <a:chExt cx="2156820" cy="1104608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5148064" y="3573016"/>
              <a:ext cx="1928828" cy="1104608"/>
              <a:chOff x="5500694" y="642917"/>
              <a:chExt cx="1928828" cy="1104608"/>
            </a:xfrm>
          </p:grpSpPr>
          <p:grpSp>
            <p:nvGrpSpPr>
              <p:cNvPr id="22" name="Группа 30"/>
              <p:cNvGrpSpPr/>
              <p:nvPr/>
            </p:nvGrpSpPr>
            <p:grpSpPr>
              <a:xfrm>
                <a:off x="5500694" y="642917"/>
                <a:ext cx="1928828" cy="785818"/>
                <a:chOff x="2786050" y="3214686"/>
                <a:chExt cx="2411031" cy="1143008"/>
              </a:xfrm>
            </p:grpSpPr>
            <p:sp>
              <p:nvSpPr>
                <p:cNvPr id="25" name="Прямоугольник 24"/>
                <p:cNvSpPr/>
                <p:nvPr/>
              </p:nvSpPr>
              <p:spPr>
                <a:xfrm>
                  <a:off x="2786050" y="3643314"/>
                  <a:ext cx="714395" cy="714380"/>
                </a:xfrm>
                <a:prstGeom prst="rect">
                  <a:avLst/>
                </a:prstGeom>
                <a:noFill/>
                <a:ln w="28575" cap="rnd" cmpd="sng">
                  <a:solidFill>
                    <a:schemeClr val="accent2">
                      <a:lumMod val="50000"/>
                    </a:schemeClr>
                  </a:solidFill>
                </a:ln>
                <a:scene3d>
                  <a:camera prst="orthographicFront">
                    <a:rot lat="0" lon="0" rev="0"/>
                  </a:camera>
                  <a:lightRig rig="threePt" dir="t"/>
                </a:scene3d>
                <a:sp3d>
                  <a:bevelT/>
                  <a:bevelB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26" name="Прямоугольник 25"/>
                <p:cNvSpPr/>
                <p:nvPr/>
              </p:nvSpPr>
              <p:spPr>
                <a:xfrm>
                  <a:off x="3500430" y="3214686"/>
                  <a:ext cx="714395" cy="714380"/>
                </a:xfrm>
                <a:prstGeom prst="rect">
                  <a:avLst/>
                </a:prstGeom>
                <a:noFill/>
                <a:ln w="28575" cap="rnd" cmpd="sng">
                  <a:solidFill>
                    <a:schemeClr val="accent2">
                      <a:lumMod val="50000"/>
                    </a:schemeClr>
                  </a:solidFill>
                </a:ln>
                <a:scene3d>
                  <a:camera prst="orthographicFront">
                    <a:rot lat="0" lon="0" rev="0"/>
                  </a:camera>
                  <a:lightRig rig="threePt" dir="t"/>
                </a:scene3d>
                <a:sp3d>
                  <a:bevelT/>
                  <a:bevelB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27" name="Прямоугольник 26"/>
                <p:cNvSpPr/>
                <p:nvPr/>
              </p:nvSpPr>
              <p:spPr>
                <a:xfrm>
                  <a:off x="4214810" y="3214686"/>
                  <a:ext cx="714395" cy="714380"/>
                </a:xfrm>
                <a:prstGeom prst="rect">
                  <a:avLst/>
                </a:prstGeom>
                <a:noFill/>
                <a:ln w="28575" cap="rnd" cmpd="sng">
                  <a:solidFill>
                    <a:schemeClr val="accent2">
                      <a:lumMod val="50000"/>
                    </a:schemeClr>
                  </a:solidFill>
                </a:ln>
                <a:scene3d>
                  <a:camera prst="orthographicFront">
                    <a:rot lat="0" lon="0" rev="0"/>
                  </a:camera>
                  <a:lightRig rig="threePt" dir="t"/>
                </a:scene3d>
                <a:sp3d>
                  <a:bevelT/>
                  <a:bevelB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cxnSp>
              <p:nvCxnSpPr>
                <p:cNvPr id="28" name="Прямая со стрелкой 27"/>
                <p:cNvCxnSpPr/>
                <p:nvPr/>
              </p:nvCxnSpPr>
              <p:spPr>
                <a:xfrm rot="5400000" flipH="1" flipV="1">
                  <a:off x="2857481" y="4019995"/>
                  <a:ext cx="572298" cy="781"/>
                </a:xfrm>
                <a:prstGeom prst="straightConnector1">
                  <a:avLst/>
                </a:prstGeom>
                <a:ln w="28575" cmpd="sng">
                  <a:solidFill>
                    <a:schemeClr val="tx1">
                      <a:lumMod val="95000"/>
                      <a:lumOff val="5000"/>
                    </a:schemeClr>
                  </a:solidFill>
                  <a:tailEnd type="arrow" w="med" len="lg"/>
                </a:ln>
                <a:scene3d>
                  <a:camera prst="orthographicFront">
                    <a:rot lat="0" lon="10799967" rev="10799999"/>
                  </a:camera>
                  <a:lightRig rig="threePt" dir="t"/>
                </a:scene3d>
                <a:sp3d>
                  <a:bevelT/>
                  <a:bevelB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Прямая со стрелкой 28"/>
                <p:cNvCxnSpPr/>
                <p:nvPr/>
              </p:nvCxnSpPr>
              <p:spPr>
                <a:xfrm rot="5400000" flipH="1" flipV="1">
                  <a:off x="3428986" y="3571882"/>
                  <a:ext cx="572298" cy="781"/>
                </a:xfrm>
                <a:prstGeom prst="straightConnector1">
                  <a:avLst/>
                </a:prstGeom>
                <a:ln w="28575" cmpd="sng">
                  <a:solidFill>
                    <a:schemeClr val="tx1">
                      <a:lumMod val="95000"/>
                      <a:lumOff val="5000"/>
                    </a:schemeClr>
                  </a:solidFill>
                  <a:tailEnd type="arrow" w="med" len="lg"/>
                </a:ln>
                <a:scene3d>
                  <a:camera prst="orthographicFront">
                    <a:rot lat="0" lon="10799967" rev="10799999"/>
                  </a:camera>
                  <a:lightRig rig="threePt" dir="t"/>
                </a:scene3d>
                <a:sp3d>
                  <a:bevelT/>
                  <a:bevelB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Прямая со стрелкой 29"/>
                <p:cNvCxnSpPr/>
                <p:nvPr/>
              </p:nvCxnSpPr>
              <p:spPr>
                <a:xfrm rot="5400000" flipH="1" flipV="1">
                  <a:off x="4143366" y="3571882"/>
                  <a:ext cx="572298" cy="781"/>
                </a:xfrm>
                <a:prstGeom prst="straightConnector1">
                  <a:avLst/>
                </a:prstGeom>
                <a:ln w="28575" cmpd="sng">
                  <a:solidFill>
                    <a:schemeClr val="tx1">
                      <a:lumMod val="95000"/>
                      <a:lumOff val="5000"/>
                    </a:schemeClr>
                  </a:solidFill>
                  <a:tailEnd type="arrow" w="med" len="lg"/>
                </a:ln>
                <a:scene3d>
                  <a:camera prst="orthographicFront">
                    <a:rot lat="0" lon="10799967" rev="10799999"/>
                  </a:camera>
                  <a:lightRig rig="threePt" dir="t"/>
                </a:scene3d>
                <a:sp3d>
                  <a:bevelT/>
                  <a:bevelB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Прямая со стрелкой 30"/>
                <p:cNvCxnSpPr/>
                <p:nvPr/>
              </p:nvCxnSpPr>
              <p:spPr>
                <a:xfrm rot="16200000" flipV="1">
                  <a:off x="4833392" y="3578374"/>
                  <a:ext cx="727375" cy="2"/>
                </a:xfrm>
                <a:prstGeom prst="straightConnector1">
                  <a:avLst/>
                </a:prstGeom>
                <a:ln w="28575" cmpd="sng">
                  <a:solidFill>
                    <a:schemeClr val="tx1">
                      <a:lumMod val="95000"/>
                      <a:lumOff val="5000"/>
                    </a:schemeClr>
                  </a:solidFill>
                  <a:tailEnd type="arrow" w="med" len="lg"/>
                </a:ln>
                <a:scene3d>
                  <a:camera prst="orthographicFront">
                    <a:rot lat="0" lon="10799967" rev="10799999"/>
                  </a:camera>
                  <a:lightRig rig="threePt" dir="t"/>
                </a:scene3d>
                <a:sp3d>
                  <a:bevelT/>
                  <a:bevelB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" name="Прямоугольник 22"/>
              <p:cNvSpPr/>
              <p:nvPr/>
            </p:nvSpPr>
            <p:spPr>
              <a:xfrm>
                <a:off x="5643570" y="1285860"/>
                <a:ext cx="30809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b="1" dirty="0" smtClean="0"/>
                  <a:t>s</a:t>
                </a:r>
                <a:endParaRPr lang="ru-RU" sz="2400" b="1" dirty="0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6786578" y="1071546"/>
                <a:ext cx="34977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b="1" dirty="0" smtClean="0"/>
                  <a:t>p</a:t>
                </a:r>
                <a:endParaRPr lang="ru-RU" sz="2400" b="1" dirty="0"/>
              </a:p>
            </p:txBody>
          </p:sp>
        </p:grpSp>
        <p:sp>
          <p:nvSpPr>
            <p:cNvPr id="32" name="Прямоугольник 31"/>
            <p:cNvSpPr/>
            <p:nvPr/>
          </p:nvSpPr>
          <p:spPr>
            <a:xfrm>
              <a:off x="6876256" y="3577006"/>
              <a:ext cx="428628" cy="500066"/>
            </a:xfrm>
            <a:prstGeom prst="rect">
              <a:avLst/>
            </a:prstGeom>
            <a:noFill/>
            <a:ln w="28575" cap="rnd" cmpd="sng">
              <a:solidFill>
                <a:schemeClr val="accent2">
                  <a:lumMod val="50000"/>
                </a:schemeClr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cxnSp>
        <p:nvCxnSpPr>
          <p:cNvPr id="34" name="Прямая со стрелкой 33"/>
          <p:cNvCxnSpPr/>
          <p:nvPr/>
        </p:nvCxnSpPr>
        <p:spPr>
          <a:xfrm>
            <a:off x="3563888" y="3861048"/>
            <a:ext cx="142876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563888" y="3356992"/>
            <a:ext cx="1355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возбужден.</a:t>
            </a:r>
            <a:endParaRPr lang="ru-RU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84248" y="3573016"/>
            <a:ext cx="5180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>
                <a:ln w="17780" cmpd="sng">
                  <a:solidFill>
                    <a:srgbClr val="00DED9"/>
                  </a:solidFill>
                  <a:prstDash val="solid"/>
                  <a:miter lim="800000"/>
                </a:ln>
                <a:latin typeface="Microsoft Sans Serif" pitchFamily="34" charset="0"/>
                <a:cs typeface="Microsoft Sans Serif" pitchFamily="34" charset="0"/>
              </a:rPr>
              <a:t>C</a:t>
            </a:r>
            <a:endParaRPr lang="ru-RU" sz="3600" b="1" dirty="0">
              <a:ln w="17780" cmpd="sng">
                <a:solidFill>
                  <a:srgbClr val="00DED9"/>
                </a:solidFill>
                <a:prstDash val="solid"/>
                <a:miter lim="800000"/>
              </a:ln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943936" y="3574757"/>
            <a:ext cx="6383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>
                <a:ln w="17780" cmpd="sng">
                  <a:solidFill>
                    <a:srgbClr val="00DED9"/>
                  </a:solidFill>
                  <a:prstDash val="solid"/>
                  <a:miter lim="800000"/>
                </a:ln>
                <a:latin typeface="Microsoft Sans Serif" pitchFamily="34" charset="0"/>
                <a:cs typeface="Microsoft Sans Serif" pitchFamily="34" charset="0"/>
              </a:rPr>
              <a:t>C</a:t>
            </a:r>
            <a:r>
              <a:rPr lang="ru-RU" sz="3600" b="1" baseline="30000" dirty="0" smtClean="0">
                <a:ln w="17780" cmpd="sng">
                  <a:solidFill>
                    <a:srgbClr val="00DED9"/>
                  </a:solidFill>
                  <a:prstDash val="solid"/>
                  <a:miter lim="800000"/>
                </a:ln>
                <a:latin typeface="Microsoft Sans Serif" pitchFamily="34" charset="0"/>
                <a:cs typeface="Microsoft Sans Serif" pitchFamily="34" charset="0"/>
              </a:rPr>
              <a:t>*</a:t>
            </a:r>
            <a:endParaRPr lang="ru-RU" sz="3600" b="1" dirty="0">
              <a:ln w="17780" cmpd="sng">
                <a:solidFill>
                  <a:srgbClr val="00DED9"/>
                </a:solidFill>
                <a:prstDash val="solid"/>
                <a:miter lim="800000"/>
              </a:ln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259632" y="4221088"/>
            <a:ext cx="308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s</a:t>
            </a:r>
            <a:endParaRPr lang="ru-RU" sz="24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2411760" y="3933056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</a:t>
            </a:r>
            <a:endParaRPr lang="ru-RU" sz="2400" b="1" dirty="0"/>
          </a:p>
        </p:txBody>
      </p:sp>
      <p:cxnSp>
        <p:nvCxnSpPr>
          <p:cNvPr id="40" name="Прямая со стрелкой 39"/>
          <p:cNvCxnSpPr>
            <a:stCxn id="41" idx="1"/>
            <a:endCxn id="118791" idx="0"/>
          </p:cNvCxnSpPr>
          <p:nvPr/>
        </p:nvCxnSpPr>
        <p:spPr>
          <a:xfrm flipH="1">
            <a:off x="3064818" y="4797152"/>
            <a:ext cx="3109360" cy="36004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Левая фигурная скобка 40"/>
          <p:cNvSpPr/>
          <p:nvPr/>
        </p:nvSpPr>
        <p:spPr>
          <a:xfrm rot="16200000">
            <a:off x="5976156" y="4005064"/>
            <a:ext cx="396044" cy="1188132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2627784" y="461306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г</a:t>
            </a:r>
            <a:r>
              <a:rPr lang="ru-RU" sz="2000" b="1" dirty="0" smtClean="0"/>
              <a:t>ибридизация </a:t>
            </a:r>
            <a:r>
              <a:rPr lang="en-US" sz="2000" b="1" dirty="0" smtClean="0">
                <a:solidFill>
                  <a:srgbClr val="C00000"/>
                </a:solidFill>
              </a:rPr>
              <a:t>sp</a:t>
            </a:r>
            <a:endParaRPr lang="ru-RU" sz="2000" b="1" dirty="0">
              <a:solidFill>
                <a:srgbClr val="C00000"/>
              </a:solidFill>
            </a:endParaRPr>
          </a:p>
        </p:txBody>
      </p:sp>
      <p:grpSp>
        <p:nvGrpSpPr>
          <p:cNvPr id="51" name="Группа 50"/>
          <p:cNvGrpSpPr/>
          <p:nvPr/>
        </p:nvGrpSpPr>
        <p:grpSpPr>
          <a:xfrm>
            <a:off x="683568" y="5157192"/>
            <a:ext cx="4762500" cy="1400175"/>
            <a:chOff x="683568" y="5157192"/>
            <a:chExt cx="4762500" cy="1400175"/>
          </a:xfrm>
        </p:grpSpPr>
        <p:grpSp>
          <p:nvGrpSpPr>
            <p:cNvPr id="50" name="Группа 49"/>
            <p:cNvGrpSpPr/>
            <p:nvPr/>
          </p:nvGrpSpPr>
          <p:grpSpPr>
            <a:xfrm>
              <a:off x="683568" y="5157192"/>
              <a:ext cx="4762500" cy="1400175"/>
              <a:chOff x="683568" y="5157192"/>
              <a:chExt cx="4762500" cy="1400175"/>
            </a:xfrm>
          </p:grpSpPr>
          <p:pic>
            <p:nvPicPr>
              <p:cNvPr id="118791" name="Picture 7" descr="http://gigabaza.ru/images/34/67641/3e350c39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83568" y="5157192"/>
                <a:ext cx="4762500" cy="1400175"/>
              </a:xfrm>
              <a:prstGeom prst="rect">
                <a:avLst/>
              </a:prstGeom>
              <a:noFill/>
            </p:spPr>
          </p:pic>
          <p:sp>
            <p:nvSpPr>
              <p:cNvPr id="48" name="TextBox 47"/>
              <p:cNvSpPr txBox="1"/>
              <p:nvPr/>
            </p:nvSpPr>
            <p:spPr>
              <a:xfrm>
                <a:off x="879526" y="6093296"/>
                <a:ext cx="30809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 smtClean="0"/>
                  <a:t>s</a:t>
                </a:r>
                <a:endParaRPr lang="ru-RU" sz="2400" b="1" dirty="0"/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2483768" y="6063679"/>
              <a:ext cx="3497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p</a:t>
              </a:r>
              <a:endParaRPr lang="ru-RU" sz="2400" b="1" dirty="0"/>
            </a:p>
          </p:txBody>
        </p:sp>
      </p:grpSp>
      <p:pic>
        <p:nvPicPr>
          <p:cNvPr id="118793" name="Picture 9" descr="http://gigabaza.ru/images/34/67641/3e350c3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566" t="52989"/>
          <a:stretch>
            <a:fillRect/>
          </a:stretch>
        </p:blipFill>
        <p:spPr bwMode="auto">
          <a:xfrm>
            <a:off x="6588224" y="5517232"/>
            <a:ext cx="1584176" cy="658242"/>
          </a:xfrm>
          <a:prstGeom prst="rect">
            <a:avLst/>
          </a:prstGeom>
          <a:noFill/>
        </p:spPr>
      </p:pic>
      <p:pic>
        <p:nvPicPr>
          <p:cNvPr id="55" name="Picture 9" descr="http://gigabaza.ru/images/34/67641/3e350c3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826" t="58132" r="18783" b="5869"/>
          <a:stretch>
            <a:fillRect/>
          </a:stretch>
        </p:blipFill>
        <p:spPr bwMode="auto">
          <a:xfrm flipH="1">
            <a:off x="6876256" y="5589240"/>
            <a:ext cx="504056" cy="504056"/>
          </a:xfrm>
          <a:prstGeom prst="rect">
            <a:avLst/>
          </a:prstGeom>
          <a:noFill/>
        </p:spPr>
      </p:pic>
      <p:sp>
        <p:nvSpPr>
          <p:cNvPr id="58" name="Выгнутая вверх стрелка 57"/>
          <p:cNvSpPr/>
          <p:nvPr/>
        </p:nvSpPr>
        <p:spPr>
          <a:xfrm>
            <a:off x="6588224" y="5229200"/>
            <a:ext cx="1080120" cy="432048"/>
          </a:xfrm>
          <a:prstGeom prst="curvedDownArrow">
            <a:avLst>
              <a:gd name="adj1" fmla="val 0"/>
              <a:gd name="adj2" fmla="val 70000"/>
              <a:gd name="adj3" fmla="val 0"/>
            </a:avLst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6660232" y="4777988"/>
            <a:ext cx="12241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180</a:t>
            </a:r>
            <a:r>
              <a:rPr lang="ru-RU" sz="28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1" grpId="0" animBg="1"/>
      <p:bldP spid="44" grpId="0"/>
      <p:bldP spid="58" grpId="0" animBg="1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188640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Строение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алкинов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Приложение 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75655" y="1106742"/>
            <a:ext cx="6456717" cy="484253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188640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Строение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алкинов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827584" y="1412777"/>
            <a:ext cx="7620000" cy="3672408"/>
          </a:xfrm>
        </p:spPr>
        <p:txBody>
          <a:bodyPr anchor="ctr"/>
          <a:lstStyle/>
          <a:p>
            <a:pPr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Вид гибридизации –         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Валентный угол – </a:t>
            </a:r>
            <a:r>
              <a:rPr lang="en-US" sz="40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180</a:t>
            </a:r>
            <a:r>
              <a:rPr lang="ru-RU" sz="40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Длина связи  С ≡ С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,12 нм</a:t>
            </a:r>
            <a:endParaRPr lang="en-US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Строение молекулы     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линейное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3">
  <a:themeElements>
    <a:clrScheme name="simple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sim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imple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mple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mple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olormaster">
  <a:themeElements>
    <a:clrScheme name="1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olormaster">
  <a:themeElements>
    <a:clrScheme name="2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lormaster">
  <a:themeElements>
    <a:clrScheme name="3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lormaster">
  <a:themeElements>
    <a:clrScheme name="4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colormaster">
  <a:themeElements>
    <a:clrScheme name="5_colormaster 4">
      <a:dk1>
        <a:srgbClr val="000000"/>
      </a:dk1>
      <a:lt1>
        <a:srgbClr val="FF9966"/>
      </a:lt1>
      <a:dk2>
        <a:srgbClr val="1C1C1C"/>
      </a:dk2>
      <a:lt2>
        <a:srgbClr val="4D4D4D"/>
      </a:lt2>
      <a:accent1>
        <a:srgbClr val="FF0000"/>
      </a:accent1>
      <a:accent2>
        <a:srgbClr val="FF6699"/>
      </a:accent2>
      <a:accent3>
        <a:srgbClr val="FFCAB8"/>
      </a:accent3>
      <a:accent4>
        <a:srgbClr val="000000"/>
      </a:accent4>
      <a:accent5>
        <a:srgbClr val="FFAAAA"/>
      </a:accent5>
      <a:accent6>
        <a:srgbClr val="E75C8A"/>
      </a:accent6>
      <a:hlink>
        <a:srgbClr val="CC00CC"/>
      </a:hlink>
      <a:folHlink>
        <a:srgbClr val="FFCC00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colormaster">
  <a:themeElements>
    <a:clrScheme name="6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colormaster">
  <a:themeElements>
    <a:clrScheme name="7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colormaster">
  <a:themeElements>
    <a:clrScheme name="8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013</Template>
  <TotalTime>335</TotalTime>
  <Words>372</Words>
  <Application>Microsoft Office PowerPoint</Application>
  <PresentationFormat>Экран (4:3)</PresentationFormat>
  <Paragraphs>118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013</vt:lpstr>
      <vt:lpstr>1_colormaster</vt:lpstr>
      <vt:lpstr>2_colormaster</vt:lpstr>
      <vt:lpstr>3_colormaster</vt:lpstr>
      <vt:lpstr>4_colormaster</vt:lpstr>
      <vt:lpstr>5_colormaster</vt:lpstr>
      <vt:lpstr>6_colormaster</vt:lpstr>
      <vt:lpstr>7_colormaster</vt:lpstr>
      <vt:lpstr>8_colormaster</vt:lpstr>
      <vt:lpstr>Слайд 1</vt:lpstr>
      <vt:lpstr>Алкины</vt:lpstr>
      <vt:lpstr>Слайд 3</vt:lpstr>
      <vt:lpstr>Алкины – непредельные углеводороды, в молекулах которых имеется одна тройная связь.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САМПО</vt:lpstr>
      <vt:lpstr>«Закончи фразу»:</vt:lpstr>
    </vt:vector>
  </TitlesOfParts>
  <Company>Ms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Администратор</cp:lastModifiedBy>
  <cp:revision>52</cp:revision>
  <dcterms:created xsi:type="dcterms:W3CDTF">2014-11-19T09:44:53Z</dcterms:created>
  <dcterms:modified xsi:type="dcterms:W3CDTF">2015-11-12T14:35:41Z</dcterms:modified>
</cp:coreProperties>
</file>