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72" r:id="rId4"/>
    <p:sldId id="273" r:id="rId5"/>
    <p:sldId id="274" r:id="rId6"/>
    <p:sldId id="270" r:id="rId7"/>
    <p:sldId id="269" r:id="rId8"/>
    <p:sldId id="275" r:id="rId9"/>
    <p:sldId id="276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CC"/>
    <a:srgbClr val="FFE7B7"/>
    <a:srgbClr val="FFDA8F"/>
    <a:srgbClr val="FFCC66"/>
    <a:srgbClr val="FF3333"/>
    <a:srgbClr val="FFABAB"/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8" autoAdjust="0"/>
    <p:restoredTop sz="94532" autoAdjust="0"/>
  </p:normalViewPr>
  <p:slideViewPr>
    <p:cSldViewPr>
      <p:cViewPr varScale="1">
        <p:scale>
          <a:sx n="87" d="100"/>
          <a:sy n="87" d="100"/>
        </p:scale>
        <p:origin x="-145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itsu\Desktop\реферат\MainSl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40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77C1B15-86EE-432E-9176-A31C0FD68D6A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140F2E-125E-475F-82BB-6E6B584EF964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86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7A2B58-02CD-43DA-ACA2-4C8FA2725186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50193C-4530-4007-AD68-5DD9A43BAC8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19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FB61F0-B5F5-429A-B250-8DB44CF45DDF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1D91B5-AA77-4C63-A367-1F9E7997F857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6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E7FBB3-F507-499E-AF71-6B6C990939A3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EEC990D-5129-47EF-BB99-75DB0F7EC51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2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4A83EC3-9B33-4CBA-9BCF-E1C9EBC62B84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E85B81-A2B8-42D5-8755-594F93F36A2D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642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481754-B6AD-4CD4-AE33-55AAF6CBCC20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12F12B-84DD-48E7-9CF5-5EEEAD7A41D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50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B2487CC-E03B-4AF9-925B-35A2584B5CEE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547AF0-A11E-464E-A089-2F29E34BFED0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898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755D0CE-3FC0-4A96-9FB9-18D80635F3C7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1530D00-6D04-4104-ABB7-335F7C8E8F4F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8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07433F-C84C-4ADF-81F3-BEE52DCDC845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60EEFE6-8D41-409C-8792-97CA39380EE9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C56318-3530-439D-AF4A-2A0AD878B58B}" type="datetimeFigureOut">
              <a:rPr lang="ru-RU">
                <a:solidFill>
                  <a:prstClr val="black"/>
                </a:solidFill>
              </a:rPr>
              <a:pPr>
                <a:defRPr/>
              </a:pPr>
              <a:t>11.10.2015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2A5032-9FE5-4D63-8EDD-09E9CE5A86EE}" type="slidenum">
              <a:rPr lang="ru-RU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17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itsu\Desktop\реферат\SlaidPrin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500063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8190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55576" y="672980"/>
            <a:ext cx="8203841" cy="5844017"/>
            <a:chOff x="755576" y="672980"/>
            <a:chExt cx="8203841" cy="5844017"/>
          </a:xfrm>
        </p:grpSpPr>
        <p:pic>
          <p:nvPicPr>
            <p:cNvPr id="11" name="Picture 2" descr="C:\Users\admin\Desktop\урок\rdek8wfh4n67bxsos5emmwf74nhpbpjy4nhnbwfw4n47bq6oszem5wfa4n41y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8447" y="1633296"/>
              <a:ext cx="5019154" cy="624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admin\Desktop\урок\rdembwf54n37bpqos8eabwfo4nhpdb6oszeadwf44nhpdbjy4n4pdygoz5emdwfi4nh1y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9732" y="2353376"/>
              <a:ext cx="5256584" cy="7878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454640" y="3573016"/>
              <a:ext cx="46085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Урок закрепления полученных знаний по алгебре в 8 классе</a:t>
              </a:r>
            </a:p>
          </p:txBody>
        </p:sp>
        <p:pic>
          <p:nvPicPr>
            <p:cNvPr id="14" name="Picture 2" descr="C:\Users\admin\Desktop\урок\134603004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301" y="4132368"/>
              <a:ext cx="2014515" cy="2384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4088161" y="4909183"/>
              <a:ext cx="48245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Автор: Дацко Елена Владимировна</a:t>
              </a:r>
            </a:p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4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учитель математики</a:t>
              </a:r>
              <a:endPara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46728" y="672982"/>
              <a:ext cx="3024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МОУ – гимназия №1</a:t>
              </a:r>
              <a:endPara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53092" y="6116887"/>
              <a:ext cx="48245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г. Клин, Московская область, 2015 год</a:t>
              </a:r>
              <a:endPara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755576" y="1386746"/>
              <a:ext cx="8203841" cy="1872207"/>
            </a:xfrm>
            <a:prstGeom prst="rect">
              <a:avLst/>
            </a:prstGeom>
            <a:noFill/>
            <a:ln w="76200" cmpd="tri">
              <a:solidFill>
                <a:srgbClr val="008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21" name="Picture 2" descr="C:\Users\admin\Desktop\урок\134603004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1301" y="4132366"/>
              <a:ext cx="2014515" cy="23846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3246728" y="672980"/>
              <a:ext cx="30243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МОУ – гимназия №1</a:t>
              </a:r>
              <a:endPara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627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50831" y="150214"/>
            <a:ext cx="8492213" cy="6145755"/>
            <a:chOff x="619148" y="134775"/>
            <a:chExt cx="8492213" cy="614575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107168" y="134775"/>
              <a:ext cx="7200800" cy="648072"/>
            </a:xfrm>
            <a:prstGeom prst="roundRect">
              <a:avLst>
                <a:gd name="adj" fmla="val 22164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Домашнее </a:t>
              </a:r>
              <a:r>
                <a:rPr lang="ru-RU" sz="28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задание и оценка урока</a:t>
              </a:r>
              <a:endPara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2" descr="C:\Users\admin\Desktop\урок\exam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6047" y="3664216"/>
              <a:ext cx="2445314" cy="24453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6" descr="http://vignette4.wikia.nocookie.net/okami/images/f/f0/Check_mark.png/revision/latest?cb=2013052014181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443" y="3109140"/>
              <a:ext cx="891276" cy="891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0" descr="C:\Users\admin\Desktop\урок\question-mark-51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148" y="4207117"/>
              <a:ext cx="865156" cy="865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Группа 6"/>
            <p:cNvGrpSpPr/>
            <p:nvPr/>
          </p:nvGrpSpPr>
          <p:grpSpPr>
            <a:xfrm>
              <a:off x="724993" y="5356220"/>
              <a:ext cx="558770" cy="924310"/>
              <a:chOff x="1344262" y="2551495"/>
              <a:chExt cx="1014022" cy="1615561"/>
            </a:xfrm>
          </p:grpSpPr>
          <p:pic>
            <p:nvPicPr>
              <p:cNvPr id="17" name="Picture 24" descr="http://woomen.me/wp-content/uploads/side_graphic-exclamation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696" t="78727" r="25655" b="-12606"/>
              <a:stretch/>
            </p:blipFill>
            <p:spPr bwMode="auto">
              <a:xfrm>
                <a:off x="1664737" y="3643828"/>
                <a:ext cx="373072" cy="5232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24" descr="http://woomen.me/wp-content/uploads/side_graphic-exclamation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9778"/>
              <a:stretch/>
            </p:blipFill>
            <p:spPr bwMode="auto">
              <a:xfrm>
                <a:off x="1344262" y="2551495"/>
                <a:ext cx="1014022" cy="11174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" name="TextBox 7"/>
            <p:cNvSpPr txBox="1"/>
            <p:nvPr/>
          </p:nvSpPr>
          <p:spPr>
            <a:xfrm>
              <a:off x="2232585" y="3200835"/>
              <a:ext cx="4392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 доволен уроком, мне понравилось. Я всё понял.</a:t>
              </a:r>
              <a:endPara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32584" y="4207117"/>
              <a:ext cx="43924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Мне понравился урок, но в моих знаниях есть пробелы.</a:t>
              </a:r>
              <a:endPara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273558" y="5321950"/>
              <a:ext cx="43924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Я недоволен уроком. Ничего не понял и не знаю, как решать задания.</a:t>
              </a:r>
              <a:endPara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1634074" y="3554778"/>
              <a:ext cx="3852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>
              <a:off x="1622849" y="4575915"/>
              <a:ext cx="3852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/>
            <p:nvPr/>
          </p:nvCxnSpPr>
          <p:spPr>
            <a:xfrm>
              <a:off x="1598645" y="5675893"/>
              <a:ext cx="38523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Группа 13"/>
            <p:cNvGrpSpPr/>
            <p:nvPr/>
          </p:nvGrpSpPr>
          <p:grpSpPr>
            <a:xfrm>
              <a:off x="1634074" y="1078373"/>
              <a:ext cx="6295390" cy="1728192"/>
              <a:chOff x="1294691" y="908720"/>
              <a:chExt cx="6295390" cy="172819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1382046" y="1048387"/>
                <a:ext cx="6120680" cy="14957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Дидактические материалы стр. 62:</a:t>
                </a:r>
              </a:p>
              <a:p>
                <a:pPr marL="342900" indent="-342900" algn="just">
                  <a:lnSpc>
                    <a:spcPct val="114000"/>
                  </a:lnSpc>
                  <a:buFont typeface="Wingdings" panose="05000000000000000000" pitchFamily="2" charset="2"/>
                  <a:buChar char="§"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С-9 №2;</a:t>
                </a:r>
              </a:p>
              <a:p>
                <a:pPr marL="342900" indent="-342900" algn="just">
                  <a:lnSpc>
                    <a:spcPct val="114000"/>
                  </a:lnSpc>
                  <a:buFont typeface="Wingdings" panose="05000000000000000000" pitchFamily="2" charset="2"/>
                  <a:buChar char="§"/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С-10 №2 (1-ый столбик).</a:t>
                </a:r>
              </a:p>
              <a:p>
                <a:pPr algn="just">
                  <a:lnSpc>
                    <a:spcPct val="114000"/>
                  </a:lnSpc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Задание о происхождении и значении своего имени.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1294691" y="908720"/>
                <a:ext cx="6295390" cy="172819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57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51520" y="836712"/>
            <a:ext cx="8607472" cy="5344040"/>
            <a:chOff x="251520" y="836712"/>
            <a:chExt cx="8607472" cy="5344040"/>
          </a:xfrm>
        </p:grpSpPr>
        <p:sp>
          <p:nvSpPr>
            <p:cNvPr id="10" name="TextBox 9"/>
            <p:cNvSpPr txBox="1"/>
            <p:nvPr/>
          </p:nvSpPr>
          <p:spPr>
            <a:xfrm>
              <a:off x="5035961" y="1882734"/>
              <a:ext cx="381642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Человек подобен дроби: числитель её – то, что он есть, а знаменатель – то, что он о себе думает.</a:t>
              </a:r>
            </a:p>
            <a:p>
              <a:pPr algn="ctr"/>
              <a:r>
                <a:rPr lang="ru-RU" sz="22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Чем больше знаменатель, тем меньше дробь.</a:t>
              </a:r>
              <a:endPara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1" name="Picture 4" descr="C:\Users\admin\Desktop\57275379_scaled_204x13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8109" y="1765092"/>
              <a:ext cx="193205" cy="155254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>
              <a:off x="5385318" y="1780506"/>
              <a:ext cx="344319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5" descr="C:\Users\admin\Desktop\57275379_scaled_204x13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895" y="3979754"/>
              <a:ext cx="196614" cy="157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403431" y="4437112"/>
              <a:ext cx="345556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Великий русский писатель</a:t>
              </a:r>
            </a:p>
            <a:p>
              <a:pPr algn="r"/>
              <a:r>
                <a:rPr lang="ru-RU" sz="2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Лев Николаевич Толстой</a:t>
              </a:r>
              <a:endPara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5" name="Picture 2" descr="C:\Users\admin\Desktop\урок\1382285907_2.jpe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836712"/>
              <a:ext cx="4424164" cy="53440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>
              <a:off x="5098109" y="4137748"/>
              <a:ext cx="3456384" cy="36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727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23528" y="142393"/>
            <a:ext cx="8496944" cy="5903495"/>
            <a:chOff x="323528" y="116632"/>
            <a:chExt cx="8496944" cy="5903495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971600" y="116632"/>
              <a:ext cx="7200800" cy="648072"/>
            </a:xfrm>
            <a:prstGeom prst="roundRect">
              <a:avLst>
                <a:gd name="adj" fmla="val 22164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Повторение изученного материала</a:t>
              </a:r>
              <a:endPara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3528" y="1052736"/>
              <a:ext cx="84969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Вспомним определения основных математических терминов и алгоритмы выполнения различных действий с дробями.</a:t>
              </a:r>
              <a:endParaRPr lang="ru-RU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09394" y="4981959"/>
              <a:ext cx="5076056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anose="05000000000000000000" pitchFamily="2" charset="2"/>
                <a:buChar char="§"/>
              </a:pPr>
              <a:r>
                <a: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Возведение дроби в степень.</a:t>
              </a:r>
              <a:endParaRPr lang="ru-RU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44697" y="2156963"/>
              <a:ext cx="5076056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342900" lvl="0" indent="-342900" algn="just">
                <a:buFont typeface="Wingdings" panose="05000000000000000000" pitchFamily="2" charset="2"/>
                <a:buChar char="§"/>
              </a:pPr>
              <a:r>
                <a:rPr lang="ru-RU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Определение алгебраической дроби.</a:t>
              </a: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542058" y="2786661"/>
              <a:ext cx="5076056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342900" lvl="0" indent="-342900" algn="just">
                <a:buFont typeface="Wingdings" panose="05000000000000000000" pitchFamily="2" charset="2"/>
                <a:buChar char="§"/>
              </a:pPr>
              <a:r>
                <a:rPr lang="ru-RU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Допустимые значения переменных.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921570" y="3399377"/>
              <a:ext cx="5076056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342900" lvl="0" indent="-342900" algn="just">
                <a:buFont typeface="Wingdings" panose="05000000000000000000" pitchFamily="2" charset="2"/>
                <a:buChar char="§"/>
              </a:pPr>
              <a:r>
                <a:rPr lang="ru-RU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Основное свойство дроби.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13858" y="4022978"/>
              <a:ext cx="5076056" cy="7694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342900" lvl="0" indent="-342900" algn="just">
                <a:buFont typeface="Wingdings" panose="05000000000000000000" pitchFamily="2" charset="2"/>
                <a:buChar char="§"/>
              </a:pPr>
              <a:r>
                <a:rPr lang="ru-RU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Сложение и вычитание дробей с разными знаменателями.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096344" y="5589240"/>
              <a:ext cx="5076056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342900" lvl="0" indent="-342900" algn="just">
                <a:buFont typeface="Wingdings" panose="05000000000000000000" pitchFamily="2" charset="2"/>
                <a:buChar char="§"/>
              </a:pPr>
              <a:r>
                <a:rPr lang="ru-RU" sz="22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Умножение и деление дробей.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7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224822"/>
              </p:ext>
            </p:extLst>
          </p:nvPr>
        </p:nvGraphicFramePr>
        <p:xfrm>
          <a:off x="306754" y="1884310"/>
          <a:ext cx="3888432" cy="252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184"/>
                <a:gridCol w="2232248"/>
              </a:tblGrid>
              <a:tr h="50405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2600" i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25</a:t>
                      </a:r>
                      <a:endParaRPr lang="ru-RU" sz="2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Франция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kumimoji="0" lang="en-US" sz="2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</a:t>
                      </a:r>
                      <a:r>
                        <a:rPr kumimoji="0" lang="ru-RU" sz="2600" b="0" i="1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2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–5</a:t>
                      </a:r>
                      <a:r>
                        <a:rPr kumimoji="0" lang="en-US" sz="26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</a:t>
                      </a:r>
                      <a:endParaRPr kumimoji="0" lang="ru-RU" sz="2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Англия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ru-RU" sz="2600" i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14a +49</a:t>
                      </a:r>
                      <a:endParaRPr lang="ru-RU" sz="26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Италия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ru-RU" sz="2600" i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2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9y</a:t>
                      </a:r>
                      <a:r>
                        <a:rPr lang="ru-RU" sz="2600" i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6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Испания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25y</a:t>
                      </a:r>
                      <a:r>
                        <a:rPr lang="ru-RU" sz="2600" i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2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+10y</a:t>
                      </a:r>
                      <a:r>
                        <a:rPr lang="en-US" sz="2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+ 1</a:t>
                      </a:r>
                      <a:endParaRPr lang="ru-RU" sz="26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312715"/>
              </p:ext>
            </p:extLst>
          </p:nvPr>
        </p:nvGraphicFramePr>
        <p:xfrm>
          <a:off x="4427984" y="1884310"/>
          <a:ext cx="4447722" cy="2520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9410"/>
                <a:gridCol w="2808312"/>
              </a:tblGrid>
              <a:tr h="491762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Хуан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(5y – 1)</a:t>
                      </a:r>
                      <a:r>
                        <a:rPr lang="ru-RU" sz="2400" i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97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Джованни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(2x – 3y)(2x + 3y)</a:t>
                      </a:r>
                      <a:endParaRPr lang="ru-RU" sz="28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2497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Джон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 – 7)</a:t>
                      </a:r>
                      <a:r>
                        <a:rPr lang="ru-RU" sz="2800" i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762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5ab(3b – 1)</a:t>
                      </a:r>
                      <a:endParaRPr lang="ru-RU" sz="2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762">
                <a:tc>
                  <a:txBody>
                    <a:bodyPr/>
                    <a:lstStyle/>
                    <a:p>
                      <a:r>
                        <a:rPr lang="ru-RU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Ганс</a:t>
                      </a:r>
                      <a:endParaRPr lang="ru-RU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(x – 5)(x +</a:t>
                      </a:r>
                      <a:r>
                        <a:rPr lang="en-US" sz="26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5)</a:t>
                      </a:r>
                      <a:endParaRPr lang="ru-RU" sz="2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323528" y="188640"/>
            <a:ext cx="8496944" cy="6189693"/>
            <a:chOff x="323528" y="116632"/>
            <a:chExt cx="8496944" cy="618969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971600" y="116632"/>
              <a:ext cx="7200800" cy="648072"/>
            </a:xfrm>
            <a:prstGeom prst="roundRect">
              <a:avLst>
                <a:gd name="adj" fmla="val 22164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Устный счёт</a:t>
              </a:r>
              <a:endPara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4" descr="http://img.freeflagicons.com/thumb/flag_with_flagpole/germany/germany_640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1" y="4524126"/>
              <a:ext cx="2376264" cy="17821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http://img.freeflagicons.com/thumb/flag_with_flagpole/saint_barthelemy/saint_barthelemy_64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1" y="4524126"/>
              <a:ext cx="2376264" cy="17821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8" descr="http://img.freeflagicons.com/thumb/flag_with_flagpole/italy/italy_64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874" y="4524126"/>
              <a:ext cx="2376264" cy="17821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http://img.freeflagicons.com/thumb/flag_with_flagpole/spain/spain_640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3" y="4552627"/>
              <a:ext cx="2338264" cy="17536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1" descr="C:\Users\admin\Desktop\united_kingdom_640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2" y="4552627"/>
              <a:ext cx="2337807" cy="175369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23528" y="908720"/>
              <a:ext cx="84969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Выполните действия и, используя найденные ответы, узнайте, какие имена являются типичными в других странах мира.</a:t>
              </a:r>
              <a:endParaRPr lang="ru-RU" sz="2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57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67878" y="190251"/>
            <a:ext cx="8674608" cy="6058869"/>
            <a:chOff x="145146" y="116632"/>
            <a:chExt cx="8674608" cy="6058869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971600" y="116632"/>
              <a:ext cx="7200800" cy="648072"/>
            </a:xfrm>
            <a:prstGeom prst="roundRect">
              <a:avLst>
                <a:gd name="adj" fmla="val 22164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Проверяем</a:t>
              </a:r>
              <a:endPara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" name="Группа 3"/>
            <p:cNvGrpSpPr/>
            <p:nvPr/>
          </p:nvGrpSpPr>
          <p:grpSpPr>
            <a:xfrm>
              <a:off x="5511618" y="2996451"/>
              <a:ext cx="1692163" cy="3179050"/>
              <a:chOff x="5220072" y="3132602"/>
              <a:chExt cx="1744876" cy="3239250"/>
            </a:xfrm>
          </p:grpSpPr>
          <p:pic>
            <p:nvPicPr>
              <p:cNvPr id="26" name="Picture 2" descr="C:\Users\admin\Desktop\урок\6864563-cute-boy-cartoon-waving-with-american-flag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20072" y="3143088"/>
                <a:ext cx="1744876" cy="3228764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8" descr="C:\Users\admin\Desktop\урок\spain_fluttering_flag_64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1828">
                <a:off x="5511231" y="3132602"/>
                <a:ext cx="1288053" cy="96622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Группа 4"/>
            <p:cNvGrpSpPr/>
            <p:nvPr/>
          </p:nvGrpSpPr>
          <p:grpSpPr>
            <a:xfrm>
              <a:off x="2988240" y="1156604"/>
              <a:ext cx="2727556" cy="2561008"/>
              <a:chOff x="2735185" y="1216436"/>
              <a:chExt cx="2727556" cy="2561008"/>
            </a:xfrm>
          </p:grpSpPr>
          <p:pic>
            <p:nvPicPr>
              <p:cNvPr id="23" name="Picture 5" descr="C:\Users\admin\Desktop\урок\stock-vector-cute-boy-cartoon-posing-14678034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7063" y="1281996"/>
                <a:ext cx="1615678" cy="2495448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Скругленный прямоугольник 23"/>
              <p:cNvSpPr/>
              <p:nvPr/>
            </p:nvSpPr>
            <p:spPr>
              <a:xfrm rot="21159538">
                <a:off x="3902195" y="1279633"/>
                <a:ext cx="45719" cy="115646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5" name="Picture 11" descr="C:\Users\admin\Desktop\урок\italy_640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63123">
                <a:off x="2735185" y="1216436"/>
                <a:ext cx="1286425" cy="96500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Группа 5"/>
            <p:cNvGrpSpPr/>
            <p:nvPr/>
          </p:nvGrpSpPr>
          <p:grpSpPr>
            <a:xfrm>
              <a:off x="6251431" y="1208473"/>
              <a:ext cx="2468245" cy="2420539"/>
              <a:chOff x="6092510" y="1356905"/>
              <a:chExt cx="2468245" cy="2420539"/>
            </a:xfrm>
          </p:grpSpPr>
          <p:pic>
            <p:nvPicPr>
              <p:cNvPr id="20" name="Picture 6" descr="C:\Users\admin\Desktop\урок\9783060-cartoon-boy-playing-п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61974">
                <a:off x="6715070" y="1356905"/>
                <a:ext cx="1845685" cy="2420539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Скругленный прямоугольник 20"/>
              <p:cNvSpPr/>
              <p:nvPr/>
            </p:nvSpPr>
            <p:spPr>
              <a:xfrm rot="21159538">
                <a:off x="7171269" y="1856045"/>
                <a:ext cx="45719" cy="1156460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2" name="Picture 10" descr="C:\Users\admin\Desktop\урок\germany_640 (1)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296371">
                <a:off x="6092510" y="1748293"/>
                <a:ext cx="1157420" cy="86823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Группа 6"/>
            <p:cNvGrpSpPr/>
            <p:nvPr/>
          </p:nvGrpSpPr>
          <p:grpSpPr>
            <a:xfrm>
              <a:off x="2051720" y="3747700"/>
              <a:ext cx="2438411" cy="2427801"/>
              <a:chOff x="1382985" y="3776515"/>
              <a:chExt cx="2438411" cy="2427801"/>
            </a:xfrm>
          </p:grpSpPr>
          <p:pic>
            <p:nvPicPr>
              <p:cNvPr id="17" name="Picture 4" descr="C:\Users\admin\Desktop\урок\1425210999_ch05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2985" y="3844189"/>
                <a:ext cx="1774087" cy="236012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Скругленный прямоугольник 17"/>
              <p:cNvSpPr/>
              <p:nvPr/>
            </p:nvSpPr>
            <p:spPr>
              <a:xfrm rot="246492">
                <a:off x="2743077" y="3776515"/>
                <a:ext cx="45719" cy="167236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Picture 7" descr="C:\Users\admin\Desktop\урок\united_kingdom_640-640x480.pn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11934">
                <a:off x="2663080" y="3811882"/>
                <a:ext cx="1158316" cy="86890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" name="Группа 7"/>
            <p:cNvGrpSpPr/>
            <p:nvPr/>
          </p:nvGrpSpPr>
          <p:grpSpPr>
            <a:xfrm>
              <a:off x="193088" y="1143538"/>
              <a:ext cx="2466788" cy="2652700"/>
              <a:chOff x="133178" y="963018"/>
              <a:chExt cx="2466788" cy="2652700"/>
            </a:xfrm>
          </p:grpSpPr>
          <p:pic>
            <p:nvPicPr>
              <p:cNvPr id="14" name="Picture 3" descr="C:\Users\admin\Desktop\урок\Funny_School_Children-4.pngю.png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6498" y="963018"/>
                <a:ext cx="1453468" cy="265270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Скругленный прямоугольник 14"/>
              <p:cNvSpPr/>
              <p:nvPr/>
            </p:nvSpPr>
            <p:spPr>
              <a:xfrm rot="21142347">
                <a:off x="1272789" y="1134518"/>
                <a:ext cx="45719" cy="1654994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6" name="Picture 9" descr="C:\Users\admin\Desktop\урок\saint_barthelemy_640-640x480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982164">
                <a:off x="133178" y="969868"/>
                <a:ext cx="1224677" cy="918687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TextBox 8"/>
            <p:cNvSpPr txBox="1"/>
            <p:nvPr/>
          </p:nvSpPr>
          <p:spPr>
            <a:xfrm>
              <a:off x="1206408" y="4724034"/>
              <a:ext cx="11861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Джон</a:t>
              </a:r>
              <a:endPara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Hello!</a:t>
              </a:r>
              <a:endPara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5146" y="2622216"/>
              <a:ext cx="132055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Жан</a:t>
              </a:r>
            </a:p>
            <a:p>
              <a:pPr algn="ctr"/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Bonjour!</a:t>
              </a:r>
              <a:endPara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610729" y="4711964"/>
              <a:ext cx="11861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Хуан</a:t>
              </a:r>
              <a:endPara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Hola</a:t>
              </a:r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!</a:t>
              </a:r>
              <a:endPara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33650" y="3479565"/>
              <a:ext cx="11861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Ганс</a:t>
              </a:r>
              <a:endPara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Hallo!</a:t>
              </a:r>
              <a:endPara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47270" y="2418742"/>
              <a:ext cx="142739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Джованни</a:t>
              </a:r>
              <a:endPara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Ciao!</a:t>
              </a:r>
              <a:endPara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57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249830" y="188640"/>
            <a:ext cx="8640960" cy="2059360"/>
            <a:chOff x="251520" y="116632"/>
            <a:chExt cx="8640960" cy="205936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971600" y="116632"/>
              <a:ext cx="7200800" cy="648072"/>
            </a:xfrm>
            <a:prstGeom prst="roundRect">
              <a:avLst>
                <a:gd name="adj" fmla="val 22164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Упражнение на сокращение дробей</a:t>
              </a:r>
              <a:endPara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51520" y="1052736"/>
              <a:ext cx="8640960" cy="1123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  <a:spcAft>
                  <a:spcPts val="1000"/>
                </a:spcAft>
              </a:pPr>
              <a:r>
                <a:rPr lang="ru-RU" sz="2000" dirty="0">
                  <a:latin typeface="Times New Roman"/>
                  <a:ea typeface="Calibri"/>
                  <a:cs typeface="Times New Roman"/>
                </a:rPr>
                <a:t>В 988 году, во времена правления киевского князя Владимира, Русь приняла христианство. Вместе с религией на Русь пришли и древнегреческие имена. Сократите дробь и </a:t>
              </a:r>
              <a:r>
                <a:rPr lang="ru-RU" sz="2000" dirty="0" smtClean="0">
                  <a:latin typeface="Times New Roman"/>
                  <a:ea typeface="Calibri"/>
                  <a:cs typeface="Times New Roman"/>
                </a:rPr>
                <a:t>соотнесите ответы с </a:t>
              </a:r>
              <a:r>
                <a:rPr lang="ru-RU" sz="2000" dirty="0">
                  <a:latin typeface="Times New Roman"/>
                  <a:ea typeface="Calibri"/>
                  <a:cs typeface="Times New Roman"/>
                </a:rPr>
                <a:t>дословным переводом имен.</a:t>
              </a:r>
              <a:endParaRPr lang="ru-RU" sz="1600" dirty="0">
                <a:ea typeface="Calibri"/>
                <a:cs typeface="Times New Roman"/>
              </a:endParaRPr>
            </a:p>
          </p:txBody>
        </p:sp>
      </p:grp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638870"/>
              </p:ext>
            </p:extLst>
          </p:nvPr>
        </p:nvGraphicFramePr>
        <p:xfrm>
          <a:off x="2339752" y="2780928"/>
          <a:ext cx="1764962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Формула" r:id="rId3" imgW="1218671" imgH="444307" progId="Equation.3">
                  <p:embed/>
                </p:oleObj>
              </mc:Choice>
              <mc:Fallback>
                <p:oleObj name="Формула" r:id="rId3" imgW="1218671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752" y="2780928"/>
                        <a:ext cx="1764962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Объект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62215"/>
              </p:ext>
            </p:extLst>
          </p:nvPr>
        </p:nvGraphicFramePr>
        <p:xfrm>
          <a:off x="7452320" y="2708920"/>
          <a:ext cx="568449" cy="675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Формула" r:id="rId5" imgW="355446" imgH="418918" progId="Equation.3">
                  <p:embed/>
                </p:oleObj>
              </mc:Choice>
              <mc:Fallback>
                <p:oleObj name="Формула" r:id="rId5" imgW="355446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20" y="2708920"/>
                        <a:ext cx="568449" cy="6759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243567"/>
              </p:ext>
            </p:extLst>
          </p:nvPr>
        </p:nvGraphicFramePr>
        <p:xfrm>
          <a:off x="2483768" y="3645024"/>
          <a:ext cx="1512168" cy="672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Формула" r:id="rId7" imgW="939800" imgH="419100" progId="Equation.3">
                  <p:embed/>
                </p:oleObj>
              </mc:Choice>
              <mc:Fallback>
                <p:oleObj name="Формула" r:id="rId7" imgW="9398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645024"/>
                        <a:ext cx="1512168" cy="6720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Объект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499710"/>
              </p:ext>
            </p:extLst>
          </p:nvPr>
        </p:nvGraphicFramePr>
        <p:xfrm>
          <a:off x="7380312" y="3675167"/>
          <a:ext cx="648072" cy="617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Формула" r:id="rId9" imgW="406048" imgH="393359" progId="Equation.3">
                  <p:embed/>
                </p:oleObj>
              </mc:Choice>
              <mc:Fallback>
                <p:oleObj name="Формула" r:id="rId9" imgW="406048" imgH="39335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3675167"/>
                        <a:ext cx="648072" cy="6179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582826"/>
              </p:ext>
            </p:extLst>
          </p:nvPr>
        </p:nvGraphicFramePr>
        <p:xfrm>
          <a:off x="2555776" y="4581128"/>
          <a:ext cx="1362554" cy="644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Формула" r:id="rId11" imgW="889000" imgH="419100" progId="Equation.3">
                  <p:embed/>
                </p:oleObj>
              </mc:Choice>
              <mc:Fallback>
                <p:oleObj name="Формула" r:id="rId11" imgW="889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581128"/>
                        <a:ext cx="1362554" cy="6446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859373"/>
              </p:ext>
            </p:extLst>
          </p:nvPr>
        </p:nvGraphicFramePr>
        <p:xfrm>
          <a:off x="7596336" y="4581128"/>
          <a:ext cx="25290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Формула" r:id="rId13" imgW="152334" imgH="393529" progId="Equation.3">
                  <p:embed/>
                </p:oleObj>
              </mc:Choice>
              <mc:Fallback>
                <p:oleObj name="Формула" r:id="rId13" imgW="15233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4581128"/>
                        <a:ext cx="252906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Объект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348513"/>
              </p:ext>
            </p:extLst>
          </p:nvPr>
        </p:nvGraphicFramePr>
        <p:xfrm>
          <a:off x="2483768" y="5445224"/>
          <a:ext cx="1472891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Формула" r:id="rId15" imgW="952087" imgH="418918" progId="Equation.3">
                  <p:embed/>
                </p:oleObj>
              </mc:Choice>
              <mc:Fallback>
                <p:oleObj name="Формула" r:id="rId15" imgW="95208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5445224"/>
                        <a:ext cx="1472891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334813"/>
              </p:ext>
            </p:extLst>
          </p:nvPr>
        </p:nvGraphicFramePr>
        <p:xfrm>
          <a:off x="7303035" y="5445224"/>
          <a:ext cx="869365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Формула" r:id="rId17" imgW="520474" imgH="393529" progId="Equation.3">
                  <p:embed/>
                </p:oleObj>
              </mc:Choice>
              <mc:Fallback>
                <p:oleObj name="Формула" r:id="rId17" imgW="52047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3035" y="5445224"/>
                        <a:ext cx="869365" cy="6480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768940"/>
              </p:ext>
            </p:extLst>
          </p:nvPr>
        </p:nvGraphicFramePr>
        <p:xfrm>
          <a:off x="467544" y="2636912"/>
          <a:ext cx="3888432" cy="36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184"/>
                <a:gridCol w="2232248"/>
              </a:tblGrid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Андрей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Илья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Никита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Артём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719986"/>
              </p:ext>
            </p:extLst>
          </p:nvPr>
        </p:nvGraphicFramePr>
        <p:xfrm>
          <a:off x="4716016" y="2636912"/>
          <a:ext cx="3744416" cy="3600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8254"/>
                <a:gridCol w="1456162"/>
              </a:tblGrid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Солнечный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Мужественный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Здоровый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010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2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Группа 16"/>
          <p:cNvGrpSpPr/>
          <p:nvPr/>
        </p:nvGrpSpPr>
        <p:grpSpPr>
          <a:xfrm>
            <a:off x="225412" y="116632"/>
            <a:ext cx="8567193" cy="6055062"/>
            <a:chOff x="141498" y="116632"/>
            <a:chExt cx="8567193" cy="6055062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41231" y="116632"/>
              <a:ext cx="7200800" cy="648072"/>
            </a:xfrm>
            <a:prstGeom prst="roundRect">
              <a:avLst>
                <a:gd name="adj" fmla="val 22164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Проверяем</a:t>
              </a:r>
              <a:endPara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2" descr="C:\Users\admin\Desktop\урок\8f874b17b72c19bc92e89c00da30cf9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1154067"/>
              <a:ext cx="1377222" cy="248708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C:\Users\admin\Desktop\урок\36777877-Мультфильм-мальчик-держит-стопку-книг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855" y="1987255"/>
              <a:ext cx="1763433" cy="25095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548451" y="1137521"/>
              <a:ext cx="21602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Андрей</a:t>
              </a:r>
            </a:p>
            <a:p>
              <a:pPr algn="ctr"/>
              <a:r>
                <a: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Мужественный</a:t>
              </a:r>
              <a:endPara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647933" y="1137521"/>
              <a:ext cx="179369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Илья</a:t>
              </a:r>
            </a:p>
            <a:p>
              <a:pPr algn="ctr"/>
              <a:r>
                <a: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Солнечный</a:t>
              </a:r>
              <a:endPara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16360" y="3711939"/>
              <a:ext cx="216024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Никита</a:t>
              </a:r>
            </a:p>
            <a:p>
              <a:pPr algn="ctr"/>
              <a:r>
                <a: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Победитель</a:t>
              </a:r>
              <a:endPara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644008" y="3711938"/>
              <a:ext cx="17687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Артём</a:t>
              </a:r>
            </a:p>
            <a:p>
              <a:pPr algn="ctr"/>
              <a:r>
                <a: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Здоровый</a:t>
              </a:r>
              <a:endPara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5" name="Picture 3" descr="C:\Users\admin\Desktop\урок\1441202600_97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2046851"/>
              <a:ext cx="1550573" cy="244990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C:\Users\admin\Desktop\урок\8299732-boy-cartoon-holding-gold-trophy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498" y="1278435"/>
              <a:ext cx="2317861" cy="223834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309327" y="4725144"/>
              <a:ext cx="839936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 </a:t>
              </a:r>
              <a:r>
                <a:rPr lang="ru-RU" sz="2200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Задание на дом</a:t>
              </a:r>
            </a:p>
            <a:p>
              <a:pPr algn="just"/>
              <a:r>
                <a:rPr lang="ru-RU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Узнать происхождение и значение своего имени (из какого языка пришло, как переводится, в каком году впервые появилось на Руси, сколько в среднем детей имеет такое имя и т.д.).</a:t>
              </a:r>
              <a:endPara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098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97101" y="789162"/>
            <a:ext cx="8341218" cy="5386198"/>
            <a:chOff x="473657" y="811517"/>
            <a:chExt cx="8341218" cy="5386198"/>
          </a:xfrm>
        </p:grpSpPr>
        <p:sp>
          <p:nvSpPr>
            <p:cNvPr id="3" name="TextBox 2"/>
            <p:cNvSpPr txBox="1"/>
            <p:nvPr/>
          </p:nvSpPr>
          <p:spPr>
            <a:xfrm>
              <a:off x="4632647" y="1924380"/>
              <a:ext cx="4108039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Мечтать легко и приятно, но думать трудно. Умственный труд едва ли не самый тяжёлый труд для человека.</a:t>
              </a:r>
              <a:endParaRPr lang="ru-RU" sz="2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4" descr="C:\Users\admin\Desktop\57275379_scaled_204x13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6045" y="1769126"/>
              <a:ext cx="193205" cy="155254"/>
            </a:xfrm>
            <a:prstGeom prst="rect">
              <a:avLst/>
            </a:prstGeom>
            <a:noFill/>
            <a:effectLst>
              <a:outerShdw sx="1000" sy="1000" algn="ctr" rotWithShape="0">
                <a:srgbClr val="00000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>
              <a:off x="4888002" y="1780506"/>
              <a:ext cx="382856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Picture 5" descr="C:\Users\admin\Desktop\57275379_scaled_204x135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8261" y="3343014"/>
              <a:ext cx="196614" cy="1579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051348" y="3865622"/>
              <a:ext cx="3566913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2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Великий русский педагог</a:t>
              </a:r>
            </a:p>
            <a:p>
              <a:pPr algn="r"/>
              <a:r>
                <a:rPr lang="ru-RU" sz="22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Константин Дмитриевич</a:t>
              </a:r>
            </a:p>
            <a:p>
              <a:pPr algn="r"/>
              <a:r>
                <a:rPr lang="ru-RU" sz="2200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Ушинский</a:t>
              </a:r>
              <a:endParaRPr lang="ru-RU" sz="2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Прямая соединительная линия 7"/>
            <p:cNvCxnSpPr/>
            <p:nvPr/>
          </p:nvCxnSpPr>
          <p:spPr>
            <a:xfrm>
              <a:off x="4701340" y="3504616"/>
              <a:ext cx="37650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2" descr="http://img.yakaboo.ua/media/entity/author/cache/1/thumbnail/540x/17f82f742ffe127f42dca9de82fb58b1/1/1/11_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657" y="811517"/>
              <a:ext cx="3672408" cy="53861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57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347846" y="162735"/>
            <a:ext cx="8646514" cy="6282844"/>
            <a:chOff x="347846" y="116632"/>
            <a:chExt cx="8646514" cy="628284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971600" y="116632"/>
              <a:ext cx="7200800" cy="648072"/>
            </a:xfrm>
            <a:prstGeom prst="roundRect">
              <a:avLst>
                <a:gd name="adj" fmla="val 22164"/>
              </a:avLst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800" b="1" i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Логическая задача</a:t>
              </a:r>
              <a:endPara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2" descr="http://publicdomainvectors.org/tn_img/pitr_scissors_half-open_icon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821738">
              <a:off x="8215068" y="5620184"/>
              <a:ext cx="779292" cy="7792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>
              <a:off x="8538756" y="2420888"/>
              <a:ext cx="32357" cy="3122924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80232" y="1267815"/>
                  <a:ext cx="7848871" cy="91140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ru-RU" sz="2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Как от куска материи длиной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ru-RU" sz="22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2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ru-RU" sz="22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ru-RU" sz="2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метра отрезать 50 сантиметров, не имея измерительного прибора (линейки)?</a:t>
                  </a:r>
                  <a:endPara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232" y="1267815"/>
                  <a:ext cx="7848871" cy="91140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010" r="-1010" b="-1275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Прямоугольник 14"/>
            <p:cNvSpPr/>
            <p:nvPr/>
          </p:nvSpPr>
          <p:spPr>
            <a:xfrm>
              <a:off x="347846" y="1074973"/>
              <a:ext cx="8190910" cy="12970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47846" y="2794463"/>
                <a:ext cx="7992887" cy="3261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</a:t>
                </a:r>
              </a:p>
              <a:p>
                <a:pPr algn="just"/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от куска ткани длиной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метра отрезать полметра, то длина оставшейся части составит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метра.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sz="2000" b="0" i="1" smtClean="0">
                        <a:latin typeface="Cambria Math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sz="20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4−3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ru-RU" sz="20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0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algn="just"/>
                <a:endPara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Отделить от имеющегося куска ткани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метра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можно, сложив этот кусок вчетверо.</a:t>
                </a:r>
              </a:p>
              <a:p>
                <a:pPr algn="just"/>
                <a:endParaRPr lang="ru-RU" sz="8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sz="2000" b="0" i="1" smtClean="0">
                        <a:latin typeface="Cambria Math"/>
                        <a:cs typeface="Times New Roman" panose="02020603050405020304" pitchFamily="18" charset="0"/>
                      </a:rPr>
                      <m:t>:4=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ru-RU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ru-RU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12</m:t>
                        </m:r>
                      </m:den>
                    </m:f>
                    <m:r>
                      <a:rPr lang="ru-RU" sz="20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20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846" y="2794463"/>
                <a:ext cx="7992887" cy="3261470"/>
              </a:xfrm>
              <a:prstGeom prst="rect">
                <a:avLst/>
              </a:prstGeom>
              <a:blipFill rotWithShape="1">
                <a:blip r:embed="rId4"/>
                <a:stretch>
                  <a:fillRect l="-763" t="-935" r="-8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02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528</Words>
  <Application>Microsoft Office PowerPoint</Application>
  <PresentationFormat>Экран (4:3)</PresentationFormat>
  <Paragraphs>94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Shablon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36</cp:revision>
  <dcterms:created xsi:type="dcterms:W3CDTF">2015-09-28T18:20:13Z</dcterms:created>
  <dcterms:modified xsi:type="dcterms:W3CDTF">2015-10-11T14:36:37Z</dcterms:modified>
</cp:coreProperties>
</file>