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1" r:id="rId3"/>
    <p:sldId id="272" r:id="rId4"/>
    <p:sldId id="280" r:id="rId5"/>
    <p:sldId id="273" r:id="rId6"/>
    <p:sldId id="274" r:id="rId7"/>
    <p:sldId id="275" r:id="rId8"/>
    <p:sldId id="277" r:id="rId9"/>
    <p:sldId id="276" r:id="rId10"/>
    <p:sldId id="278" r:id="rId11"/>
    <p:sldId id="279" r:id="rId12"/>
    <p:sldId id="281" r:id="rId13"/>
    <p:sldId id="261" r:id="rId14"/>
    <p:sldId id="282" r:id="rId15"/>
    <p:sldId id="283" r:id="rId16"/>
    <p:sldId id="256" r:id="rId17"/>
    <p:sldId id="284" r:id="rId18"/>
    <p:sldId id="262" r:id="rId19"/>
    <p:sldId id="285" r:id="rId20"/>
    <p:sldId id="257" r:id="rId21"/>
    <p:sldId id="263" r:id="rId22"/>
    <p:sldId id="264" r:id="rId23"/>
    <p:sldId id="265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68"/>
    <a:srgbClr val="1B03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B2608-4ECE-4A5C-95DD-C9B57103AE6C}" type="doc">
      <dgm:prSet loTypeId="urn:microsoft.com/office/officeart/2005/8/layout/matrix1" loCatId="matrix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23E676E-D0D4-40BA-9AE4-73B3163F1EB3}">
      <dgm:prSet phldrT="[Текст]"/>
      <dgm:spPr/>
      <dgm:t>
        <a:bodyPr/>
        <a:lstStyle/>
        <a:p>
          <a:r>
            <a:rPr lang="ru-RU" dirty="0"/>
            <a:t>Наполеон</a:t>
          </a:r>
        </a:p>
      </dgm:t>
    </dgm:pt>
    <dgm:pt modelId="{5928B6D5-7835-46D4-B05C-62675BE85E9C}" type="parTrans" cxnId="{FFB57558-1194-46AE-B87D-1DC811C75926}">
      <dgm:prSet/>
      <dgm:spPr/>
      <dgm:t>
        <a:bodyPr/>
        <a:lstStyle/>
        <a:p>
          <a:endParaRPr lang="ru-RU"/>
        </a:p>
      </dgm:t>
    </dgm:pt>
    <dgm:pt modelId="{3CA1B857-F609-4F3E-8FBD-2386C6FC7DC2}" type="sibTrans" cxnId="{FFB57558-1194-46AE-B87D-1DC811C75926}">
      <dgm:prSet/>
      <dgm:spPr/>
      <dgm:t>
        <a:bodyPr/>
        <a:lstStyle/>
        <a:p>
          <a:endParaRPr lang="ru-RU"/>
        </a:p>
      </dgm:t>
    </dgm:pt>
    <dgm:pt modelId="{68375E77-E0B3-41B2-A240-38490F3EC933}">
      <dgm:prSet phldrT="[Текст]" custT="1"/>
      <dgm:spPr/>
      <dgm:t>
        <a:bodyPr/>
        <a:lstStyle/>
        <a:p>
          <a:r>
            <a:rPr lang="ru-RU" sz="4000" b="1" dirty="0">
              <a:solidFill>
                <a:schemeClr val="tx1"/>
              </a:solidFill>
            </a:rPr>
            <a:t>кто он?</a:t>
          </a:r>
        </a:p>
      </dgm:t>
    </dgm:pt>
    <dgm:pt modelId="{92296867-C056-45BA-B567-A8507F9750FC}" type="parTrans" cxnId="{F104EA6B-971C-4D35-9DC1-E5CD6CC93937}">
      <dgm:prSet/>
      <dgm:spPr/>
      <dgm:t>
        <a:bodyPr/>
        <a:lstStyle/>
        <a:p>
          <a:endParaRPr lang="ru-RU"/>
        </a:p>
      </dgm:t>
    </dgm:pt>
    <dgm:pt modelId="{9D3A7598-A2F1-4BF3-9652-1C6301822362}" type="sibTrans" cxnId="{F104EA6B-971C-4D35-9DC1-E5CD6CC93937}">
      <dgm:prSet/>
      <dgm:spPr/>
      <dgm:t>
        <a:bodyPr/>
        <a:lstStyle/>
        <a:p>
          <a:endParaRPr lang="ru-RU"/>
        </a:p>
      </dgm:t>
    </dgm:pt>
    <dgm:pt modelId="{412D530C-1BC4-4D32-8B8B-F97324D48FC1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внутренняя </a:t>
          </a:r>
          <a:endParaRPr lang="ru-RU" sz="2800" b="1" dirty="0" smtClean="0">
            <a:solidFill>
              <a:schemeClr val="tx1"/>
            </a:solidFill>
          </a:endParaRPr>
        </a:p>
        <a:p>
          <a:r>
            <a:rPr lang="ru-RU" sz="2800" b="1" dirty="0" smtClean="0">
              <a:solidFill>
                <a:schemeClr val="tx1"/>
              </a:solidFill>
            </a:rPr>
            <a:t>      политика</a:t>
          </a:r>
          <a:endParaRPr lang="ru-RU" sz="2800" b="1" dirty="0">
            <a:solidFill>
              <a:schemeClr val="tx1"/>
            </a:solidFill>
          </a:endParaRPr>
        </a:p>
      </dgm:t>
    </dgm:pt>
    <dgm:pt modelId="{3D6FEA94-2D91-4DA0-9721-5F671564C939}" type="parTrans" cxnId="{5ECFCC77-C683-4D19-A95E-00D9590C56D2}">
      <dgm:prSet/>
      <dgm:spPr/>
      <dgm:t>
        <a:bodyPr/>
        <a:lstStyle/>
        <a:p>
          <a:endParaRPr lang="ru-RU"/>
        </a:p>
      </dgm:t>
    </dgm:pt>
    <dgm:pt modelId="{2E05B612-976B-48AB-B7D9-5119E497B475}" type="sibTrans" cxnId="{5ECFCC77-C683-4D19-A95E-00D9590C56D2}">
      <dgm:prSet/>
      <dgm:spPr/>
      <dgm:t>
        <a:bodyPr/>
        <a:lstStyle/>
        <a:p>
          <a:endParaRPr lang="ru-RU"/>
        </a:p>
      </dgm:t>
    </dgm:pt>
    <dgm:pt modelId="{36BACD1E-BE17-4506-855D-0EFFB343EFA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Внешняя</a:t>
          </a:r>
        </a:p>
        <a:p>
          <a:r>
            <a:rPr lang="ru-RU" sz="2800" b="1" dirty="0" smtClean="0">
              <a:solidFill>
                <a:schemeClr val="tx1"/>
              </a:solidFill>
            </a:rPr>
            <a:t> </a:t>
          </a:r>
          <a:r>
            <a:rPr lang="ru-RU" sz="2800" b="1" dirty="0">
              <a:solidFill>
                <a:schemeClr val="tx1"/>
              </a:solidFill>
            </a:rPr>
            <a:t>политика</a:t>
          </a:r>
        </a:p>
      </dgm:t>
    </dgm:pt>
    <dgm:pt modelId="{5ED21D34-A958-4A57-B469-29941801901A}" type="parTrans" cxnId="{8FC38538-7B95-4CC4-A64B-4F6BD6171F3E}">
      <dgm:prSet/>
      <dgm:spPr/>
      <dgm:t>
        <a:bodyPr/>
        <a:lstStyle/>
        <a:p>
          <a:endParaRPr lang="ru-RU"/>
        </a:p>
      </dgm:t>
    </dgm:pt>
    <dgm:pt modelId="{F02EE42A-C053-45A7-8BBF-BC445142D092}" type="sibTrans" cxnId="{8FC38538-7B95-4CC4-A64B-4F6BD6171F3E}">
      <dgm:prSet/>
      <dgm:spPr/>
      <dgm:t>
        <a:bodyPr/>
        <a:lstStyle/>
        <a:p>
          <a:endParaRPr lang="ru-RU"/>
        </a:p>
      </dgm:t>
    </dgm:pt>
    <dgm:pt modelId="{F53A78EF-0909-4833-8A32-78EC557537D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        свое </a:t>
          </a:r>
          <a:r>
            <a:rPr lang="ru-RU" sz="2800" b="1" dirty="0">
              <a:solidFill>
                <a:schemeClr val="tx1"/>
              </a:solidFill>
            </a:rPr>
            <a:t>мнение </a:t>
          </a:r>
          <a:endParaRPr lang="ru-RU" sz="2800" b="1" dirty="0" smtClean="0">
            <a:solidFill>
              <a:schemeClr val="tx1"/>
            </a:solidFill>
          </a:endParaRPr>
        </a:p>
        <a:p>
          <a:r>
            <a:rPr lang="ru-RU" sz="2800" b="1" dirty="0" smtClean="0">
              <a:solidFill>
                <a:schemeClr val="tx1"/>
              </a:solidFill>
            </a:rPr>
            <a:t>о </a:t>
          </a:r>
          <a:r>
            <a:rPr lang="ru-RU" sz="2800" b="1" dirty="0">
              <a:solidFill>
                <a:schemeClr val="tx1"/>
              </a:solidFill>
            </a:rPr>
            <a:t>личности</a:t>
          </a:r>
        </a:p>
      </dgm:t>
    </dgm:pt>
    <dgm:pt modelId="{041C8C32-9881-46AE-BBA5-6E64FF5F7D28}" type="parTrans" cxnId="{EB374C8B-9045-4C68-B8DE-1BF3CB1A1749}">
      <dgm:prSet/>
      <dgm:spPr/>
      <dgm:t>
        <a:bodyPr/>
        <a:lstStyle/>
        <a:p>
          <a:endParaRPr lang="ru-RU"/>
        </a:p>
      </dgm:t>
    </dgm:pt>
    <dgm:pt modelId="{CB97EDBE-9AD4-4E76-8EE0-246A89E50AF1}" type="sibTrans" cxnId="{EB374C8B-9045-4C68-B8DE-1BF3CB1A1749}">
      <dgm:prSet/>
      <dgm:spPr/>
      <dgm:t>
        <a:bodyPr/>
        <a:lstStyle/>
        <a:p>
          <a:endParaRPr lang="ru-RU"/>
        </a:p>
      </dgm:t>
    </dgm:pt>
    <dgm:pt modelId="{6FDBBC0C-4C89-4023-B4F3-54FAD844482F}" type="pres">
      <dgm:prSet presAssocID="{63EB2608-4ECE-4A5C-95DD-C9B57103AE6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4C2BE1-58FA-4226-BEC5-F13F6D0B7481}" type="pres">
      <dgm:prSet presAssocID="{63EB2608-4ECE-4A5C-95DD-C9B57103AE6C}" presName="matrix" presStyleCnt="0"/>
      <dgm:spPr/>
      <dgm:t>
        <a:bodyPr/>
        <a:lstStyle/>
        <a:p>
          <a:endParaRPr lang="ru-RU"/>
        </a:p>
      </dgm:t>
    </dgm:pt>
    <dgm:pt modelId="{6B491DE0-6FBD-41B7-B94A-DBA00DA7DB2C}" type="pres">
      <dgm:prSet presAssocID="{63EB2608-4ECE-4A5C-95DD-C9B57103AE6C}" presName="tile1" presStyleLbl="node1" presStyleIdx="0" presStyleCnt="4" custLinFactNeighborX="-2151" custLinFactNeighborY="-7273"/>
      <dgm:spPr/>
      <dgm:t>
        <a:bodyPr/>
        <a:lstStyle/>
        <a:p>
          <a:endParaRPr lang="ru-RU"/>
        </a:p>
      </dgm:t>
    </dgm:pt>
    <dgm:pt modelId="{D03C8EB3-FF39-4A9F-9065-12CAB18A44BB}" type="pres">
      <dgm:prSet presAssocID="{63EB2608-4ECE-4A5C-95DD-C9B57103AE6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BAAAD-C41B-4FB6-931C-DA15B0CD07BB}" type="pres">
      <dgm:prSet presAssocID="{63EB2608-4ECE-4A5C-95DD-C9B57103AE6C}" presName="tile2" presStyleLbl="node1" presStyleIdx="1" presStyleCnt="4"/>
      <dgm:spPr/>
      <dgm:t>
        <a:bodyPr/>
        <a:lstStyle/>
        <a:p>
          <a:endParaRPr lang="ru-RU"/>
        </a:p>
      </dgm:t>
    </dgm:pt>
    <dgm:pt modelId="{DFB1DC63-C864-4E93-B9A2-D87B0DC3BBA2}" type="pres">
      <dgm:prSet presAssocID="{63EB2608-4ECE-4A5C-95DD-C9B57103AE6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D1DF2-6775-427D-A3CB-429882C3F3EB}" type="pres">
      <dgm:prSet presAssocID="{63EB2608-4ECE-4A5C-95DD-C9B57103AE6C}" presName="tile3" presStyleLbl="node1" presStyleIdx="2" presStyleCnt="4"/>
      <dgm:spPr/>
      <dgm:t>
        <a:bodyPr/>
        <a:lstStyle/>
        <a:p>
          <a:endParaRPr lang="ru-RU"/>
        </a:p>
      </dgm:t>
    </dgm:pt>
    <dgm:pt modelId="{5BDA1264-5524-47B6-BEA1-255B78E50E2A}" type="pres">
      <dgm:prSet presAssocID="{63EB2608-4ECE-4A5C-95DD-C9B57103AE6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2D7FC-9CD9-48B1-B285-E63796A908DF}" type="pres">
      <dgm:prSet presAssocID="{63EB2608-4ECE-4A5C-95DD-C9B57103AE6C}" presName="tile4" presStyleLbl="node1" presStyleIdx="3" presStyleCnt="4"/>
      <dgm:spPr/>
      <dgm:t>
        <a:bodyPr/>
        <a:lstStyle/>
        <a:p>
          <a:endParaRPr lang="ru-RU"/>
        </a:p>
      </dgm:t>
    </dgm:pt>
    <dgm:pt modelId="{091C5154-197A-40C3-8E0A-B560F43A4EB1}" type="pres">
      <dgm:prSet presAssocID="{63EB2608-4ECE-4A5C-95DD-C9B57103AE6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C83F0-2534-495F-9938-157B5B4E5119}" type="pres">
      <dgm:prSet presAssocID="{63EB2608-4ECE-4A5C-95DD-C9B57103AE6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19094-BFD5-4D30-BE58-F529F58BB447}" type="presOf" srcId="{68375E77-E0B3-41B2-A240-38490F3EC933}" destId="{D03C8EB3-FF39-4A9F-9065-12CAB18A44BB}" srcOrd="1" destOrd="0" presId="urn:microsoft.com/office/officeart/2005/8/layout/matrix1"/>
    <dgm:cxn modelId="{36B63D23-94A8-443C-B349-0CDEC226660B}" type="presOf" srcId="{412D530C-1BC4-4D32-8B8B-F97324D48FC1}" destId="{DFB1DC63-C864-4E93-B9A2-D87B0DC3BBA2}" srcOrd="1" destOrd="0" presId="urn:microsoft.com/office/officeart/2005/8/layout/matrix1"/>
    <dgm:cxn modelId="{5ECFCC77-C683-4D19-A95E-00D9590C56D2}" srcId="{C23E676E-D0D4-40BA-9AE4-73B3163F1EB3}" destId="{412D530C-1BC4-4D32-8B8B-F97324D48FC1}" srcOrd="1" destOrd="0" parTransId="{3D6FEA94-2D91-4DA0-9721-5F671564C939}" sibTransId="{2E05B612-976B-48AB-B7D9-5119E497B475}"/>
    <dgm:cxn modelId="{29E18A16-6FC7-48FA-A032-E5F0EC9EFE66}" type="presOf" srcId="{412D530C-1BC4-4D32-8B8B-F97324D48FC1}" destId="{363BAAAD-C41B-4FB6-931C-DA15B0CD07BB}" srcOrd="0" destOrd="0" presId="urn:microsoft.com/office/officeart/2005/8/layout/matrix1"/>
    <dgm:cxn modelId="{783471A6-41A1-4C69-8454-D80BF248CE4E}" type="presOf" srcId="{F53A78EF-0909-4833-8A32-78EC557537D6}" destId="{091C5154-197A-40C3-8E0A-B560F43A4EB1}" srcOrd="1" destOrd="0" presId="urn:microsoft.com/office/officeart/2005/8/layout/matrix1"/>
    <dgm:cxn modelId="{44C2EBE2-2E69-43FE-BFA9-10C57162265B}" type="presOf" srcId="{C23E676E-D0D4-40BA-9AE4-73B3163F1EB3}" destId="{7CFC83F0-2534-495F-9938-157B5B4E5119}" srcOrd="0" destOrd="0" presId="urn:microsoft.com/office/officeart/2005/8/layout/matrix1"/>
    <dgm:cxn modelId="{FFB57558-1194-46AE-B87D-1DC811C75926}" srcId="{63EB2608-4ECE-4A5C-95DD-C9B57103AE6C}" destId="{C23E676E-D0D4-40BA-9AE4-73B3163F1EB3}" srcOrd="0" destOrd="0" parTransId="{5928B6D5-7835-46D4-B05C-62675BE85E9C}" sibTransId="{3CA1B857-F609-4F3E-8FBD-2386C6FC7DC2}"/>
    <dgm:cxn modelId="{09E6EBBA-7FB4-43EA-ABB4-21E15A08577D}" type="presOf" srcId="{36BACD1E-BE17-4506-855D-0EFFB343EFAA}" destId="{5BDD1DF2-6775-427D-A3CB-429882C3F3EB}" srcOrd="0" destOrd="0" presId="urn:microsoft.com/office/officeart/2005/8/layout/matrix1"/>
    <dgm:cxn modelId="{EB374C8B-9045-4C68-B8DE-1BF3CB1A1749}" srcId="{C23E676E-D0D4-40BA-9AE4-73B3163F1EB3}" destId="{F53A78EF-0909-4833-8A32-78EC557537D6}" srcOrd="3" destOrd="0" parTransId="{041C8C32-9881-46AE-BBA5-6E64FF5F7D28}" sibTransId="{CB97EDBE-9AD4-4E76-8EE0-246A89E50AF1}"/>
    <dgm:cxn modelId="{98B1CE41-23C2-4D5E-837B-359002BC70B5}" type="presOf" srcId="{36BACD1E-BE17-4506-855D-0EFFB343EFAA}" destId="{5BDA1264-5524-47B6-BEA1-255B78E50E2A}" srcOrd="1" destOrd="0" presId="urn:microsoft.com/office/officeart/2005/8/layout/matrix1"/>
    <dgm:cxn modelId="{E966A2B5-32BD-4819-91C0-ACB9782E7435}" type="presOf" srcId="{63EB2608-4ECE-4A5C-95DD-C9B57103AE6C}" destId="{6FDBBC0C-4C89-4023-B4F3-54FAD844482F}" srcOrd="0" destOrd="0" presId="urn:microsoft.com/office/officeart/2005/8/layout/matrix1"/>
    <dgm:cxn modelId="{68361032-C3F9-4EEF-953B-F531905F8C71}" type="presOf" srcId="{68375E77-E0B3-41B2-A240-38490F3EC933}" destId="{6B491DE0-6FBD-41B7-B94A-DBA00DA7DB2C}" srcOrd="0" destOrd="0" presId="urn:microsoft.com/office/officeart/2005/8/layout/matrix1"/>
    <dgm:cxn modelId="{7D56C57D-3F5C-49C5-AC7E-0B15E52D0348}" type="presOf" srcId="{F53A78EF-0909-4833-8A32-78EC557537D6}" destId="{3902D7FC-9CD9-48B1-B285-E63796A908DF}" srcOrd="0" destOrd="0" presId="urn:microsoft.com/office/officeart/2005/8/layout/matrix1"/>
    <dgm:cxn modelId="{F104EA6B-971C-4D35-9DC1-E5CD6CC93937}" srcId="{C23E676E-D0D4-40BA-9AE4-73B3163F1EB3}" destId="{68375E77-E0B3-41B2-A240-38490F3EC933}" srcOrd="0" destOrd="0" parTransId="{92296867-C056-45BA-B567-A8507F9750FC}" sibTransId="{9D3A7598-A2F1-4BF3-9652-1C6301822362}"/>
    <dgm:cxn modelId="{8FC38538-7B95-4CC4-A64B-4F6BD6171F3E}" srcId="{C23E676E-D0D4-40BA-9AE4-73B3163F1EB3}" destId="{36BACD1E-BE17-4506-855D-0EFFB343EFAA}" srcOrd="2" destOrd="0" parTransId="{5ED21D34-A958-4A57-B469-29941801901A}" sibTransId="{F02EE42A-C053-45A7-8BBF-BC445142D092}"/>
    <dgm:cxn modelId="{6C94E681-6D86-4285-B3F7-2D7994FE7B90}" type="presParOf" srcId="{6FDBBC0C-4C89-4023-B4F3-54FAD844482F}" destId="{834C2BE1-58FA-4226-BEC5-F13F6D0B7481}" srcOrd="0" destOrd="0" presId="urn:microsoft.com/office/officeart/2005/8/layout/matrix1"/>
    <dgm:cxn modelId="{9A3B6F43-DB89-4AFC-940A-30FAAAD9FD9A}" type="presParOf" srcId="{834C2BE1-58FA-4226-BEC5-F13F6D0B7481}" destId="{6B491DE0-6FBD-41B7-B94A-DBA00DA7DB2C}" srcOrd="0" destOrd="0" presId="urn:microsoft.com/office/officeart/2005/8/layout/matrix1"/>
    <dgm:cxn modelId="{D1E03C08-17E8-4861-9E5D-F72DC6B5ECB5}" type="presParOf" srcId="{834C2BE1-58FA-4226-BEC5-F13F6D0B7481}" destId="{D03C8EB3-FF39-4A9F-9065-12CAB18A44BB}" srcOrd="1" destOrd="0" presId="urn:microsoft.com/office/officeart/2005/8/layout/matrix1"/>
    <dgm:cxn modelId="{3B7B989A-8AF9-4F13-982E-7D8E2E848397}" type="presParOf" srcId="{834C2BE1-58FA-4226-BEC5-F13F6D0B7481}" destId="{363BAAAD-C41B-4FB6-931C-DA15B0CD07BB}" srcOrd="2" destOrd="0" presId="urn:microsoft.com/office/officeart/2005/8/layout/matrix1"/>
    <dgm:cxn modelId="{F0BDAA24-048E-4045-95A6-128E1BAD0CB3}" type="presParOf" srcId="{834C2BE1-58FA-4226-BEC5-F13F6D0B7481}" destId="{DFB1DC63-C864-4E93-B9A2-D87B0DC3BBA2}" srcOrd="3" destOrd="0" presId="urn:microsoft.com/office/officeart/2005/8/layout/matrix1"/>
    <dgm:cxn modelId="{B368A01D-620F-44D0-8319-2980C35FEEDF}" type="presParOf" srcId="{834C2BE1-58FA-4226-BEC5-F13F6D0B7481}" destId="{5BDD1DF2-6775-427D-A3CB-429882C3F3EB}" srcOrd="4" destOrd="0" presId="urn:microsoft.com/office/officeart/2005/8/layout/matrix1"/>
    <dgm:cxn modelId="{1A770073-2693-46AD-B2B0-DEBD97F743A3}" type="presParOf" srcId="{834C2BE1-58FA-4226-BEC5-F13F6D0B7481}" destId="{5BDA1264-5524-47B6-BEA1-255B78E50E2A}" srcOrd="5" destOrd="0" presId="urn:microsoft.com/office/officeart/2005/8/layout/matrix1"/>
    <dgm:cxn modelId="{CED62FDC-28EB-4A9A-A74D-7B9116972AB2}" type="presParOf" srcId="{834C2BE1-58FA-4226-BEC5-F13F6D0B7481}" destId="{3902D7FC-9CD9-48B1-B285-E63796A908DF}" srcOrd="6" destOrd="0" presId="urn:microsoft.com/office/officeart/2005/8/layout/matrix1"/>
    <dgm:cxn modelId="{CAED5D2A-2A38-4451-94CC-3DEF3DA75894}" type="presParOf" srcId="{834C2BE1-58FA-4226-BEC5-F13F6D0B7481}" destId="{091C5154-197A-40C3-8E0A-B560F43A4EB1}" srcOrd="7" destOrd="0" presId="urn:microsoft.com/office/officeart/2005/8/layout/matrix1"/>
    <dgm:cxn modelId="{B13FB372-7F6B-47BC-95A8-FBD70AF3D2C5}" type="presParOf" srcId="{6FDBBC0C-4C89-4023-B4F3-54FAD844482F}" destId="{7CFC83F0-2534-495F-9938-157B5B4E5119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91DE0-6FBD-41B7-B94A-DBA00DA7DB2C}">
      <dsp:nvSpPr>
        <dsp:cNvPr id="0" name=""/>
        <dsp:cNvSpPr/>
      </dsp:nvSpPr>
      <dsp:spPr>
        <a:xfrm rot="16200000">
          <a:off x="684076" y="-684076"/>
          <a:ext cx="1980220" cy="3348372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кто он?</a:t>
          </a:r>
        </a:p>
      </dsp:txBody>
      <dsp:txXfrm rot="16200000">
        <a:off x="931603" y="-931603"/>
        <a:ext cx="1485165" cy="3348372"/>
      </dsp:txXfrm>
    </dsp:sp>
    <dsp:sp modelId="{363BAAAD-C41B-4FB6-931C-DA15B0CD07BB}">
      <dsp:nvSpPr>
        <dsp:cNvPr id="0" name=""/>
        <dsp:cNvSpPr/>
      </dsp:nvSpPr>
      <dsp:spPr>
        <a:xfrm>
          <a:off x="3348372" y="0"/>
          <a:ext cx="3348372" cy="1980220"/>
        </a:xfrm>
        <a:prstGeom prst="round1Rect">
          <a:avLst/>
        </a:prstGeom>
        <a:solidFill>
          <a:schemeClr val="accent1">
            <a:shade val="50000"/>
            <a:hueOff val="-275305"/>
            <a:satOff val="5003"/>
            <a:lumOff val="2168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внутренняя </a:t>
          </a:r>
          <a:endParaRPr lang="ru-RU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политика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348372" y="0"/>
        <a:ext cx="3348372" cy="1485165"/>
      </dsp:txXfrm>
    </dsp:sp>
    <dsp:sp modelId="{5BDD1DF2-6775-427D-A3CB-429882C3F3EB}">
      <dsp:nvSpPr>
        <dsp:cNvPr id="0" name=""/>
        <dsp:cNvSpPr/>
      </dsp:nvSpPr>
      <dsp:spPr>
        <a:xfrm rot="10800000">
          <a:off x="0" y="1980220"/>
          <a:ext cx="3348372" cy="1980220"/>
        </a:xfrm>
        <a:prstGeom prst="round1Rect">
          <a:avLst/>
        </a:prstGeom>
        <a:solidFill>
          <a:schemeClr val="accent1">
            <a:shade val="50000"/>
            <a:hueOff val="-550610"/>
            <a:satOff val="10005"/>
            <a:lumOff val="43371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Внешняя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>
              <a:solidFill>
                <a:schemeClr val="tx1"/>
              </a:solidFill>
            </a:rPr>
            <a:t>политика</a:t>
          </a:r>
        </a:p>
      </dsp:txBody>
      <dsp:txXfrm rot="10800000">
        <a:off x="0" y="2475275"/>
        <a:ext cx="3348372" cy="1485165"/>
      </dsp:txXfrm>
    </dsp:sp>
    <dsp:sp modelId="{3902D7FC-9CD9-48B1-B285-E63796A908DF}">
      <dsp:nvSpPr>
        <dsp:cNvPr id="0" name=""/>
        <dsp:cNvSpPr/>
      </dsp:nvSpPr>
      <dsp:spPr>
        <a:xfrm rot="5400000">
          <a:off x="4032448" y="1296144"/>
          <a:ext cx="1980220" cy="3348372"/>
        </a:xfrm>
        <a:prstGeom prst="round1Rect">
          <a:avLst/>
        </a:prstGeom>
        <a:solidFill>
          <a:schemeClr val="accent1">
            <a:shade val="50000"/>
            <a:hueOff val="-275305"/>
            <a:satOff val="5003"/>
            <a:lumOff val="2168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</a:rPr>
            <a:t>свое мнение о личности</a:t>
          </a:r>
        </a:p>
      </dsp:txBody>
      <dsp:txXfrm rot="5400000">
        <a:off x="4279975" y="1543671"/>
        <a:ext cx="1485165" cy="3348372"/>
      </dsp:txXfrm>
    </dsp:sp>
    <dsp:sp modelId="{7CFC83F0-2534-495F-9938-157B5B4E5119}">
      <dsp:nvSpPr>
        <dsp:cNvPr id="0" name=""/>
        <dsp:cNvSpPr/>
      </dsp:nvSpPr>
      <dsp:spPr>
        <a:xfrm>
          <a:off x="2343860" y="1485164"/>
          <a:ext cx="2009023" cy="990110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Наполеон</a:t>
          </a:r>
        </a:p>
      </dsp:txBody>
      <dsp:txXfrm>
        <a:off x="2343860" y="1485164"/>
        <a:ext cx="2009023" cy="99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7D50DB-310A-403C-BD55-2ACC5881E949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D67EA7-7E02-4E2A-AA81-5A6A55F1E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Тема: Консульство и образование наполеоновской империи.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4572008"/>
            <a:ext cx="2683024" cy="57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Портрет Наполеона </a:t>
            </a:r>
          </a:p>
          <a:p>
            <a:pPr>
              <a:buNone/>
            </a:pPr>
            <a:r>
              <a:rPr lang="ru-RU" sz="1400" dirty="0" smtClean="0"/>
              <a:t>на императорском троне</a:t>
            </a:r>
            <a:endParaRPr lang="ru-RU" sz="1400" dirty="0"/>
          </a:p>
        </p:txBody>
      </p:sp>
      <p:pic>
        <p:nvPicPr>
          <p:cNvPr id="1026" name="Picture 2" descr="C:\Users\Администратор\Desktop\история россии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3510168" cy="52007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8159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 учитель истории ГБОУ СОШ </a:t>
            </a:r>
            <a:r>
              <a:rPr lang="ru-RU" dirty="0" err="1" smtClean="0"/>
              <a:t>им.В.С.Чекмасова</a:t>
            </a:r>
            <a:endParaRPr lang="ru-RU" dirty="0" smtClean="0"/>
          </a:p>
          <a:p>
            <a:r>
              <a:rPr lang="ru-RU" dirty="0" smtClean="0"/>
              <a:t>  с.Большое </a:t>
            </a:r>
            <a:r>
              <a:rPr lang="ru-RU" dirty="0" err="1" smtClean="0"/>
              <a:t>Микушкино</a:t>
            </a:r>
            <a:r>
              <a:rPr lang="ru-RU" dirty="0" smtClean="0"/>
              <a:t> </a:t>
            </a:r>
            <a:r>
              <a:rPr lang="ru-RU" dirty="0" err="1" smtClean="0"/>
              <a:t>Разеева</a:t>
            </a:r>
            <a:r>
              <a:rPr lang="ru-RU" dirty="0" smtClean="0"/>
              <a:t> С.Л.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ПЕРЕД СФИНКСОМ</a:t>
            </a:r>
            <a:endParaRPr lang="ru-RU" dirty="0"/>
          </a:p>
        </p:txBody>
      </p:sp>
      <p:pic>
        <p:nvPicPr>
          <p:cNvPr id="4" name="Содержимое 3" descr="https://upload.wikimedia.org/wikipedia/commons/thumb/4/48/Jean-L%C3%A9on_G%C3%A9r%C3%B4me_003.jpg/220px-Jean-L%C3%A9on_G%C3%A9r%C3%B4me_0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4247"/>
            <a:ext cx="6098450" cy="43321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8596" y="5572140"/>
            <a:ext cx="8381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 марта 1798 года Директория дала согласие Бонапарту </a:t>
            </a:r>
          </a:p>
          <a:p>
            <a:pPr algn="ctr"/>
            <a:r>
              <a:rPr lang="ru-RU" sz="2400" dirty="0" smtClean="0"/>
              <a:t>на египетскую экспедицию. 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1799 год - государственный переворот, установивший режим диктатуры в форме Консульства</a:t>
            </a:r>
            <a:endParaRPr lang="ru-RU" dirty="0"/>
          </a:p>
        </p:txBody>
      </p:sp>
      <p:pic>
        <p:nvPicPr>
          <p:cNvPr id="4" name="Содержимое 3" descr="https://upload.wikimedia.org/wikipedia/commons/thumb/2/21/The_three_consuls_by_Van_Gorp.jpg/150px-The_three_consuls_by_Van_Gorp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71612"/>
            <a:ext cx="4446826" cy="528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3/31/Napoleon_I_of_France_by_Andrea_Appiani.jpg/150px-Napoleon_I_of_France_by_Andrea_Appi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70619"/>
            <a:ext cx="4000528" cy="53873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0"/>
            <a:ext cx="6715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Указом от 18 мая 1804 года сенат провозгласил  Наполеона Бонапарта императором французов.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Генерал </a:t>
            </a:r>
            <a:r>
              <a:rPr lang="ru-RU" sz="2800" dirty="0" err="1" smtClean="0"/>
              <a:t>Ж.Рапп</a:t>
            </a:r>
            <a:r>
              <a:rPr lang="ru-RU" sz="2800" dirty="0" smtClean="0"/>
              <a:t> приносит Наполеону</a:t>
            </a:r>
            <a:br>
              <a:rPr lang="ru-RU" sz="2800" dirty="0" smtClean="0"/>
            </a:br>
            <a:r>
              <a:rPr lang="ru-RU" sz="2800" dirty="0" smtClean="0"/>
              <a:t> ВЕСТЬ О ПОБЕДЕ ПРИ </a:t>
            </a:r>
            <a:r>
              <a:rPr lang="ru-RU" sz="2800" dirty="0" err="1" smtClean="0"/>
              <a:t>аУСТЕРЛИЦЕ</a:t>
            </a:r>
            <a:endParaRPr lang="ru-RU" sz="2800" dirty="0"/>
          </a:p>
        </p:txBody>
      </p:sp>
      <p:pic>
        <p:nvPicPr>
          <p:cNvPr id="9218" name="Picture 2" descr="C:\Users\Администратор\Desktop\история россии\стр.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258" y="4071942"/>
            <a:ext cx="4892742" cy="2786058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история россии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1071546"/>
            <a:ext cx="4792241" cy="39759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Сближение двух императоров - "блестящий эпизод" (слова Талейрана)</a:t>
            </a:r>
            <a:br>
              <a:rPr lang="ru-RU" dirty="0" smtClean="0"/>
            </a:br>
            <a:r>
              <a:rPr lang="ru-RU" dirty="0" smtClean="0"/>
              <a:t> в жизни Наполеона</a:t>
            </a:r>
            <a:endParaRPr lang="ru-RU" dirty="0"/>
          </a:p>
        </p:txBody>
      </p:sp>
      <p:pic>
        <p:nvPicPr>
          <p:cNvPr id="37890" name="Picture 2" descr="http://img-fotki.yandex.ru/get/9668/164843909.46/0_17dbaf_7e2e21e7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26304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Первая французская Империя, </a:t>
            </a:r>
            <a:br>
              <a:rPr lang="ru-RU" dirty="0" smtClean="0"/>
            </a:br>
            <a:r>
              <a:rPr lang="ru-RU" dirty="0" smtClean="0"/>
              <a:t>1811 год     </a:t>
            </a:r>
            <a:endParaRPr lang="ru-RU" dirty="0"/>
          </a:p>
        </p:txBody>
      </p:sp>
      <p:pic>
        <p:nvPicPr>
          <p:cNvPr id="3" name="Рисунок 2" descr="Map of Europe. French Empire shown as bigger than present day France as it included parts of present-day Netherlands and Italy.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071546"/>
            <a:ext cx="4214842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5715016"/>
            <a:ext cx="642942" cy="357190"/>
          </a:xfrm>
          <a:prstGeom prst="rect">
            <a:avLst/>
          </a:prstGeom>
          <a:solidFill>
            <a:srgbClr val="1B03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214950"/>
            <a:ext cx="714380" cy="357190"/>
          </a:xfrm>
          <a:prstGeom prst="rect">
            <a:avLst/>
          </a:prstGeom>
          <a:solidFill>
            <a:srgbClr val="2308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215082"/>
            <a:ext cx="642942" cy="3571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57290" y="5214950"/>
            <a:ext cx="2979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Наполеоновская Франция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5715016"/>
            <a:ext cx="275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Зависимые государства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621508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Союзники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43314"/>
            <a:ext cx="3905248" cy="50441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Кутузов на бородинском поле</a:t>
            </a:r>
            <a:endParaRPr lang="ru-RU" sz="1800" dirty="0"/>
          </a:p>
        </p:txBody>
      </p:sp>
      <p:pic>
        <p:nvPicPr>
          <p:cNvPr id="4098" name="Picture 2" descr="C:\Users\Администратор\Desktop\история россии\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3727542" cy="25332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642918"/>
            <a:ext cx="584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1812 год – Отечественная война Франции и России. </a:t>
            </a:r>
            <a:endParaRPr lang="ru-RU" dirty="0"/>
          </a:p>
        </p:txBody>
      </p:sp>
      <p:pic>
        <p:nvPicPr>
          <p:cNvPr id="6" name="Рисунок 5" descr="https://upload.wikimedia.org/wikipedia/commons/thumb/5/53/Napoleon_in_burning_Moscow_-_Adam_Albrecht_%281841%29.jpg/220px-Napoleon_in_burning_Moscow_-_Adam_Albrecht_%281841%29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142984"/>
            <a:ext cx="3500462" cy="24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572132" y="3643314"/>
            <a:ext cx="280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МОСКОВСКИЙ ПОЖАР </a:t>
            </a:r>
            <a:endParaRPr lang="ru-RU" dirty="0"/>
          </a:p>
        </p:txBody>
      </p:sp>
      <p:pic>
        <p:nvPicPr>
          <p:cNvPr id="8" name="Рисунок 7" descr="https://upload.wikimedia.org/wikipedia/commons/thumb/c/cc/Napoleons_retreat_from_moscow.jpg/220px-Napoleons_retreat_from_moscow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929066"/>
            <a:ext cx="3357586" cy="24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71736" y="6488668"/>
            <a:ext cx="337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ОТСТУПЛЕНИЕ ИЗ МОСКВЫ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686800" cy="841248"/>
          </a:xfrm>
        </p:spPr>
        <p:txBody>
          <a:bodyPr/>
          <a:lstStyle/>
          <a:p>
            <a:r>
              <a:rPr lang="ru-RU" dirty="0" smtClean="0"/>
              <a:t>на острове Св.Елены</a:t>
            </a:r>
            <a:endParaRPr lang="ru-RU" dirty="0"/>
          </a:p>
        </p:txBody>
      </p:sp>
      <p:pic>
        <p:nvPicPr>
          <p:cNvPr id="3" name="Рисунок 2" descr="https://upload.wikimedia.org/wikipedia/commons/thumb/7/71/Napoleon_sainthelene.jpg/220px-Napoleon_sainthelene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i="1" dirty="0" smtClean="0"/>
              <a:t>«Почему Наполеон Бонапарт  становится первой политической фигурой во Франции?»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Укажите причины создания</a:t>
            </a:r>
            <a:br>
              <a:rPr lang="ru-RU" dirty="0" smtClean="0"/>
            </a:br>
            <a:r>
              <a:rPr lang="ru-RU" dirty="0" smtClean="0"/>
              <a:t> империи Наполеона Бонапарта.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1.передача всей власти консулам;</a:t>
            </a:r>
          </a:p>
          <a:p>
            <a:r>
              <a:rPr lang="ru-RU" dirty="0" smtClean="0"/>
              <a:t>2.исключительные права первого консула (принимать законы, объявлять войну, заключать мир, назначать министров)</a:t>
            </a:r>
          </a:p>
          <a:p>
            <a:r>
              <a:rPr lang="ru-RU" dirty="0" smtClean="0"/>
              <a:t>3.установление режима личной власти Наполеона.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58200" cy="122237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i="1" dirty="0" smtClean="0">
                <a:latin typeface="+mn-lt"/>
              </a:rPr>
              <a:t>Как вы думаете, кто мог произнести эти слова: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«Я осыпал золотом моих сподвижников: но мне надобно было понимать, что, разбогатев, человеку уже не хочется подвергать себя смертельной опасности».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458200" cy="914400"/>
          </a:xfrm>
        </p:spPr>
        <p:txBody>
          <a:bodyPr/>
          <a:lstStyle/>
          <a:p>
            <a:r>
              <a:rPr lang="ru-RU" b="1" dirty="0" smtClean="0"/>
              <a:t>Проблемное задание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5949280"/>
            <a:ext cx="21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(НАПОЛЕОН)</a:t>
            </a:r>
            <a:endParaRPr lang="ru-RU" sz="24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Горизонтальный свиток 102"/>
          <p:cNvSpPr>
            <a:spLocks noChangeArrowheads="1"/>
          </p:cNvSpPr>
          <p:nvPr/>
        </p:nvSpPr>
        <p:spPr bwMode="auto">
          <a:xfrm>
            <a:off x="2214546" y="0"/>
            <a:ext cx="4357718" cy="1000108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Империя Наполеона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Скругленный прямоугольник 99"/>
          <p:cNvSpPr>
            <a:spLocks noChangeArrowheads="1"/>
          </p:cNvSpPr>
          <p:nvPr/>
        </p:nvSpPr>
        <p:spPr bwMode="auto">
          <a:xfrm>
            <a:off x="571472" y="1285860"/>
            <a:ext cx="1819275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Внешняя политика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Скругленный прямоугольник 98"/>
          <p:cNvSpPr>
            <a:spLocks noChangeArrowheads="1"/>
          </p:cNvSpPr>
          <p:nvPr/>
        </p:nvSpPr>
        <p:spPr bwMode="auto">
          <a:xfrm>
            <a:off x="6072198" y="1214422"/>
            <a:ext cx="1819275" cy="533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Внутренняя политика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Прямоугольник с двумя скругленными противолежащими углами 93"/>
          <p:cNvSpPr>
            <a:spLocks/>
          </p:cNvSpPr>
          <p:nvPr/>
        </p:nvSpPr>
        <p:spPr bwMode="auto">
          <a:xfrm>
            <a:off x="500034" y="2285992"/>
            <a:ext cx="1790700" cy="485775"/>
          </a:xfrm>
          <a:custGeom>
            <a:avLst/>
            <a:gdLst>
              <a:gd name="T0" fmla="*/ 80964 w 1790700"/>
              <a:gd name="T1" fmla="*/ 0 h 485775"/>
              <a:gd name="T2" fmla="*/ 1790700 w 1790700"/>
              <a:gd name="T3" fmla="*/ 0 h 485775"/>
              <a:gd name="T4" fmla="*/ 1790700 w 1790700"/>
              <a:gd name="T5" fmla="*/ 0 h 485775"/>
              <a:gd name="T6" fmla="*/ 1790700 w 1790700"/>
              <a:gd name="T7" fmla="*/ 404811 h 485775"/>
              <a:gd name="T8" fmla="*/ 1709736 w 1790700"/>
              <a:gd name="T9" fmla="*/ 485775 h 485775"/>
              <a:gd name="T10" fmla="*/ 0 w 1790700"/>
              <a:gd name="T11" fmla="*/ 485775 h 485775"/>
              <a:gd name="T12" fmla="*/ 0 w 1790700"/>
              <a:gd name="T13" fmla="*/ 485775 h 485775"/>
              <a:gd name="T14" fmla="*/ 0 w 1790700"/>
              <a:gd name="T15" fmla="*/ 80964 h 485775"/>
              <a:gd name="T16" fmla="*/ 80964 w 1790700"/>
              <a:gd name="T17" fmla="*/ 0 h 4857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90700"/>
              <a:gd name="T28" fmla="*/ 0 h 485775"/>
              <a:gd name="T29" fmla="*/ 1790700 w 1790700"/>
              <a:gd name="T30" fmla="*/ 485775 h 4857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90700" h="485775">
                <a:moveTo>
                  <a:pt x="80964" y="0"/>
                </a:moveTo>
                <a:lnTo>
                  <a:pt x="1790700" y="0"/>
                </a:lnTo>
                <a:lnTo>
                  <a:pt x="1790700" y="404811"/>
                </a:lnTo>
                <a:cubicBezTo>
                  <a:pt x="1790700" y="449526"/>
                  <a:pt x="1754451" y="485775"/>
                  <a:pt x="1709736" y="485775"/>
                </a:cubicBezTo>
                <a:lnTo>
                  <a:pt x="0" y="485775"/>
                </a:lnTo>
                <a:lnTo>
                  <a:pt x="0" y="80964"/>
                </a:lnTo>
                <a:cubicBezTo>
                  <a:pt x="0" y="36249"/>
                  <a:pt x="36249" y="0"/>
                  <a:pt x="80964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направления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Блок-схема: альтернативный процесс 75"/>
          <p:cNvSpPr>
            <a:spLocks noChangeArrowheads="1"/>
          </p:cNvSpPr>
          <p:nvPr/>
        </p:nvSpPr>
        <p:spPr bwMode="auto">
          <a:xfrm>
            <a:off x="6072198" y="2428868"/>
            <a:ext cx="2124075" cy="285750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мероприятия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85720" y="3143248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1571604" y="3143248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928662" y="3143248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2285984" y="4143380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1571604" y="4143380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928662" y="4143380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285720" y="4143380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7929586" y="3071810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7072330" y="3143248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6286512" y="3143248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5500694" y="3071810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2285984" y="3143248"/>
            <a:ext cx="466725" cy="36195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2786050" y="4786322"/>
            <a:ext cx="1071570" cy="428628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события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1928794" y="5500702"/>
            <a:ext cx="1143008" cy="357190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события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642910" y="5500702"/>
            <a:ext cx="1071570" cy="357190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события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0" y="4857760"/>
            <a:ext cx="1142976" cy="428628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события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5786446" y="3714752"/>
            <a:ext cx="2124075" cy="285750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последствия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5" name="Скругленный прямоугольник 47"/>
          <p:cNvSpPr>
            <a:spLocks noChangeArrowheads="1"/>
          </p:cNvSpPr>
          <p:nvPr/>
        </p:nvSpPr>
        <p:spPr bwMode="auto">
          <a:xfrm rot="19672803">
            <a:off x="4860994" y="5181325"/>
            <a:ext cx="4487145" cy="5238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Причины крушения империи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8" y="407194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715008" y="4429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715008" y="485776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 rot="19792805" flipV="1">
            <a:off x="6286512" y="6143644"/>
            <a:ext cx="784218" cy="357189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 rot="19792805" flipV="1">
            <a:off x="7037569" y="6030542"/>
            <a:ext cx="784218" cy="357189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24"/>
          <p:cNvSpPr>
            <a:spLocks noChangeArrowheads="1"/>
          </p:cNvSpPr>
          <p:nvPr/>
        </p:nvSpPr>
        <p:spPr bwMode="auto">
          <a:xfrm rot="19792805" flipV="1">
            <a:off x="7751949" y="5959104"/>
            <a:ext cx="784218" cy="357189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337" name="AutoShape 25"/>
          <p:cNvCxnSpPr>
            <a:cxnSpLocks noChangeShapeType="1"/>
          </p:cNvCxnSpPr>
          <p:nvPr/>
        </p:nvCxnSpPr>
        <p:spPr bwMode="auto">
          <a:xfrm rot="5400000">
            <a:off x="463523" y="2822569"/>
            <a:ext cx="358775" cy="28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8" name="AutoShape 25"/>
          <p:cNvCxnSpPr>
            <a:cxnSpLocks noChangeShapeType="1"/>
            <a:endCxn id="13320" idx="0"/>
          </p:cNvCxnSpPr>
          <p:nvPr/>
        </p:nvCxnSpPr>
        <p:spPr bwMode="auto">
          <a:xfrm rot="5400000">
            <a:off x="1081857" y="2938459"/>
            <a:ext cx="284958" cy="1246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9" name="AutoShape 25"/>
          <p:cNvCxnSpPr>
            <a:cxnSpLocks noChangeShapeType="1"/>
            <a:endCxn id="13319" idx="0"/>
          </p:cNvCxnSpPr>
          <p:nvPr/>
        </p:nvCxnSpPr>
        <p:spPr bwMode="auto">
          <a:xfrm rot="16200000" flipH="1">
            <a:off x="1652566" y="2990847"/>
            <a:ext cx="285752" cy="190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0" name="AutoShape 25"/>
          <p:cNvCxnSpPr>
            <a:cxnSpLocks noChangeShapeType="1"/>
          </p:cNvCxnSpPr>
          <p:nvPr/>
        </p:nvCxnSpPr>
        <p:spPr bwMode="auto">
          <a:xfrm>
            <a:off x="2285984" y="2857496"/>
            <a:ext cx="285752" cy="2143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" name="AutoShape 25"/>
          <p:cNvCxnSpPr>
            <a:cxnSpLocks noChangeShapeType="1"/>
          </p:cNvCxnSpPr>
          <p:nvPr/>
        </p:nvCxnSpPr>
        <p:spPr bwMode="auto">
          <a:xfrm>
            <a:off x="7786711" y="2786058"/>
            <a:ext cx="285751" cy="2143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2" name="AutoShape 25"/>
          <p:cNvCxnSpPr>
            <a:cxnSpLocks noChangeShapeType="1"/>
            <a:endCxn id="13326" idx="0"/>
          </p:cNvCxnSpPr>
          <p:nvPr/>
        </p:nvCxnSpPr>
        <p:spPr bwMode="auto">
          <a:xfrm rot="16200000" flipH="1">
            <a:off x="7153293" y="2990848"/>
            <a:ext cx="285752" cy="190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3" name="AutoShape 25"/>
          <p:cNvCxnSpPr>
            <a:cxnSpLocks noChangeShapeType="1"/>
            <a:endCxn id="13327" idx="0"/>
          </p:cNvCxnSpPr>
          <p:nvPr/>
        </p:nvCxnSpPr>
        <p:spPr bwMode="auto">
          <a:xfrm rot="5400000">
            <a:off x="6403196" y="2974177"/>
            <a:ext cx="285751" cy="523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4" name="AutoShape 25"/>
          <p:cNvCxnSpPr>
            <a:cxnSpLocks noChangeShapeType="1"/>
          </p:cNvCxnSpPr>
          <p:nvPr/>
        </p:nvCxnSpPr>
        <p:spPr bwMode="auto">
          <a:xfrm rot="5400000">
            <a:off x="5678497" y="2679694"/>
            <a:ext cx="358775" cy="28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4" name="AutoShape 25"/>
          <p:cNvCxnSpPr>
            <a:cxnSpLocks noChangeShapeType="1"/>
            <a:endCxn id="13323" idx="0"/>
          </p:cNvCxnSpPr>
          <p:nvPr/>
        </p:nvCxnSpPr>
        <p:spPr bwMode="auto">
          <a:xfrm rot="5400000">
            <a:off x="902468" y="3831434"/>
            <a:ext cx="571504" cy="523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5" name="AutoShape 25"/>
          <p:cNvCxnSpPr>
            <a:cxnSpLocks noChangeShapeType="1"/>
            <a:endCxn id="13322" idx="0"/>
          </p:cNvCxnSpPr>
          <p:nvPr/>
        </p:nvCxnSpPr>
        <p:spPr bwMode="auto">
          <a:xfrm rot="16200000" flipH="1">
            <a:off x="1473971" y="3812384"/>
            <a:ext cx="571504" cy="904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6" name="AutoShape 25"/>
          <p:cNvCxnSpPr>
            <a:cxnSpLocks noChangeShapeType="1"/>
          </p:cNvCxnSpPr>
          <p:nvPr/>
        </p:nvCxnSpPr>
        <p:spPr bwMode="auto">
          <a:xfrm rot="5400000">
            <a:off x="2285984" y="3786191"/>
            <a:ext cx="571506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7" name="AutoShape 25"/>
          <p:cNvCxnSpPr>
            <a:cxnSpLocks noChangeShapeType="1"/>
            <a:endCxn id="13324" idx="0"/>
          </p:cNvCxnSpPr>
          <p:nvPr/>
        </p:nvCxnSpPr>
        <p:spPr bwMode="auto">
          <a:xfrm rot="5400000">
            <a:off x="259526" y="3831434"/>
            <a:ext cx="571504" cy="523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3" name="AutoShape 25"/>
          <p:cNvCxnSpPr>
            <a:cxnSpLocks noChangeShapeType="1"/>
          </p:cNvCxnSpPr>
          <p:nvPr/>
        </p:nvCxnSpPr>
        <p:spPr bwMode="auto">
          <a:xfrm rot="5400000">
            <a:off x="1250132" y="2035960"/>
            <a:ext cx="357193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6" name="AutoShape 25"/>
          <p:cNvCxnSpPr>
            <a:cxnSpLocks noChangeShapeType="1"/>
          </p:cNvCxnSpPr>
          <p:nvPr/>
        </p:nvCxnSpPr>
        <p:spPr bwMode="auto">
          <a:xfrm rot="5400000">
            <a:off x="6715140" y="2071679"/>
            <a:ext cx="428630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8" name="AutoShape 25"/>
          <p:cNvCxnSpPr>
            <a:cxnSpLocks noChangeShapeType="1"/>
            <a:endCxn id="13333" idx="0"/>
          </p:cNvCxnSpPr>
          <p:nvPr/>
        </p:nvCxnSpPr>
        <p:spPr bwMode="auto">
          <a:xfrm rot="16200000" flipH="1">
            <a:off x="464323" y="4750595"/>
            <a:ext cx="214314" cy="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9" name="AutoShape 25"/>
          <p:cNvCxnSpPr>
            <a:cxnSpLocks noChangeShapeType="1"/>
          </p:cNvCxnSpPr>
          <p:nvPr/>
        </p:nvCxnSpPr>
        <p:spPr bwMode="auto">
          <a:xfrm rot="16200000" flipH="1">
            <a:off x="928661" y="4929199"/>
            <a:ext cx="785820" cy="714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0" name="AutoShape 25"/>
          <p:cNvCxnSpPr>
            <a:cxnSpLocks noChangeShapeType="1"/>
          </p:cNvCxnSpPr>
          <p:nvPr/>
        </p:nvCxnSpPr>
        <p:spPr bwMode="auto">
          <a:xfrm rot="16200000" flipH="1">
            <a:off x="1785917" y="4786323"/>
            <a:ext cx="642944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" name="AutoShape 25"/>
          <p:cNvCxnSpPr>
            <a:cxnSpLocks noChangeShapeType="1"/>
          </p:cNvCxnSpPr>
          <p:nvPr/>
        </p:nvCxnSpPr>
        <p:spPr bwMode="auto">
          <a:xfrm>
            <a:off x="2857488" y="4429132"/>
            <a:ext cx="285752" cy="2143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7" name="AutoShape 24"/>
          <p:cNvSpPr>
            <a:spLocks noChangeArrowheads="1"/>
          </p:cNvSpPr>
          <p:nvPr/>
        </p:nvSpPr>
        <p:spPr bwMode="auto">
          <a:xfrm rot="19792805" flipV="1">
            <a:off x="8323105" y="6030543"/>
            <a:ext cx="784218" cy="357189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4F81BD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624258" cy="8286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Блиц-опрос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1.Назовите основные положения Конституции 1799г.</a:t>
            </a:r>
          </a:p>
          <a:p>
            <a:pPr>
              <a:buNone/>
            </a:pPr>
            <a:r>
              <a:rPr lang="ru-RU" dirty="0" smtClean="0"/>
              <a:t>2.Укажите, какой период в истории Франции связан с Консульством: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 smtClean="0"/>
              <a:t>1799-1804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1799-1803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 smtClean="0"/>
              <a:t>1799-1802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 smtClean="0"/>
              <a:t>1798-1801</a:t>
            </a:r>
          </a:p>
          <a:p>
            <a:endParaRPr lang="ru-RU" dirty="0"/>
          </a:p>
        </p:txBody>
      </p:sp>
      <p:pic>
        <p:nvPicPr>
          <p:cNvPr id="3074" name="Picture 2" descr="http://klub-drug.ru/wp-content/uploads/2011/04/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5" y="4357694"/>
            <a:ext cx="1844741" cy="1776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7358114" cy="50006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smtClean="0"/>
              <a:t>3.Соотнесите даты и события</a:t>
            </a:r>
          </a:p>
          <a:p>
            <a:r>
              <a:rPr lang="ru-RU" sz="11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09944" cy="8286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Блиц-опрос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643050"/>
          <a:ext cx="7786742" cy="35718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893371"/>
                <a:gridCol w="3893371"/>
              </a:tblGrid>
              <a:tr h="1190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Октябрь 1805г.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Аустерлицкое</a:t>
                      </a:r>
                      <a:r>
                        <a:rPr lang="ru-RU" sz="2400" dirty="0" smtClean="0"/>
                        <a:t> сражение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190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Декабрь 1805г.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Разгром прусских войск под Йеной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1190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Октябрь 1806г.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Трафальгарское</a:t>
                      </a:r>
                      <a:r>
                        <a:rPr lang="ru-RU" sz="2400" dirty="0" smtClean="0"/>
                        <a:t> морское сражение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473005"/>
            <a:ext cx="879170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/>
              <a:t>4.Напишите основные положения Кодекса Наполеона. </a:t>
            </a:r>
          </a:p>
          <a:p>
            <a:r>
              <a:rPr lang="ru-RU" sz="2600" dirty="0" smtClean="0"/>
              <a:t>Какое значение имел этот документ для Франции</a:t>
            </a:r>
          </a:p>
          <a:p>
            <a:r>
              <a:rPr lang="ru-RU" sz="2600" dirty="0" smtClean="0"/>
              <a:t> и других стран.</a:t>
            </a:r>
          </a:p>
          <a:p>
            <a:endParaRPr lang="ru-RU" sz="2400" dirty="0"/>
          </a:p>
        </p:txBody>
      </p:sp>
      <p:pic>
        <p:nvPicPr>
          <p:cNvPr id="2050" name="Picture 2" descr="http://klub-drug.ru/wp-content/uploads/2011/04/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0"/>
            <a:ext cx="1142976" cy="1100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68680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5400" i="1" dirty="0" smtClean="0"/>
              <a:t>Определите роль и место Наполеона в создании французской империи</a:t>
            </a:r>
            <a:endParaRPr lang="ru-RU" sz="5400" i="1" dirty="0"/>
          </a:p>
        </p:txBody>
      </p:sp>
      <p:pic>
        <p:nvPicPr>
          <p:cNvPr id="4" name="Picture 2" descr="C:\Users\Администратор\Desktop\история россии\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73296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Оцени себя «Как ты поработал на уроке?» составив </a:t>
            </a:r>
            <a:r>
              <a:rPr lang="ru-RU" sz="4000" dirty="0" err="1" smtClean="0"/>
              <a:t>синквейн</a:t>
            </a:r>
            <a:r>
              <a:rPr lang="ru-RU" sz="4000" dirty="0" smtClean="0"/>
              <a:t>:</a:t>
            </a:r>
          </a:p>
          <a:p>
            <a:pPr algn="just">
              <a:buNone/>
            </a:pPr>
            <a:r>
              <a:rPr lang="ru-RU" dirty="0" smtClean="0"/>
              <a:t>1. существительное</a:t>
            </a:r>
          </a:p>
          <a:p>
            <a:pPr algn="just">
              <a:buNone/>
            </a:pPr>
            <a:r>
              <a:rPr lang="ru-RU" dirty="0" smtClean="0"/>
              <a:t>2. Два прилагательных</a:t>
            </a:r>
          </a:p>
          <a:p>
            <a:pPr algn="just">
              <a:buNone/>
            </a:pPr>
            <a:r>
              <a:rPr lang="ru-RU" dirty="0" smtClean="0"/>
              <a:t>3.Три глагола</a:t>
            </a:r>
          </a:p>
          <a:p>
            <a:pPr algn="just">
              <a:buNone/>
            </a:pPr>
            <a:r>
              <a:rPr lang="ru-RU" dirty="0" smtClean="0"/>
              <a:t>4.Предложение из 4 слов</a:t>
            </a:r>
          </a:p>
          <a:p>
            <a:pPr algn="just">
              <a:buNone/>
            </a:pPr>
            <a:r>
              <a:rPr lang="ru-RU" dirty="0" smtClean="0"/>
              <a:t>5. слово-синоним</a:t>
            </a:r>
            <a:endParaRPr lang="ru-RU" dirty="0"/>
          </a:p>
        </p:txBody>
      </p:sp>
      <p:pic>
        <p:nvPicPr>
          <p:cNvPr id="4098" name="Picture 2" descr="http://klub-drug.ru/wp-content/uploads/2011/04/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0669" y="4357694"/>
            <a:ext cx="1844741" cy="17764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500174"/>
            <a:ext cx="60019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7200" dirty="0" smtClean="0"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7200" dirty="0" smtClean="0">
                <a:latin typeface="Monotype Corsiva" pitchFamily="66" charset="0"/>
              </a:rPr>
              <a:t>работу на уроке!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/>
              <a:t>ЧТО ИМЕЛ ВВИДУ НАПОЛЕОН ПРОИЗНОСЯ ЭТИ СЛОВА?  </a:t>
            </a:r>
            <a:endParaRPr lang="ru-RU" sz="5400" b="1" i="1" dirty="0"/>
          </a:p>
        </p:txBody>
      </p:sp>
      <p:pic>
        <p:nvPicPr>
          <p:cNvPr id="4" name="Picture 2" descr="C:\Users\Администратор\Desktop\история россии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442" y="4199404"/>
            <a:ext cx="4357558" cy="26585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Какую цель урока вы бы поставили, исходя из темы и высказывания Наполеона?</a:t>
            </a:r>
            <a:endParaRPr lang="ru-RU" sz="5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38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900" dirty="0" err="1" smtClean="0"/>
              <a:t>ЦЕЛь</a:t>
            </a:r>
            <a:r>
              <a:rPr lang="ru-RU" sz="4900" dirty="0" smtClean="0"/>
              <a:t>:</a:t>
            </a:r>
            <a:r>
              <a:rPr lang="ru-RU" dirty="0" smtClean="0"/>
              <a:t> определение роли и места Наполеона в создании французской империи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686800" cy="4525963"/>
          </a:xfrm>
        </p:spPr>
        <p:txBody>
          <a:bodyPr/>
          <a:lstStyle/>
          <a:p>
            <a:r>
              <a:rPr lang="ru-RU" dirty="0" smtClean="0"/>
              <a:t>УЗНАЕМ: об этапах прихода Наполеона к императорской короне и его деятельности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МЫ ПОУЧИМСЯ: составлять исторический портрет  личности, кластер.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857232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napoleonbonapart.narod.ru/images/napole1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928802"/>
            <a:ext cx="2928958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8344" y="404664"/>
            <a:ext cx="792088" cy="57606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16 ЛЕТ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69160"/>
            <a:ext cx="1763688" cy="36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РОДНОЙ ДОМ</a:t>
            </a:r>
            <a:endParaRPr lang="ru-RU" sz="1400" dirty="0"/>
          </a:p>
        </p:txBody>
      </p:sp>
      <p:pic>
        <p:nvPicPr>
          <p:cNvPr id="4" name="Рисунок 3" descr="https://upload.wikimedia.org/wikipedia/commons/thumb/d/d2/Ajaccio_MN1JPG.jpg/150px-Ajaccio_MN1JPG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465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upload.wikimedia.org/wikipedia/commons/thumb/5/5d/Napoleon_-_2.jpg/150px-Napoleon_-_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851920" cy="5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5357826"/>
            <a:ext cx="5007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Наполеон </a:t>
            </a:r>
            <a:r>
              <a:rPr lang="ru-RU" sz="2400" dirty="0" err="1" smtClean="0"/>
              <a:t>Буонапарте</a:t>
            </a:r>
            <a:r>
              <a:rPr lang="ru-RU" sz="2400" dirty="0" smtClean="0"/>
              <a:t> (Бонапарт)</a:t>
            </a:r>
          </a:p>
          <a:p>
            <a:r>
              <a:rPr lang="ru-RU" sz="2400" dirty="0" smtClean="0"/>
              <a:t> родился 15 августа 1769 года</a:t>
            </a:r>
          </a:p>
          <a:p>
            <a:pPr algn="ctr"/>
            <a:r>
              <a:rPr lang="ru-RU" sz="2400" dirty="0" smtClean="0"/>
              <a:t> в Аяччо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upload.wikimedia.org/wikipedia/commons/thumb/2/20/Napoleon_%C3%A0_Toulon_par_Edouard_Detaille.jpg/150px-Napoleon_%C3%A0_Toulon_par_Edouard_Detaill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500174"/>
            <a:ext cx="4246959" cy="49685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85728"/>
            <a:ext cx="8686800" cy="838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После взятия </a:t>
            </a:r>
            <a:r>
              <a:rPr kumimoji="0" lang="ru-RU" sz="4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тулона</a:t>
            </a: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становится бригадным генералом.</a:t>
            </a:r>
            <a:endParaRPr kumimoji="0" lang="ru-RU" sz="4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poleon Paul Delaroche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642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54127" y="2214554"/>
            <a:ext cx="53898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"Какой человек наш Бонапарт! </a:t>
            </a:r>
          </a:p>
          <a:p>
            <a:r>
              <a:rPr lang="ru-RU" sz="2800" dirty="0" smtClean="0"/>
              <a:t>Ему еще нет 28 лет, а над</a:t>
            </a:r>
          </a:p>
          <a:p>
            <a:r>
              <a:rPr lang="ru-RU" sz="2800" dirty="0" smtClean="0"/>
              <a:t>  головой все виды  славы – </a:t>
            </a:r>
          </a:p>
          <a:p>
            <a:r>
              <a:rPr lang="ru-RU" sz="2800" dirty="0" smtClean="0"/>
              <a:t>слава войны, слава мира,</a:t>
            </a:r>
          </a:p>
          <a:p>
            <a:r>
              <a:rPr lang="ru-RU" sz="2800" dirty="0" smtClean="0"/>
              <a:t> слава  сдержанности, слава </a:t>
            </a:r>
          </a:p>
          <a:p>
            <a:r>
              <a:rPr lang="ru-RU" sz="2800" dirty="0" smtClean="0"/>
              <a:t>благородства: он имеет все".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5429264"/>
            <a:ext cx="189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Талейран 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430</Words>
  <Application>Microsoft Office PowerPoint</Application>
  <PresentationFormat>Экран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Тема: Консульство и образование наполеоновской империи. </vt:lpstr>
      <vt:lpstr>Как вы думаете, кто мог произнести эти слова: «Я осыпал золотом моих сподвижников: но мне надобно было понимать, что, разбогатев, человеку уже не хочется подвергать себя смертельной опасности».                                                                                                             </vt:lpstr>
      <vt:lpstr>Слайд 3</vt:lpstr>
      <vt:lpstr>Слайд 4</vt:lpstr>
      <vt:lpstr>ЦЕЛь: определение роли и места Наполеона в создании французской империи </vt:lpstr>
      <vt:lpstr>Слайд 6</vt:lpstr>
      <vt:lpstr>16 ЛЕТ</vt:lpstr>
      <vt:lpstr>Слайд 8</vt:lpstr>
      <vt:lpstr>Слайд 9</vt:lpstr>
      <vt:lpstr>ПЕРЕД СФИНКСОМ</vt:lpstr>
      <vt:lpstr>1799 год - государственный переворот, установивший режим диктатуры в форме Консульства</vt:lpstr>
      <vt:lpstr>Слайд 12</vt:lpstr>
      <vt:lpstr>Генерал Ж.Рапп приносит Наполеону  ВЕСТЬ О ПОБЕДЕ ПРИ аУСТЕРЛИЦЕ</vt:lpstr>
      <vt:lpstr>Сближение двух императоров - "блестящий эпизод" (слова Талейрана)  в жизни Наполеона</vt:lpstr>
      <vt:lpstr>Первая французская Империя,  1811 год     </vt:lpstr>
      <vt:lpstr>Кутузов на бородинском поле</vt:lpstr>
      <vt:lpstr>на острове Св.Елены</vt:lpstr>
      <vt:lpstr>Слайд 18</vt:lpstr>
      <vt:lpstr>Укажите причины создания  империи Наполеона Бонапарта. </vt:lpstr>
      <vt:lpstr>Слайд 20</vt:lpstr>
      <vt:lpstr>Блиц-опрос</vt:lpstr>
      <vt:lpstr>Блиц-опрос</vt:lpstr>
      <vt:lpstr>Слайд 23</vt:lpstr>
      <vt:lpstr>Слайд 24</vt:lpstr>
      <vt:lpstr>Слайд 25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64</cp:revision>
  <dcterms:created xsi:type="dcterms:W3CDTF">2015-10-15T15:42:44Z</dcterms:created>
  <dcterms:modified xsi:type="dcterms:W3CDTF">2015-11-18T16:01:31Z</dcterms:modified>
</cp:coreProperties>
</file>