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81" r:id="rId13"/>
    <p:sldId id="278" r:id="rId14"/>
    <p:sldId id="264" r:id="rId15"/>
    <p:sldId id="265" r:id="rId16"/>
    <p:sldId id="268" r:id="rId17"/>
    <p:sldId id="279" r:id="rId18"/>
    <p:sldId id="266" r:id="rId19"/>
    <p:sldId id="267" r:id="rId20"/>
    <p:sldId id="269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36D6-147C-4683-A48A-DAD97A26DF70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6711-B438-4FB2-8375-029E416F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03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36D6-147C-4683-A48A-DAD97A26DF70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6711-B438-4FB2-8375-029E416F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11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36D6-147C-4683-A48A-DAD97A26DF70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6711-B438-4FB2-8375-029E416F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40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36D6-147C-4683-A48A-DAD97A26DF70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6711-B438-4FB2-8375-029E416F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4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36D6-147C-4683-A48A-DAD97A26DF70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6711-B438-4FB2-8375-029E416F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17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36D6-147C-4683-A48A-DAD97A26DF70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6711-B438-4FB2-8375-029E416F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7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36D6-147C-4683-A48A-DAD97A26DF70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6711-B438-4FB2-8375-029E416F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36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36D6-147C-4683-A48A-DAD97A26DF70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6711-B438-4FB2-8375-029E416F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7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36D6-147C-4683-A48A-DAD97A26DF70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6711-B438-4FB2-8375-029E416F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2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36D6-147C-4683-A48A-DAD97A26DF70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6711-B438-4FB2-8375-029E416F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4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36D6-147C-4683-A48A-DAD97A26DF70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6711-B438-4FB2-8375-029E416F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0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136D6-147C-4683-A48A-DAD97A26DF70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26711-B438-4FB2-8375-029E416FD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8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99592" y="188640"/>
            <a:ext cx="77724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6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Металлическая связь</a:t>
            </a:r>
            <a:endParaRPr lang="ru-RU" altLang="ru-RU" sz="6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36096" y="3813333"/>
            <a:ext cx="338215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Зубова Юлия Николаевна</a:t>
            </a: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химии</a:t>
            </a:r>
          </a:p>
          <a:p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Ушаковская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Лотошинский 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</p:txBody>
      </p:sp>
      <p:pic>
        <p:nvPicPr>
          <p:cNvPr id="1028" name="Picture 4" descr="http://mech.spbstu.ru/images/1/1c/Yacheika_GC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92" y="1638295"/>
            <a:ext cx="4350075" cy="435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953" y="4581128"/>
            <a:ext cx="8023471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Сходство металлической связи с ионной проявляется в не направленности в пространстве и участии в образовании связи всех атомов.</a:t>
            </a:r>
          </a:p>
        </p:txBody>
      </p:sp>
      <p:sp>
        <p:nvSpPr>
          <p:cNvPr id="5" name="TextBox 36"/>
          <p:cNvSpPr txBox="1">
            <a:spLocks noChangeArrowheads="1"/>
          </p:cNvSpPr>
          <p:nvPr/>
        </p:nvSpPr>
        <p:spPr bwMode="auto">
          <a:xfrm>
            <a:off x="1475656" y="692696"/>
            <a:ext cx="70697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Схема металлической связи</a:t>
            </a:r>
          </a:p>
        </p:txBody>
      </p:sp>
      <p:pic>
        <p:nvPicPr>
          <p:cNvPr id="12290" name="Picture 2" descr="http://www.studfiles.ru/html/2706/112/html_K1oVgUZsOr.xsVS/htmlconvd-BmKGx1_html_62175a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1484784"/>
            <a:ext cx="4315691" cy="287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395536" y="476672"/>
            <a:ext cx="8280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Сходство металлической связи с ковалентной проявляется в происходящем обобществлении электронов.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74"/>
          <a:stretch/>
        </p:blipFill>
        <p:spPr bwMode="auto">
          <a:xfrm>
            <a:off x="180935" y="1844824"/>
            <a:ext cx="8710122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5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layer.myshared.ru/767823/data/images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1"/>
            <a:ext cx="5328592" cy="655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2060575"/>
            <a:ext cx="8229600" cy="4035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Электропроводность </a:t>
            </a:r>
            <a:r>
              <a:rPr lang="en-US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(Ag, Cu, Au, Al)</a:t>
            </a:r>
          </a:p>
          <a:p>
            <a:pPr>
              <a:buFont typeface="Wingdings" pitchFamily="2" charset="2"/>
              <a:buChar char="Ø"/>
            </a:pPr>
            <a:endParaRPr lang="ru-RU" alt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Пластичность</a:t>
            </a:r>
            <a:r>
              <a:rPr lang="en-US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Au, Ag, Cu)</a:t>
            </a:r>
          </a:p>
          <a:p>
            <a:pPr>
              <a:buFont typeface="Wingdings" pitchFamily="2" charset="2"/>
              <a:buChar char="Ø"/>
            </a:pPr>
            <a:endParaRPr lang="ru-RU" alt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Металлический блеск</a:t>
            </a:r>
            <a:r>
              <a:rPr lang="en-US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(Al, Ag, </a:t>
            </a:r>
            <a:r>
              <a:rPr lang="en-US" alt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en-US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8530" y="260648"/>
            <a:ext cx="8229600" cy="1176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b="1" dirty="0" smtClean="0">
                <a:solidFill>
                  <a:srgbClr val="FF0000"/>
                </a:solidFill>
              </a:rPr>
              <a:t>Свойства металлов, обусловленные металлической связью</a:t>
            </a:r>
            <a:endParaRPr lang="ru-RU" alt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9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анные 6"/>
          <p:cNvSpPr/>
          <p:nvPr/>
        </p:nvSpPr>
        <p:spPr>
          <a:xfrm>
            <a:off x="179512" y="4509122"/>
            <a:ext cx="2824162" cy="1687512"/>
          </a:xfrm>
          <a:prstGeom prst="flowChartInputOutput">
            <a:avLst/>
          </a:prstGeom>
          <a:solidFill>
            <a:srgbClr val="354061"/>
          </a:solidFill>
          <a:ln w="158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2411760" y="4509121"/>
            <a:ext cx="6610350" cy="1687513"/>
          </a:xfrm>
          <a:custGeom>
            <a:avLst/>
            <a:gdLst>
              <a:gd name="connsiteX0" fmla="*/ 0 w 6610662"/>
              <a:gd name="connsiteY0" fmla="*/ 1663908 h 1663908"/>
              <a:gd name="connsiteX1" fmla="*/ 479685 w 6610662"/>
              <a:gd name="connsiteY1" fmla="*/ 7495 h 1663908"/>
              <a:gd name="connsiteX2" fmla="*/ 6610662 w 6610662"/>
              <a:gd name="connsiteY2" fmla="*/ 0 h 1663908"/>
              <a:gd name="connsiteX3" fmla="*/ 6258393 w 6610662"/>
              <a:gd name="connsiteY3" fmla="*/ 1648918 h 1663908"/>
              <a:gd name="connsiteX4" fmla="*/ 0 w 6610662"/>
              <a:gd name="connsiteY4" fmla="*/ 1663908 h 166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0662" h="1663908">
                <a:moveTo>
                  <a:pt x="0" y="1663908"/>
                </a:moveTo>
                <a:lnTo>
                  <a:pt x="479685" y="7495"/>
                </a:lnTo>
                <a:lnTo>
                  <a:pt x="6610662" y="0"/>
                </a:lnTo>
                <a:lnTo>
                  <a:pt x="6258393" y="1648918"/>
                </a:lnTo>
                <a:lnTo>
                  <a:pt x="0" y="1663908"/>
                </a:lnTo>
                <a:close/>
              </a:path>
            </a:pathLst>
          </a:custGeom>
          <a:solidFill>
            <a:sysClr val="window" lastClr="FFFFFF"/>
          </a:solidFill>
          <a:ln w="158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2843808" y="4725144"/>
            <a:ext cx="52200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Пластичность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— способность металлов изменять форму под действием механических нагрузок.</a:t>
            </a:r>
          </a:p>
        </p:txBody>
      </p:sp>
      <p:pic>
        <p:nvPicPr>
          <p:cNvPr id="6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" y="4725144"/>
            <a:ext cx="10128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683568" y="3356992"/>
            <a:ext cx="79208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Пластичность металла можно определить тем, на сколько тонкий лист металла можно из него сделать. </a:t>
            </a:r>
            <a:endParaRPr kumimoji="0" lang="en-US" alt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 самым пластичным относятся золото, медь, серебро.</a:t>
            </a:r>
          </a:p>
        </p:txBody>
      </p:sp>
      <p:pic>
        <p:nvPicPr>
          <p:cNvPr id="15362" name="Picture 2" descr="http://www.livetradingnews.com/wp-content/uploads/2014/02/1.12352-800x5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00"/>
          <a:stretch/>
        </p:blipFill>
        <p:spPr bwMode="auto">
          <a:xfrm>
            <a:off x="251520" y="708850"/>
            <a:ext cx="2952327" cy="242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vkurse.ua/i/2008-08/metallurgicheskiy-proc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08784"/>
            <a:ext cx="2781472" cy="24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st03.kakprosto.ru/images/article/2011/7/12/1_525503c4e17f3525503c4e183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6"/>
          <a:stretch/>
        </p:blipFill>
        <p:spPr bwMode="auto">
          <a:xfrm>
            <a:off x="6300192" y="685255"/>
            <a:ext cx="2619129" cy="24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0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анные 4"/>
          <p:cNvSpPr/>
          <p:nvPr/>
        </p:nvSpPr>
        <p:spPr>
          <a:xfrm>
            <a:off x="248530" y="4653136"/>
            <a:ext cx="2824162" cy="1687512"/>
          </a:xfrm>
          <a:prstGeom prst="flowChartInputOutput">
            <a:avLst/>
          </a:prstGeom>
          <a:solidFill>
            <a:srgbClr val="354061"/>
          </a:solidFill>
          <a:ln w="158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88" y="4762500"/>
            <a:ext cx="10128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2533650" y="4653134"/>
            <a:ext cx="6142806" cy="1687513"/>
          </a:xfrm>
          <a:custGeom>
            <a:avLst/>
            <a:gdLst>
              <a:gd name="connsiteX0" fmla="*/ 0 w 6610662"/>
              <a:gd name="connsiteY0" fmla="*/ 1663908 h 1663908"/>
              <a:gd name="connsiteX1" fmla="*/ 479685 w 6610662"/>
              <a:gd name="connsiteY1" fmla="*/ 7495 h 1663908"/>
              <a:gd name="connsiteX2" fmla="*/ 6610662 w 6610662"/>
              <a:gd name="connsiteY2" fmla="*/ 0 h 1663908"/>
              <a:gd name="connsiteX3" fmla="*/ 6258393 w 6610662"/>
              <a:gd name="connsiteY3" fmla="*/ 1648918 h 1663908"/>
              <a:gd name="connsiteX4" fmla="*/ 0 w 6610662"/>
              <a:gd name="connsiteY4" fmla="*/ 1663908 h 166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0662" h="1663908">
                <a:moveTo>
                  <a:pt x="0" y="1663908"/>
                </a:moveTo>
                <a:lnTo>
                  <a:pt x="479685" y="7495"/>
                </a:lnTo>
                <a:lnTo>
                  <a:pt x="6610662" y="0"/>
                </a:lnTo>
                <a:lnTo>
                  <a:pt x="6258393" y="1648918"/>
                </a:lnTo>
                <a:lnTo>
                  <a:pt x="0" y="1663908"/>
                </a:lnTo>
                <a:close/>
              </a:path>
            </a:pathLst>
          </a:custGeom>
          <a:solidFill>
            <a:sysClr val="window" lastClr="FFFFFF"/>
          </a:solidFill>
          <a:ln w="158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2880631" y="5157192"/>
            <a:ext cx="58437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Электропроводность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способность проводить электрический ток.</a:t>
            </a:r>
          </a:p>
        </p:txBody>
      </p:sp>
      <p:pic>
        <p:nvPicPr>
          <p:cNvPr id="3074" name="Picture 2" descr="http://rpp.nashaucheba.ru/pars_docs/refs/114/113017/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6" t="42632" r="20410" b="7371"/>
          <a:stretch/>
        </p:blipFill>
        <p:spPr bwMode="auto">
          <a:xfrm>
            <a:off x="1115616" y="188640"/>
            <a:ext cx="7425797" cy="43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179512" y="4653136"/>
            <a:ext cx="2824162" cy="1687512"/>
          </a:xfrm>
          <a:prstGeom prst="flowChartInputOutput">
            <a:avLst/>
          </a:prstGeom>
          <a:solidFill>
            <a:srgbClr val="354061"/>
          </a:solidFill>
          <a:ln w="158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99" y="5085184"/>
            <a:ext cx="10175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2051720" y="4653136"/>
            <a:ext cx="6912768" cy="1687513"/>
          </a:xfrm>
          <a:custGeom>
            <a:avLst/>
            <a:gdLst>
              <a:gd name="connsiteX0" fmla="*/ 0 w 6610662"/>
              <a:gd name="connsiteY0" fmla="*/ 1663908 h 1663908"/>
              <a:gd name="connsiteX1" fmla="*/ 479685 w 6610662"/>
              <a:gd name="connsiteY1" fmla="*/ 7495 h 1663908"/>
              <a:gd name="connsiteX2" fmla="*/ 6610662 w 6610662"/>
              <a:gd name="connsiteY2" fmla="*/ 0 h 1663908"/>
              <a:gd name="connsiteX3" fmla="*/ 6258393 w 6610662"/>
              <a:gd name="connsiteY3" fmla="*/ 1648918 h 1663908"/>
              <a:gd name="connsiteX4" fmla="*/ 0 w 6610662"/>
              <a:gd name="connsiteY4" fmla="*/ 1663908 h 166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0662" h="1663908">
                <a:moveTo>
                  <a:pt x="0" y="1663908"/>
                </a:moveTo>
                <a:lnTo>
                  <a:pt x="479685" y="7495"/>
                </a:lnTo>
                <a:lnTo>
                  <a:pt x="6610662" y="0"/>
                </a:lnTo>
                <a:lnTo>
                  <a:pt x="6258393" y="1648918"/>
                </a:lnTo>
                <a:lnTo>
                  <a:pt x="0" y="1663908"/>
                </a:lnTo>
                <a:close/>
              </a:path>
            </a:pathLst>
          </a:custGeom>
          <a:solidFill>
            <a:sysClr val="window" lastClr="FFFFFF"/>
          </a:solidFill>
          <a:ln w="158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555776" y="4667556"/>
            <a:ext cx="62646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Теплопроводность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процесс переноса внутренней энергии от более нагретых частей к менее нагретым частям, осуществляемый хаотически движущимися электронами.</a:t>
            </a:r>
          </a:p>
        </p:txBody>
      </p:sp>
      <p:pic>
        <p:nvPicPr>
          <p:cNvPr id="7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-2963"/>
          <a:stretch/>
        </p:blipFill>
        <p:spPr>
          <a:xfrm>
            <a:off x="1835696" y="548680"/>
            <a:ext cx="5486071" cy="3754116"/>
          </a:xfrm>
        </p:spPr>
      </p:pic>
    </p:spTree>
    <p:extLst>
      <p:ext uri="{BB962C8B-B14F-4D97-AF65-F5344CB8AC3E}">
        <p14:creationId xmlns:p14="http://schemas.microsoft.com/office/powerpoint/2010/main" val="39172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s01.infourok.ru/images/doc/99/117894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60648"/>
            <a:ext cx="8277225" cy="62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8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анные 4"/>
          <p:cNvSpPr/>
          <p:nvPr/>
        </p:nvSpPr>
        <p:spPr>
          <a:xfrm>
            <a:off x="251520" y="4771014"/>
            <a:ext cx="2824162" cy="1687512"/>
          </a:xfrm>
          <a:prstGeom prst="flowChartInputOutput">
            <a:avLst/>
          </a:prstGeom>
          <a:solidFill>
            <a:srgbClr val="354061"/>
          </a:solidFill>
          <a:ln w="158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41168"/>
            <a:ext cx="10128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2533650" y="4771013"/>
            <a:ext cx="6286822" cy="1687513"/>
          </a:xfrm>
          <a:custGeom>
            <a:avLst/>
            <a:gdLst>
              <a:gd name="connsiteX0" fmla="*/ 0 w 6610662"/>
              <a:gd name="connsiteY0" fmla="*/ 1663908 h 1663908"/>
              <a:gd name="connsiteX1" fmla="*/ 479685 w 6610662"/>
              <a:gd name="connsiteY1" fmla="*/ 7495 h 1663908"/>
              <a:gd name="connsiteX2" fmla="*/ 6610662 w 6610662"/>
              <a:gd name="connsiteY2" fmla="*/ 0 h 1663908"/>
              <a:gd name="connsiteX3" fmla="*/ 6258393 w 6610662"/>
              <a:gd name="connsiteY3" fmla="*/ 1648918 h 1663908"/>
              <a:gd name="connsiteX4" fmla="*/ 0 w 6610662"/>
              <a:gd name="connsiteY4" fmla="*/ 1663908 h 166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0662" h="1663908">
                <a:moveTo>
                  <a:pt x="0" y="1663908"/>
                </a:moveTo>
                <a:lnTo>
                  <a:pt x="479685" y="7495"/>
                </a:lnTo>
                <a:lnTo>
                  <a:pt x="6610662" y="0"/>
                </a:lnTo>
                <a:lnTo>
                  <a:pt x="6258393" y="1648918"/>
                </a:lnTo>
                <a:lnTo>
                  <a:pt x="0" y="1663908"/>
                </a:lnTo>
                <a:close/>
              </a:path>
            </a:pathLst>
          </a:custGeom>
          <a:solidFill>
            <a:sysClr val="window" lastClr="FFFFFF"/>
          </a:solidFill>
          <a:ln w="158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3075682" y="5199638"/>
            <a:ext cx="5294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Металлический блеск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— способность металлов отражать свет.</a:t>
            </a:r>
          </a:p>
        </p:txBody>
      </p:sp>
      <p:pic>
        <p:nvPicPr>
          <p:cNvPr id="16386" name="Picture 2" descr="http://club.foto.ru/gallery/images/photo/2005/02/08/3478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26836"/>
            <a:ext cx="4104456" cy="34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26836"/>
            <a:ext cx="3960440" cy="340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251520" y="4762500"/>
            <a:ext cx="2824162" cy="1687512"/>
          </a:xfrm>
          <a:prstGeom prst="flowChartInputOutput">
            <a:avLst/>
          </a:prstGeom>
          <a:solidFill>
            <a:srgbClr val="354061"/>
          </a:solidFill>
          <a:ln w="158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07" y="4941168"/>
            <a:ext cx="10175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2339752" y="4754563"/>
            <a:ext cx="6610350" cy="1687513"/>
          </a:xfrm>
          <a:custGeom>
            <a:avLst/>
            <a:gdLst>
              <a:gd name="connsiteX0" fmla="*/ 0 w 6610662"/>
              <a:gd name="connsiteY0" fmla="*/ 1663908 h 1663908"/>
              <a:gd name="connsiteX1" fmla="*/ 479685 w 6610662"/>
              <a:gd name="connsiteY1" fmla="*/ 7495 h 1663908"/>
              <a:gd name="connsiteX2" fmla="*/ 6610662 w 6610662"/>
              <a:gd name="connsiteY2" fmla="*/ 0 h 1663908"/>
              <a:gd name="connsiteX3" fmla="*/ 6258393 w 6610662"/>
              <a:gd name="connsiteY3" fmla="*/ 1648918 h 1663908"/>
              <a:gd name="connsiteX4" fmla="*/ 0 w 6610662"/>
              <a:gd name="connsiteY4" fmla="*/ 1663908 h 166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0662" h="1663908">
                <a:moveTo>
                  <a:pt x="0" y="1663908"/>
                </a:moveTo>
                <a:lnTo>
                  <a:pt x="479685" y="7495"/>
                </a:lnTo>
                <a:lnTo>
                  <a:pt x="6610662" y="0"/>
                </a:lnTo>
                <a:lnTo>
                  <a:pt x="6258393" y="1648918"/>
                </a:lnTo>
                <a:lnTo>
                  <a:pt x="0" y="1663908"/>
                </a:lnTo>
                <a:close/>
              </a:path>
            </a:pathLst>
          </a:custGeom>
          <a:solidFill>
            <a:sysClr val="window" lastClr="FFFFFF"/>
          </a:solidFill>
          <a:ln w="158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3358927" y="4911671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способность к отражению световых лучей характерна для ртути, серебра, палладия, алюминия. </a:t>
            </a:r>
          </a:p>
        </p:txBody>
      </p:sp>
      <p:pic>
        <p:nvPicPr>
          <p:cNvPr id="8" name="Рисунок 2" descr="Венеция от А до Я. Изображение №3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69" y="256489"/>
            <a:ext cx="6569691" cy="4387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6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ifiki.ru/_ph/32/2/329035635.gif?144021256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u="sng" dirty="0">
                <a:solidFill>
                  <a:schemeClr val="tx2">
                    <a:lumMod val="75000"/>
                  </a:schemeClr>
                </a:solidFill>
              </a:rPr>
              <a:t>Цели урока: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23900" y="198884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1DF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B1B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как взаимодействуют между собой атомы элементов-металлов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1DFF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ru-RU" altLang="ru-RU" sz="700" b="1" i="0" u="none" strike="noStrike" kern="0" cap="none" spc="0" normalizeH="0" baseline="0" noProof="0" dirty="0" smtClean="0">
              <a:ln>
                <a:noFill/>
              </a:ln>
              <a:solidFill>
                <a:srgbClr val="1B1B6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1DF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B1B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как влияет металлическая связь на свойства образованных ею веществ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1DFF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ru-RU" altLang="ru-RU" sz="600" b="1" i="0" u="none" strike="noStrike" kern="0" cap="none" spc="0" normalizeH="0" baseline="0" noProof="0" dirty="0" smtClean="0">
              <a:ln>
                <a:noFill/>
              </a:ln>
              <a:solidFill>
                <a:srgbClr val="1B1B6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81DF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B1B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знания о химической связи</a:t>
            </a:r>
          </a:p>
        </p:txBody>
      </p:sp>
    </p:spTree>
    <p:extLst>
      <p:ext uri="{BB962C8B-B14F-4D97-AF65-F5344CB8AC3E}">
        <p14:creationId xmlns:p14="http://schemas.microsoft.com/office/powerpoint/2010/main" val="119558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4"/>
          <p:cNvSpPr txBox="1">
            <a:spLocks noChangeArrowheads="1"/>
          </p:cNvSpPr>
          <p:nvPr/>
        </p:nvSpPr>
        <p:spPr bwMode="auto">
          <a:xfrm>
            <a:off x="2472189" y="548680"/>
            <a:ext cx="441659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C00000"/>
                </a:solidFill>
                <a:latin typeface="+mj-lt"/>
                <a:ea typeface="Segoe UI Light" pitchFamily="34" charset="0"/>
                <a:cs typeface="Segoe UI Light" pitchFamily="34" charset="0"/>
              </a:rPr>
              <a:t>Схема строения сплава </a:t>
            </a:r>
            <a:endParaRPr lang="en-US" altLang="ru-RU" sz="3200" b="1" dirty="0" smtClean="0">
              <a:solidFill>
                <a:srgbClr val="C00000"/>
              </a:solidFill>
              <a:latin typeface="+mj-lt"/>
              <a:ea typeface="Segoe UI Light" pitchFamily="34" charset="0"/>
              <a:cs typeface="Segoe UI Light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C00000"/>
                </a:solidFill>
                <a:latin typeface="+mj-lt"/>
                <a:ea typeface="Segoe UI Light" pitchFamily="34" charset="0"/>
                <a:cs typeface="Segoe UI Light" pitchFamily="34" charset="0"/>
              </a:rPr>
              <a:t>(</a:t>
            </a:r>
            <a:r>
              <a:rPr lang="ru-RU" altLang="ru-RU" sz="3200" b="1" dirty="0">
                <a:solidFill>
                  <a:srgbClr val="C00000"/>
                </a:solidFill>
                <a:latin typeface="+mj-lt"/>
                <a:ea typeface="Segoe UI Light" pitchFamily="34" charset="0"/>
                <a:cs typeface="Segoe UI Light" pitchFamily="34" charset="0"/>
              </a:rPr>
              <a:t>твёрдого раствора)</a:t>
            </a:r>
          </a:p>
        </p:txBody>
      </p:sp>
      <p:pic>
        <p:nvPicPr>
          <p:cNvPr id="5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8" b="7587"/>
          <a:stretch>
            <a:fillRect/>
          </a:stretch>
        </p:blipFill>
        <p:spPr bwMode="auto">
          <a:xfrm>
            <a:off x="899592" y="2204864"/>
            <a:ext cx="729143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8"/>
          <p:cNvSpPr txBox="1">
            <a:spLocks noChangeArrowheads="1"/>
          </p:cNvSpPr>
          <p:nvPr/>
        </p:nvSpPr>
        <p:spPr bwMode="auto">
          <a:xfrm>
            <a:off x="2135982" y="5589240"/>
            <a:ext cx="893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itchFamily="34" charset="0"/>
              </a:rPr>
              <a:t>Атом </a:t>
            </a:r>
            <a:r>
              <a:rPr kumimoji="0" lang="en-US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itchFamily="34" charset="0"/>
              </a:rPr>
              <a:t>A</a:t>
            </a: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itchFamily="34" charset="0"/>
            </a:endParaRP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2135982" y="5957540"/>
            <a:ext cx="893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itchFamily="34" charset="0"/>
              </a:rPr>
              <a:t>Атом </a:t>
            </a:r>
            <a:r>
              <a:rPr kumimoji="0" lang="en-US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itchFamily="34" charset="0"/>
              </a:rPr>
              <a:t>B</a:t>
            </a: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81994" y="5695602"/>
            <a:ext cx="153988" cy="155575"/>
          </a:xfrm>
          <a:prstGeom prst="ellipse">
            <a:avLst/>
          </a:prstGeom>
          <a:solidFill>
            <a:sysClr val="windowText" lastClr="000000">
              <a:lumMod val="85000"/>
              <a:lumOff val="15000"/>
            </a:sysClr>
          </a:solidFill>
          <a:ln w="158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384425" y="3748088"/>
            <a:ext cx="153988" cy="155575"/>
          </a:xfrm>
          <a:prstGeom prst="ellipse">
            <a:avLst/>
          </a:prstGeom>
          <a:solidFill>
            <a:sysClr val="windowText" lastClr="000000">
              <a:lumMod val="85000"/>
              <a:lumOff val="15000"/>
            </a:sysClr>
          </a:solidFill>
          <a:ln w="158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989571" y="6095016"/>
            <a:ext cx="133350" cy="133350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2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467544" y="4865929"/>
            <a:ext cx="81369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Сплавы обладают большей прочностью, коррозийной стойкостью, твердостью, лучшими литейными свойствами, в связи с чем используются намного чаще чистых металлов.</a:t>
            </a: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886400" cy="44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0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tatic.klasnaocinka.com.ua/uploads/editor/3532/191232/sitepage_56/777fff334c9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22159"/>
            <a:ext cx="2890651" cy="434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/>
          <a:lstStyle/>
          <a:p>
            <a:r>
              <a:rPr lang="ru-RU" altLang="ru-RU" b="1" u="sng" dirty="0">
                <a:solidFill>
                  <a:srgbClr val="FF0000"/>
                </a:solidFill>
                <a:cs typeface="Mongolian Baiti" panose="03000500000000000000" pitchFamily="66" charset="0"/>
              </a:rPr>
              <a:t>Вопросы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683125"/>
          </a:xfrm>
        </p:spPr>
        <p:txBody>
          <a:bodyPr/>
          <a:lstStyle/>
          <a:p>
            <a:pPr>
              <a:buSzTx/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типы химической связи вы уже знаете?</a:t>
            </a:r>
          </a:p>
          <a:p>
            <a:pPr>
              <a:buSzTx/>
              <a:buFont typeface="Wingdings" panose="05000000000000000000" pitchFamily="2" charset="2"/>
              <a:buChar char="q"/>
            </a:pPr>
            <a:endParaRPr lang="ru-RU" altLang="ru-RU" sz="1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Tx/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ионная связь?</a:t>
            </a:r>
          </a:p>
          <a:p>
            <a:pPr>
              <a:buSzTx/>
              <a:buFont typeface="Wingdings" panose="05000000000000000000" pitchFamily="2" charset="2"/>
              <a:buChar char="q"/>
            </a:pPr>
            <a:endParaRPr lang="ru-RU" altLang="ru-RU" sz="1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Tx/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ковалентная связь?</a:t>
            </a:r>
          </a:p>
          <a:p>
            <a:pPr>
              <a:buSzTx/>
              <a:buFont typeface="Wingdings" panose="05000000000000000000" pitchFamily="2" charset="2"/>
              <a:buChar char="q"/>
            </a:pPr>
            <a:endParaRPr lang="ru-RU" altLang="ru-RU" sz="1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Tx/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ковалентной </a:t>
            </a:r>
            <a:endParaRPr lang="ru-RU" alt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SzTx/>
              <a:buNone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связи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знаете? </a:t>
            </a:r>
            <a:endParaRPr lang="ru-RU" alt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Tx/>
              <a:buFont typeface="Wingdings" panose="05000000000000000000" pitchFamily="2" charset="2"/>
              <a:buChar char="q"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можно различить?</a:t>
            </a:r>
          </a:p>
        </p:txBody>
      </p:sp>
    </p:spTree>
    <p:extLst>
      <p:ext uri="{BB962C8B-B14F-4D97-AF65-F5344CB8AC3E}">
        <p14:creationId xmlns:p14="http://schemas.microsoft.com/office/powerpoint/2010/main" val="163375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Gothic" panose="020B0609070205080204" pitchFamily="49" charset="-128"/>
                <a:cs typeface="Times New Roman" pitchFamily="18" charset="0"/>
              </a:rPr>
              <a:t>Особенности атомов металлов:</a:t>
            </a: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Gothic" panose="020B0609070205080204" pitchFamily="49" charset="-128"/>
                <a:cs typeface="Times New Roman" pitchFamily="18" charset="0"/>
              </a:rPr>
              <a:t/>
            </a:r>
            <a:b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Gothic" panose="020B0609070205080204" pitchFamily="49" charset="-128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ea typeface="MS Gothic" panose="020B0609070205080204" pitchFamily="49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76414"/>
            <a:ext cx="5681125" cy="422885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—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 внешнем энергетическом уровне у них, как правило, находится от одного до трёх электронов; 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—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относительно большой радиус; 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число свободных </a:t>
            </a:r>
            <a:r>
              <a:rPr kumimoji="0" lang="ru-RU" alt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орбиталей</a:t>
            </a:r>
            <a:r>
              <a:rPr kumimoji="0" lang="en-US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45" y="2522628"/>
            <a:ext cx="292393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364088" y="5301208"/>
            <a:ext cx="36760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Строение кристаллического алюминия</a:t>
            </a:r>
          </a:p>
        </p:txBody>
      </p:sp>
    </p:spTree>
    <p:extLst>
      <p:ext uri="{BB962C8B-B14F-4D97-AF65-F5344CB8AC3E}">
        <p14:creationId xmlns:p14="http://schemas.microsoft.com/office/powerpoint/2010/main" val="38161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656844"/>
            <a:ext cx="8229600" cy="1863080"/>
          </a:xfrm>
        </p:spPr>
        <p:txBody>
          <a:bodyPr>
            <a:noAutofit/>
          </a:bodyPr>
          <a:lstStyle/>
          <a:p>
            <a:pPr lvl="0"/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Gothic" panose="020B0609070205080204" pitchFamily="49" charset="-128"/>
                <a:cs typeface="Calibri" pitchFamily="34" charset="0"/>
              </a:rPr>
              <a:t>Образование ионов металлов из нейтральных атомов из-за отдачи валентных электронов:</a:t>
            </a: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Gothic" panose="020B0609070205080204" pitchFamily="49" charset="-128"/>
              </a:rPr>
              <a:t/>
            </a:r>
            <a:b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Gothic" panose="020B0609070205080204" pitchFamily="49" charset="-128"/>
              </a:rPr>
            </a:br>
            <a:endParaRPr lang="ru-RU" sz="4800" b="1" dirty="0">
              <a:solidFill>
                <a:srgbClr val="FF0000"/>
              </a:solidFill>
              <a:ea typeface="MS Gothic" panose="020B0609070205080204" pitchFamily="49" charset="-128"/>
            </a:endParaRPr>
          </a:p>
        </p:txBody>
      </p:sp>
      <p:grpSp>
        <p:nvGrpSpPr>
          <p:cNvPr id="5" name="Группа 31"/>
          <p:cNvGrpSpPr>
            <a:grpSpLocks/>
          </p:cNvGrpSpPr>
          <p:nvPr/>
        </p:nvGrpSpPr>
        <p:grpSpPr bwMode="auto">
          <a:xfrm>
            <a:off x="1331640" y="2748678"/>
            <a:ext cx="7128792" cy="2323017"/>
            <a:chOff x="1440497" y="2000240"/>
            <a:chExt cx="6786610" cy="1451301"/>
          </a:xfrm>
        </p:grpSpPr>
        <p:grpSp>
          <p:nvGrpSpPr>
            <p:cNvPr id="6" name="Группа 29"/>
            <p:cNvGrpSpPr>
              <a:grpSpLocks/>
            </p:cNvGrpSpPr>
            <p:nvPr/>
          </p:nvGrpSpPr>
          <p:grpSpPr bwMode="auto">
            <a:xfrm>
              <a:off x="1952625" y="2000240"/>
              <a:ext cx="5311150" cy="1055095"/>
              <a:chOff x="1952625" y="2000250"/>
              <a:chExt cx="5311150" cy="1055095"/>
            </a:xfrm>
          </p:grpSpPr>
          <p:grpSp>
            <p:nvGrpSpPr>
              <p:cNvPr id="10" name="Группа 29"/>
              <p:cNvGrpSpPr>
                <a:grpSpLocks/>
              </p:cNvGrpSpPr>
              <p:nvPr/>
            </p:nvGrpSpPr>
            <p:grpSpPr bwMode="auto">
              <a:xfrm>
                <a:off x="1952625" y="2000250"/>
                <a:ext cx="5311150" cy="1055095"/>
                <a:chOff x="1738134" y="2071678"/>
                <a:chExt cx="5311345" cy="1054789"/>
              </a:xfrm>
            </p:grpSpPr>
            <p:grpSp>
              <p:nvGrpSpPr>
                <p:cNvPr id="12" name="Группа 25"/>
                <p:cNvGrpSpPr>
                  <a:grpSpLocks/>
                </p:cNvGrpSpPr>
                <p:nvPr/>
              </p:nvGrpSpPr>
              <p:grpSpPr bwMode="auto">
                <a:xfrm>
                  <a:off x="1738134" y="2071678"/>
                  <a:ext cx="5311345" cy="1054789"/>
                  <a:chOff x="1285852" y="2857496"/>
                  <a:chExt cx="5311345" cy="1054789"/>
                </a:xfrm>
              </p:grpSpPr>
              <p:grpSp>
                <p:nvGrpSpPr>
                  <p:cNvPr id="14" name="Группа 23"/>
                  <p:cNvGrpSpPr>
                    <a:grpSpLocks/>
                  </p:cNvGrpSpPr>
                  <p:nvPr/>
                </p:nvGrpSpPr>
                <p:grpSpPr bwMode="auto">
                  <a:xfrm>
                    <a:off x="1285852" y="2857496"/>
                    <a:ext cx="4948050" cy="1054789"/>
                    <a:chOff x="1285852" y="2857496"/>
                    <a:chExt cx="4948050" cy="1054789"/>
                  </a:xfrm>
                </p:grpSpPr>
                <p:grpSp>
                  <p:nvGrpSpPr>
                    <p:cNvPr id="16" name="Группа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85852" y="2857496"/>
                      <a:ext cx="4929222" cy="1054789"/>
                      <a:chOff x="1285852" y="2857496"/>
                      <a:chExt cx="4929222" cy="1054789"/>
                    </a:xfrm>
                  </p:grpSpPr>
                  <p:grpSp>
                    <p:nvGrpSpPr>
                      <p:cNvPr id="18" name="Группа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85852" y="2857496"/>
                        <a:ext cx="3446623" cy="1039258"/>
                        <a:chOff x="1142976" y="3000372"/>
                        <a:chExt cx="3446623" cy="1039258"/>
                      </a:xfrm>
                    </p:grpSpPr>
                    <p:grpSp>
                      <p:nvGrpSpPr>
                        <p:cNvPr id="20" name="Группа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42976" y="3000372"/>
                          <a:ext cx="2767995" cy="1039258"/>
                          <a:chOff x="1142976" y="3000372"/>
                          <a:chExt cx="2767995" cy="1039258"/>
                        </a:xfrm>
                      </p:grpSpPr>
                      <p:grpSp>
                        <p:nvGrpSpPr>
                          <p:cNvPr id="22" name="Группа 1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142976" y="3000372"/>
                            <a:ext cx="2572573" cy="1039258"/>
                            <a:chOff x="1142976" y="3000372"/>
                            <a:chExt cx="2572573" cy="1039258"/>
                          </a:xfrm>
                        </p:grpSpPr>
                        <p:grpSp>
                          <p:nvGrpSpPr>
                            <p:cNvPr id="24" name="Группа 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142976" y="3000372"/>
                              <a:ext cx="1767863" cy="1026271"/>
                              <a:chOff x="1142976" y="3000372"/>
                              <a:chExt cx="1767863" cy="1026271"/>
                            </a:xfrm>
                          </p:grpSpPr>
                          <p:grpSp>
                            <p:nvGrpSpPr>
                              <p:cNvPr id="28" name="Группа 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142976" y="3000372"/>
                                <a:ext cx="1395701" cy="1026271"/>
                                <a:chOff x="1142976" y="3214686"/>
                                <a:chExt cx="1395701" cy="1026271"/>
                              </a:xfrm>
                            </p:grpSpPr>
                            <p:sp>
                              <p:nvSpPr>
                                <p:cNvPr id="30" name="TextBox 4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142976" y="3329044"/>
                                  <a:ext cx="1192201" cy="911913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>
                                  <a:spAutoFit/>
                                </a:bodyPr>
                                <a:lstStyle>
                                  <a:lvl1pPr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1pPr>
                                  <a:lvl2pPr marL="742950" indent="-28575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2pPr>
                                  <a:lvl3pPr marL="11430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3pPr>
                                  <a:lvl4pPr marL="16002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4pPr>
                                  <a:lvl5pPr marL="20574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9pPr>
                                </a:lstStyle>
                                <a:p>
                                  <a:pPr marL="0" marR="0" lvl="0" indent="0" defTabSz="91440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0" lang="ru-RU" altLang="ru-RU" sz="6000" b="1" i="0" u="none" strike="noStrike" kern="0" cap="none" spc="0" normalizeH="0" baseline="0" noProof="0" dirty="0" err="1" smtClean="0">
                                      <a:ln>
                                        <a:noFill/>
                                      </a:ln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itchFamily="18" charset="0"/>
                                      <a:cs typeface="Arial" charset="0"/>
                                    </a:rPr>
                                    <a:t>Ме</a:t>
                                  </a:r>
                                  <a:endParaRPr kumimoji="0" lang="ru-RU" altLang="ru-RU" sz="60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cs typeface="Arial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1" name="TextBox 5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143108" y="3214686"/>
                                  <a:ext cx="395569" cy="580308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>
                                  <a:spAutoFit/>
                                </a:bodyPr>
                                <a:lstStyle>
                                  <a:lvl1pPr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1pPr>
                                  <a:lvl2pPr marL="742950" indent="-28575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2pPr>
                                  <a:lvl3pPr marL="11430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3pPr>
                                  <a:lvl4pPr marL="16002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4pPr>
                                  <a:lvl5pPr marL="20574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9pPr>
                                </a:lstStyle>
                                <a:p>
                                  <a:pPr marL="0" marR="0" lvl="0" indent="0" defTabSz="91440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0" lang="ru-RU" altLang="ru-RU" sz="36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itchFamily="18" charset="0"/>
                                      <a:cs typeface="Arial" charset="0"/>
                                    </a:rPr>
                                    <a:t>0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29" name="TextBox 8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71736" y="3363746"/>
                                <a:ext cx="339103" cy="63557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>
                                <a:spAutoFit/>
                              </a:bodyPr>
                              <a:lstStyle>
                                <a:lvl1pPr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1pPr>
                                <a:lvl2pPr marL="742950" indent="-28575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2pPr>
                                <a:lvl3pPr marL="11430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3pPr>
                                <a:lvl4pPr marL="16002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4pPr>
                                <a:lvl5pPr marL="20574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9pPr>
                              </a:lstStyle>
                              <a:p>
                                <a:pPr marL="0" marR="0" lvl="0" indent="0" defTabSz="91440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ru-RU" altLang="ru-RU" sz="40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cs typeface="Arial" charset="0"/>
                                  </a:rPr>
                                  <a:t>-</a:t>
                                </a:r>
                              </a:p>
                            </p:txBody>
                          </p:sp>
                        </p:grpSp>
                        <p:grpSp>
                          <p:nvGrpSpPr>
                            <p:cNvPr id="25" name="Группа 1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857488" y="3127717"/>
                              <a:ext cx="858061" cy="911913"/>
                              <a:chOff x="3428992" y="3429000"/>
                              <a:chExt cx="858061" cy="911913"/>
                            </a:xfrm>
                          </p:grpSpPr>
                          <p:sp>
                            <p:nvSpPr>
                              <p:cNvPr id="26" name="TextBox 10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428992" y="3658732"/>
                                <a:ext cx="447456" cy="6355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>
                                <a:spAutoFit/>
                              </a:bodyPr>
                              <a:lstStyle>
                                <a:lvl1pPr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1pPr>
                                <a:lvl2pPr marL="742950" indent="-28575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2pPr>
                                <a:lvl3pPr marL="11430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3pPr>
                                <a:lvl4pPr marL="16002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4pPr>
                                <a:lvl5pPr marL="20574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9pPr>
                              </a:lstStyle>
                              <a:p>
                                <a:pPr marL="0" marR="0" lvl="0" indent="0" defTabSz="91440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altLang="ru-RU" sz="4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cs typeface="Arial" charset="0"/>
                                  </a:rPr>
                                  <a:t>n</a:t>
                                </a:r>
                                <a:endParaRPr kumimoji="0" lang="ru-RU" altLang="ru-RU" sz="40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Times New Roman" pitchFamily="18" charset="0"/>
                                  <a:cs typeface="Arial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7" name="TextBox 11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786182" y="3429000"/>
                                <a:ext cx="500871" cy="9119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>
                                <a:spAutoFit/>
                              </a:bodyPr>
                              <a:lstStyle>
                                <a:lvl1pPr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1pPr>
                                <a:lvl2pPr marL="742950" indent="-28575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2pPr>
                                <a:lvl3pPr marL="11430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3pPr>
                                <a:lvl4pPr marL="16002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4pPr>
                                <a:lvl5pPr marL="20574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9pPr>
                              </a:lstStyle>
                              <a:p>
                                <a:pPr marL="0" marR="0" lvl="0" indent="0" defTabSz="91440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ru-RU" altLang="ru-RU" sz="60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cs typeface="Arial" charset="0"/>
                                  </a:rPr>
                                  <a:t>е</a:t>
                                </a: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23" name="TextBox 1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71868" y="3143248"/>
                            <a:ext cx="339103" cy="6355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>
                            <a:spAutoFit/>
                          </a:bodyPr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9pPr>
                          </a:lstStyle>
                          <a:p>
                            <a:pPr marL="0" marR="0" lvl="0" indent="0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ru-RU" altLang="ru-RU" sz="40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Times New Roman" pitchFamily="18" charset="0"/>
                                <a:cs typeface="Arial" charset="0"/>
                              </a:rPr>
                              <a:t>-</a:t>
                            </a:r>
                          </a:p>
                        </p:txBody>
                      </p:sp>
                    </p:grpSp>
                    <p:cxnSp>
                      <p:nvCxnSpPr>
                        <p:cNvPr id="21" name="Прямая со стрелкой 20"/>
                        <p:cNvCxnSpPr/>
                        <p:nvPr/>
                      </p:nvCxnSpPr>
                      <p:spPr>
                        <a:xfrm>
                          <a:off x="3946634" y="3465473"/>
                          <a:ext cx="642965" cy="1586"/>
                        </a:xfrm>
                        <a:prstGeom prst="straightConnector1">
                          <a:avLst/>
                        </a:prstGeom>
                        <a:noFill/>
                        <a:ln w="38100" cap="flat" cmpd="sng" algn="ctr">
                          <a:solidFill>
                            <a:sysClr val="windowText" lastClr="000000"/>
                          </a:solidFill>
                          <a:prstDash val="solid"/>
                          <a:tailEnd type="arrow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</p:cxnSp>
                  </p:grpSp>
                  <p:sp>
                    <p:nvSpPr>
                      <p:cNvPr id="19" name="Text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14876" y="3000372"/>
                        <a:ext cx="1500198" cy="91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altLang="ru-RU" sz="6000" b="1" i="0" u="none" strike="noStrike" kern="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cs typeface="Arial" charset="0"/>
                          </a:rPr>
                          <a:t>Ме</a:t>
                        </a:r>
                        <a:endParaRPr kumimoji="0" lang="ru-RU" altLang="ru-RU" sz="6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Arial" charset="0"/>
                        </a:endParaRPr>
                      </a:p>
                    </p:txBody>
                  </p:sp>
                </p:grpSp>
                <p:sp>
                  <p:nvSpPr>
                    <p:cNvPr id="17" name="Text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86446" y="2863990"/>
                      <a:ext cx="447456" cy="6355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4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endParaRPr kumimoji="0" lang="ru-RU" altLang="ru-RU" sz="40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15" name="Text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43636" y="2857496"/>
                    <a:ext cx="453561" cy="6355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altLang="ru-RU" sz="40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Arial" charset="0"/>
                      </a:rPr>
                      <a:t>+</a:t>
                    </a:r>
                  </a:p>
                </p:txBody>
              </p:sp>
            </p:grpSp>
            <p:cxnSp>
              <p:nvCxnSpPr>
                <p:cNvPr id="13" name="Прямая со стрелкой 12"/>
                <p:cNvCxnSpPr/>
                <p:nvPr/>
              </p:nvCxnSpPr>
              <p:spPr>
                <a:xfrm rot="10800000">
                  <a:off x="4524193" y="2670510"/>
                  <a:ext cx="642965" cy="1586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tailEnd type="arrow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2376870" y="2687230"/>
                <a:ext cx="3795614" cy="3593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Times New Roman"/>
                    <a:cs typeface="Arial" charset="0"/>
                  </a:rPr>
                  <a:t>атом                                            ион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440497" y="3119840"/>
              <a:ext cx="6786610" cy="3317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Times New Roman"/>
                  <a:cs typeface="Arial" charset="0"/>
                </a:rPr>
                <a:t>где  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Times New Roman"/>
                  <a:cs typeface="Arial" charset="0"/>
                </a:rPr>
                <a:t>n – </a:t>
              </a: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Times New Roman"/>
                  <a:cs typeface="Arial" charset="0"/>
                </a:rPr>
                <a:t>число внешних электронов, участвующих в связи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461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548" y="1268760"/>
            <a:ext cx="8229600" cy="86409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4000" b="1" dirty="0">
                <a:solidFill>
                  <a:srgbClr val="FF0000"/>
                </a:solidFill>
                <a:ea typeface="MS Gothic" panose="020B0609070205080204" pitchFamily="49" charset="-128"/>
                <a:cs typeface="+mn-cs"/>
              </a:rPr>
              <a:t>Присоединение электронов к ионам с образованием нейтральных атомов:</a:t>
            </a:r>
            <a:br>
              <a:rPr lang="ru-RU" altLang="ru-RU" sz="4000" b="1" dirty="0">
                <a:solidFill>
                  <a:srgbClr val="FF0000"/>
                </a:solidFill>
                <a:ea typeface="MS Gothic" panose="020B0609070205080204" pitchFamily="49" charset="-128"/>
                <a:cs typeface="+mn-cs"/>
              </a:rPr>
            </a:br>
            <a:endParaRPr lang="ru-RU" sz="4000" b="1" dirty="0">
              <a:solidFill>
                <a:srgbClr val="FF0000"/>
              </a:solidFill>
              <a:ea typeface="MS Gothic" panose="020B0609070205080204" pitchFamily="49" charset="-128"/>
            </a:endParaRPr>
          </a:p>
        </p:txBody>
      </p:sp>
      <p:grpSp>
        <p:nvGrpSpPr>
          <p:cNvPr id="8" name="Группа 29"/>
          <p:cNvGrpSpPr>
            <a:grpSpLocks/>
          </p:cNvGrpSpPr>
          <p:nvPr/>
        </p:nvGrpSpPr>
        <p:grpSpPr bwMode="auto">
          <a:xfrm>
            <a:off x="2010165" y="2489016"/>
            <a:ext cx="5177564" cy="1948493"/>
            <a:chOff x="1738134" y="1909502"/>
            <a:chExt cx="4929222" cy="1216965"/>
          </a:xfrm>
        </p:grpSpPr>
        <p:grpSp>
          <p:nvGrpSpPr>
            <p:cNvPr id="10" name="Группа 25"/>
            <p:cNvGrpSpPr>
              <a:grpSpLocks/>
            </p:cNvGrpSpPr>
            <p:nvPr/>
          </p:nvGrpSpPr>
          <p:grpSpPr bwMode="auto">
            <a:xfrm>
              <a:off x="1738134" y="1909502"/>
              <a:ext cx="4929222" cy="1216965"/>
              <a:chOff x="1285852" y="2695320"/>
              <a:chExt cx="4929222" cy="1216965"/>
            </a:xfrm>
          </p:grpSpPr>
          <p:grpSp>
            <p:nvGrpSpPr>
              <p:cNvPr id="12" name="Группа 23"/>
              <p:cNvGrpSpPr>
                <a:grpSpLocks/>
              </p:cNvGrpSpPr>
              <p:nvPr/>
            </p:nvGrpSpPr>
            <p:grpSpPr bwMode="auto">
              <a:xfrm>
                <a:off x="1285852" y="2857496"/>
                <a:ext cx="4929222" cy="1054789"/>
                <a:chOff x="1285852" y="2857496"/>
                <a:chExt cx="4929222" cy="1054789"/>
              </a:xfrm>
            </p:grpSpPr>
            <p:grpSp>
              <p:nvGrpSpPr>
                <p:cNvPr id="14" name="Группа 21"/>
                <p:cNvGrpSpPr>
                  <a:grpSpLocks/>
                </p:cNvGrpSpPr>
                <p:nvPr/>
              </p:nvGrpSpPr>
              <p:grpSpPr bwMode="auto">
                <a:xfrm>
                  <a:off x="1285852" y="2857496"/>
                  <a:ext cx="4929222" cy="1054789"/>
                  <a:chOff x="1285852" y="2857496"/>
                  <a:chExt cx="4929222" cy="1054789"/>
                </a:xfrm>
              </p:grpSpPr>
              <p:grpSp>
                <p:nvGrpSpPr>
                  <p:cNvPr id="16" name="Группа 19"/>
                  <p:cNvGrpSpPr>
                    <a:grpSpLocks/>
                  </p:cNvGrpSpPr>
                  <p:nvPr/>
                </p:nvGrpSpPr>
                <p:grpSpPr bwMode="auto">
                  <a:xfrm>
                    <a:off x="1285852" y="2857496"/>
                    <a:ext cx="3446623" cy="1039258"/>
                    <a:chOff x="1142976" y="3000372"/>
                    <a:chExt cx="3446623" cy="1039258"/>
                  </a:xfrm>
                </p:grpSpPr>
                <p:grpSp>
                  <p:nvGrpSpPr>
                    <p:cNvPr id="18" name="Группа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42976" y="3000372"/>
                      <a:ext cx="2767995" cy="1039258"/>
                      <a:chOff x="1142976" y="3000372"/>
                      <a:chExt cx="2767995" cy="1039258"/>
                    </a:xfrm>
                  </p:grpSpPr>
                  <p:grpSp>
                    <p:nvGrpSpPr>
                      <p:cNvPr id="20" name="Группа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42976" y="3000372"/>
                        <a:ext cx="2572573" cy="1039258"/>
                        <a:chOff x="1142976" y="3000372"/>
                        <a:chExt cx="2572573" cy="1039258"/>
                      </a:xfrm>
                    </p:grpSpPr>
                    <p:grpSp>
                      <p:nvGrpSpPr>
                        <p:cNvPr id="22" name="Группа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42976" y="3000372"/>
                          <a:ext cx="1882321" cy="1026271"/>
                          <a:chOff x="1142976" y="3000372"/>
                          <a:chExt cx="1882321" cy="1026271"/>
                        </a:xfrm>
                      </p:grpSpPr>
                      <p:grpSp>
                        <p:nvGrpSpPr>
                          <p:cNvPr id="26" name="Группа 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142976" y="3000372"/>
                            <a:ext cx="1192201" cy="1026271"/>
                            <a:chOff x="1142976" y="3214686"/>
                            <a:chExt cx="1192201" cy="1026271"/>
                          </a:xfrm>
                        </p:grpSpPr>
                        <p:sp>
                          <p:nvSpPr>
                            <p:cNvPr id="28" name="TextBox 4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42976" y="3329044"/>
                              <a:ext cx="1192201" cy="9119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marL="0" marR="0" lvl="0" indent="0" defTabSz="91440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ru-RU" altLang="ru-RU" sz="6000" b="1" i="0" u="none" strike="noStrike" kern="0" cap="none" spc="0" normalizeH="0" baseline="0" noProof="0" dirty="0" err="1" smtClean="0">
                                  <a:ln>
                                    <a:noFill/>
                                  </a:ln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Times New Roman" pitchFamily="18" charset="0"/>
                                  <a:cs typeface="Arial" charset="0"/>
                                </a:rPr>
                                <a:t>Ме</a:t>
                              </a:r>
                              <a:endParaRPr kumimoji="0" lang="ru-RU" altLang="ru-RU" sz="60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Times New Roman" pitchFamily="18" charset="0"/>
                                <a:cs typeface="Arial" charset="0"/>
                              </a:endParaRPr>
                            </a:p>
                          </p:txBody>
                        </p:sp>
                        <p:sp>
                          <p:nvSpPr>
                            <p:cNvPr id="29" name="TextBox 5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3108" y="3214686"/>
                              <a:ext cx="175870" cy="40367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marL="0" marR="0" lvl="0" indent="0" defTabSz="91440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ru-RU" altLang="ru-RU" sz="36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Times New Roman" pitchFamily="18" charset="0"/>
                                <a:cs typeface="Arial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7" name="TextBox 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71736" y="3363746"/>
                            <a:ext cx="453561" cy="4421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>
                            <a:spAutoFit/>
                          </a:bodyPr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9pPr>
                          </a:lstStyle>
                          <a:p>
                            <a:pPr marL="0" marR="0" lvl="0" indent="0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ru-RU" altLang="ru-RU" sz="4000" b="1" kern="0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Times New Roman" pitchFamily="18" charset="0"/>
                              </a:rPr>
                              <a:t>+</a:t>
                            </a:r>
                            <a:endParaRPr kumimoji="0" lang="ru-RU" altLang="ru-RU" sz="40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cs typeface="Arial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3" name="Группа 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57488" y="3127717"/>
                          <a:ext cx="858061" cy="911913"/>
                          <a:chOff x="3428992" y="3429000"/>
                          <a:chExt cx="858061" cy="911913"/>
                        </a:xfrm>
                      </p:grpSpPr>
                      <p:sp>
                        <p:nvSpPr>
                          <p:cNvPr id="24" name="TextBox 1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28992" y="3636615"/>
                            <a:ext cx="515506" cy="4421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square">
                            <a:spAutoFit/>
                          </a:bodyPr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9pPr>
                          </a:lstStyle>
                          <a:p>
                            <a:pPr marL="0" marR="0" lvl="0" indent="0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altLang="ru-RU" sz="40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Times New Roman" pitchFamily="18" charset="0"/>
                                <a:cs typeface="Arial" charset="0"/>
                              </a:rPr>
                              <a:t>n</a:t>
                            </a:r>
                            <a:endParaRPr kumimoji="0" lang="ru-RU" altLang="ru-RU" sz="40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cs typeface="Arial" charset="0"/>
                            </a:endParaRPr>
                          </a:p>
                        </p:txBody>
                      </p:sp>
                      <p:sp>
                        <p:nvSpPr>
                          <p:cNvPr id="25" name="TextBox 1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86182" y="3429000"/>
                            <a:ext cx="500871" cy="9119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>
                            <a:spAutoFit/>
                          </a:bodyPr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9pPr>
                          </a:lstStyle>
                          <a:p>
                            <a:pPr marL="0" marR="0" lvl="0" indent="0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ru-RU" altLang="ru-RU" sz="6000" b="1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Times New Roman" pitchFamily="18" charset="0"/>
                                <a:cs typeface="Arial" charset="0"/>
                              </a:rPr>
                              <a:t>е</a:t>
                            </a:r>
                          </a:p>
                        </p:txBody>
                      </p:sp>
                    </p:grpSp>
                  </p:grpSp>
                  <p:sp>
                    <p:nvSpPr>
                      <p:cNvPr id="21" name="TextBox 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71868" y="3143248"/>
                        <a:ext cx="339103" cy="635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marL="0" marR="0" lvl="0" indent="0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altLang="ru-RU" sz="4000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25000"/>
                              </a:schemeClr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cs typeface="Arial" charset="0"/>
                          </a:rPr>
                          <a:t>-</a:t>
                        </a:r>
                      </a:p>
                    </p:txBody>
                  </p:sp>
                </p:grpSp>
                <p:cxnSp>
                  <p:nvCxnSpPr>
                    <p:cNvPr id="19" name="Прямая со стрелкой 18"/>
                    <p:cNvCxnSpPr/>
                    <p:nvPr/>
                  </p:nvCxnSpPr>
                  <p:spPr>
                    <a:xfrm>
                      <a:off x="3946634" y="3465473"/>
                      <a:ext cx="642965" cy="1586"/>
                    </a:xfrm>
                    <a:prstGeom prst="straightConnector1">
                      <a:avLst/>
                    </a:prstGeom>
                    <a:noFill/>
                    <a:ln w="38100" cap="flat" cmpd="sng" algn="ctr">
                      <a:solidFill>
                        <a:sysClr val="windowText" lastClr="000000"/>
                      </a:solidFill>
                      <a:prstDash val="solid"/>
                      <a:tailEnd type="arrow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</p:cxnSp>
              </p:grpSp>
              <p:sp>
                <p:nvSpPr>
                  <p:cNvPr id="17" name="Text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14876" y="3000372"/>
                    <a:ext cx="1500198" cy="9119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altLang="ru-RU" sz="6000" b="1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Arial" charset="0"/>
                      </a:rPr>
                      <a:t>Ме</a:t>
                    </a:r>
                    <a:endParaRPr kumimoji="0" lang="ru-RU" altLang="ru-RU" sz="6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effectLst/>
                      <a:uLnTx/>
                      <a:uFillTx/>
                      <a:latin typeface="Times New Roman" pitchFamily="18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15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2402361" y="2896785"/>
                  <a:ext cx="447456" cy="635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ru-RU" sz="4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effectLst/>
                      <a:uLnTx/>
                      <a:uFillTx/>
                      <a:latin typeface="Times New Roman" pitchFamily="18" charset="0"/>
                      <a:cs typeface="Arial" charset="0"/>
                    </a:rPr>
                    <a:t>n</a:t>
                  </a:r>
                  <a:endParaRPr kumimoji="0" lang="ru-RU" altLang="ru-RU" sz="4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sp>
            <p:nvSpPr>
              <p:cNvPr id="13" name="TextBox 24"/>
              <p:cNvSpPr txBox="1">
                <a:spLocks noChangeArrowheads="1"/>
              </p:cNvSpPr>
              <p:nvPr/>
            </p:nvSpPr>
            <p:spPr bwMode="auto">
              <a:xfrm>
                <a:off x="2692293" y="2695320"/>
                <a:ext cx="453561" cy="635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4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Times New Roman" pitchFamily="18" charset="0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11" name="Прямая со стрелкой 10"/>
            <p:cNvCxnSpPr/>
            <p:nvPr/>
          </p:nvCxnSpPr>
          <p:spPr>
            <a:xfrm rot="10800000">
              <a:off x="4524193" y="2670510"/>
              <a:ext cx="642965" cy="158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9510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32818"/>
            <a:ext cx="5626100" cy="513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7432353" y="3736197"/>
            <a:ext cx="1446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UI Light" pitchFamily="34" charset="0"/>
              </a:rPr>
              <a:t>Электрон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004048" y="3348452"/>
            <a:ext cx="2500313" cy="503767"/>
          </a:xfrm>
          <a:prstGeom prst="line">
            <a:avLst/>
          </a:prstGeom>
          <a:noFill/>
          <a:ln w="9525" cap="flat" cmpd="sng" algn="ctr">
            <a:solidFill>
              <a:srgbClr val="354061"/>
            </a:solidFill>
            <a:prstDash val="solid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7236296" y="1044898"/>
            <a:ext cx="1009350" cy="110418"/>
          </a:xfrm>
          <a:prstGeom prst="line">
            <a:avLst/>
          </a:prstGeom>
          <a:noFill/>
          <a:ln w="9525" cap="flat" cmpd="sng" algn="ctr">
            <a:solidFill>
              <a:srgbClr val="354061"/>
            </a:solidFill>
            <a:prstDash val="solid"/>
          </a:ln>
          <a:effectLst/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802255" y="675566"/>
            <a:ext cx="1124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UI Light" pitchFamily="34" charset="0"/>
              </a:rPr>
              <a:t>Катион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7054240" y="713320"/>
            <a:ext cx="3850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54061"/>
                </a:solidFill>
                <a:effectLst/>
                <a:uLnTx/>
                <a:uFillTx/>
                <a:latin typeface="Segoe UI Light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636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6230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68" y="2900987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19313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228" y="3071019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80312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06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00432E-6 C 0.00521 -0.00123 0.01042 -0.00123 0.01493 -0.00617 C 0.01789 -0.00957 0.02066 -0.01883 0.02292 -0.02254 C 0.02865 -0.0318 0.03247 -0.03582 0.03907 -0.04107 C 0.05469 -0.05373 0.07466 -0.05126 0.0908 -0.05311 C 0.10973 -0.06176 0.12882 -0.06639 0.14827 -0.06948 C 0.15434 -0.0667 0.16094 -0.06608 0.16667 -0.06145 C 0.16893 -0.0596 0.16945 -0.05435 0.17118 -0.05126 C 0.17639 -0.04199 0.18091 -0.03118 0.18733 -0.0247 C 0.19132 -0.02068 0.19584 -0.01976 0.2 -0.01636 C 0.21094 -0.00771 0.2191 0.00711 0.23108 0.0102 C 0.25764 7.00432E-6 0.25921 0.01267 0.25053 -0.0491 C 0.25 -0.0528 0.24844 -0.04199 0.24705 -0.03891 C 0.24601 -0.03643 0.2448 -0.03458 0.24358 -0.03273 C 0.23889 -0.02532 0.23473 -0.01729 0.22987 -0.01018 C 0.21598 0.00989 0.20139 0.02873 0.18612 0.0451 C 0.18334 0.04788 0.18212 0.05436 0.17934 0.05714 C 0.17309 0.06332 0.15886 0.07227 0.15053 0.07752 C 0.14688 0.08308 0.13646 0.09822 0.13455 0.10439 C 0.12327 0.14145 0.11806 0.18191 0.10921 0.22082 C 0.10643 0.23349 0.10278 0.24646 0.10122 0.25974 C 0.10087 0.26313 0.10105 0.26715 0.1 0.26993 C 0.09931 0.27178 0.09775 0.27116 0.09653 0.27178 C 0.07622 0.26838 0.05573 0.26684 0.03559 0.26159 C 0.01754 0.25696 0.01511 0.24676 -0.00121 0.23318 C -0.01822 0.21897 -0.03454 0.20291 -0.05173 0.19025 C -0.05295 0.18809 -0.05382 0.18562 -0.0552 0.18407 C -0.05625 0.18284 -0.05902 0.18407 -0.05868 0.18191 C -0.05746 0.17388 -0.04722 0.17326 -0.04375 0.17172 C -0.03489 0.17234 -0.02569 0.16925 -0.01718 0.17388 C -0.0125 0.17635 -0.00694 0.1921 -0.00694 0.1921 C -0.01145 0.15998 -0.03003 0.13898 -0.04479 0.12045 C -0.04357 0.09266 -0.04392 0.06424 -0.04132 0.03676 C -0.04097 0.03244 -0.03281 0.01452 -0.03107 0.00804 C -0.02847 -0.03396 -0.03437 -0.03613 -0.01388 -0.03273 C -0.01267 -0.03211 -0.01145 -0.0318 -0.01041 -0.03057 C -0.00954 -0.02964 -0.00798 -0.02655 -0.00798 -0.02655 L -0.00798 -0.00215 " pathEditMode="relative" ptsTypes="ffffffffffffffffffffffffffffffffffffAA">
                                      <p:cBhvr>
                                        <p:cTn id="6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00432E-6 C 0.00521 -0.00123 0.01042 -0.00123 0.01493 -0.00617 C 0.01789 -0.00957 0.02066 -0.01883 0.02292 -0.02254 C 0.02865 -0.0318 0.03247 -0.03582 0.03907 -0.04107 C 0.05469 -0.05373 0.07466 -0.05126 0.0908 -0.05311 C 0.10973 -0.06176 0.12882 -0.06639 0.14827 -0.06948 C 0.15434 -0.0667 0.16094 -0.06608 0.16667 -0.06145 C 0.16893 -0.0596 0.16945 -0.05435 0.17118 -0.05126 C 0.17639 -0.04199 0.18091 -0.03118 0.18733 -0.0247 C 0.19132 -0.02068 0.19584 -0.01976 0.2 -0.01636 C 0.21094 -0.00771 0.2191 0.00711 0.23108 0.0102 C 0.25764 7.00432E-6 0.25921 0.01267 0.25053 -0.0491 C 0.25 -0.0528 0.24844 -0.04199 0.24705 -0.03891 C 0.24601 -0.03643 0.2448 -0.03458 0.24358 -0.03273 C 0.23889 -0.02532 0.23473 -0.01729 0.22987 -0.01018 C 0.21598 0.00989 0.20139 0.02873 0.18612 0.0451 C 0.18334 0.04788 0.18212 0.05436 0.17934 0.05714 C 0.17309 0.06332 0.15886 0.07227 0.15053 0.07752 C 0.14688 0.08308 0.13646 0.09822 0.13455 0.10439 C 0.12327 0.14145 0.11806 0.18191 0.10921 0.22082 C 0.10643 0.23349 0.10278 0.24646 0.10122 0.25974 C 0.10087 0.26313 0.10105 0.26715 0.1 0.26993 C 0.09931 0.27178 0.09775 0.27116 0.09653 0.27178 C 0.07622 0.26838 0.05573 0.26684 0.03559 0.26159 C 0.01754 0.25696 0.01511 0.24676 -0.00121 0.23318 C -0.01822 0.21897 -0.03454 0.20291 -0.05173 0.19025 C -0.05295 0.18809 -0.05382 0.18562 -0.0552 0.18407 C -0.05625 0.18284 -0.05902 0.18407 -0.05868 0.18191 C -0.05746 0.17388 -0.04722 0.17326 -0.04375 0.17172 C -0.03489 0.17234 -0.02569 0.16925 -0.01718 0.17388 C -0.0125 0.17635 -0.00694 0.1921 -0.00694 0.1921 C -0.01145 0.15998 -0.03003 0.13898 -0.04479 0.12045 C -0.04357 0.09266 -0.04392 0.06424 -0.04132 0.03676 C -0.04097 0.03244 -0.03281 0.01452 -0.03107 0.00804 C -0.02847 -0.03396 -0.03437 -0.03613 -0.01388 -0.03273 C -0.01267 -0.03211 -0.01145 -0.0318 -0.01041 -0.03057 C -0.00954 -0.02964 -0.00798 -0.02655 -0.00798 -0.02655 L -0.00798 -0.00215 " pathEditMode="relative" ptsTypes="ffffffffffffffffffffffffffffffffffffAA">
                                      <p:cBhvr>
                                        <p:cTn id="10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00432E-6 C 0.00521 -0.00123 0.01042 -0.00123 0.01493 -0.00617 C 0.01789 -0.00957 0.02066 -0.01883 0.02292 -0.02254 C 0.02865 -0.0318 0.03247 -0.03582 0.03907 -0.04107 C 0.05469 -0.05373 0.07466 -0.05126 0.0908 -0.05311 C 0.10973 -0.06176 0.12882 -0.06639 0.14827 -0.06948 C 0.15434 -0.0667 0.16094 -0.06608 0.16667 -0.06145 C 0.16893 -0.0596 0.16945 -0.05435 0.17118 -0.05126 C 0.17639 -0.04199 0.18091 -0.03118 0.18733 -0.0247 C 0.19132 -0.02068 0.19584 -0.01976 0.2 -0.01636 C 0.21094 -0.00771 0.2191 0.00711 0.23108 0.0102 C 0.25764 7.00432E-6 0.25921 0.01267 0.25053 -0.0491 C 0.25 -0.0528 0.24844 -0.04199 0.24705 -0.03891 C 0.24601 -0.03643 0.2448 -0.03458 0.24358 -0.03273 C 0.23889 -0.02532 0.23473 -0.01729 0.22987 -0.01018 C 0.21598 0.00989 0.20139 0.02873 0.18612 0.0451 C 0.18334 0.04788 0.18212 0.05436 0.17934 0.05714 C 0.17309 0.06332 0.15886 0.07227 0.15053 0.07752 C 0.14688 0.08308 0.13646 0.09822 0.13455 0.10439 C 0.12327 0.14145 0.11806 0.18191 0.10921 0.22082 C 0.10643 0.23349 0.10278 0.24646 0.10122 0.25974 C 0.10087 0.26313 0.10105 0.26715 0.1 0.26993 C 0.09931 0.27178 0.09775 0.27116 0.09653 0.27178 C 0.07622 0.26838 0.05573 0.26684 0.03559 0.26159 C 0.01754 0.25696 0.01511 0.24676 -0.00121 0.23318 C -0.01822 0.21897 -0.03454 0.20291 -0.05173 0.19025 C -0.05295 0.18809 -0.05382 0.18562 -0.0552 0.18407 C -0.05625 0.18284 -0.05902 0.18407 -0.05868 0.18191 C -0.05746 0.17388 -0.04722 0.17326 -0.04375 0.17172 C -0.03489 0.17234 -0.02569 0.16925 -0.01718 0.17388 C -0.0125 0.17635 -0.00694 0.1921 -0.00694 0.1921 C -0.01145 0.15998 -0.03003 0.13898 -0.04479 0.12045 C -0.04357 0.09266 -0.04392 0.06424 -0.04132 0.03676 C -0.04097 0.03244 -0.03281 0.01452 -0.03107 0.00804 C -0.02847 -0.03396 -0.03437 -0.03613 -0.01388 -0.03273 C -0.01267 -0.03211 -0.01145 -0.0318 -0.01041 -0.03057 C -0.00954 -0.02964 -0.00798 -0.02655 -0.00798 -0.02655 L -0.00798 -0.00215 " pathEditMode="relative" ptsTypes="ffffffffffffffffffffffffffffffffffffAA">
                                      <p:cBhvr>
                                        <p:cTn id="14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00432E-6 C 0.00521 -0.00123 0.01042 -0.00123 0.01493 -0.00617 C 0.01789 -0.00957 0.02066 -0.01883 0.02292 -0.02254 C 0.02865 -0.0318 0.03247 -0.03582 0.03907 -0.04107 C 0.05469 -0.05373 0.07466 -0.05126 0.0908 -0.05311 C 0.10973 -0.06176 0.12882 -0.06639 0.14827 -0.06948 C 0.15434 -0.0667 0.16094 -0.06608 0.16667 -0.06145 C 0.16893 -0.0596 0.16945 -0.05435 0.17118 -0.05126 C 0.17639 -0.04199 0.18091 -0.03118 0.18733 -0.0247 C 0.19132 -0.02068 0.19584 -0.01976 0.2 -0.01636 C 0.21094 -0.00771 0.2191 0.00711 0.23108 0.0102 C 0.25764 7.00432E-6 0.25921 0.01267 0.25053 -0.0491 C 0.25 -0.0528 0.24844 -0.04199 0.24705 -0.03891 C 0.24601 -0.03643 0.2448 -0.03458 0.24358 -0.03273 C 0.23889 -0.02532 0.23473 -0.01729 0.22987 -0.01018 C 0.21598 0.00989 0.20139 0.02873 0.18612 0.0451 C 0.18334 0.04788 0.18212 0.05436 0.17934 0.05714 C 0.17309 0.06332 0.15886 0.07227 0.15053 0.07752 C 0.14688 0.08308 0.13646 0.09822 0.13455 0.10439 C 0.12327 0.14145 0.11806 0.18191 0.10921 0.22082 C 0.10643 0.23349 0.10278 0.24646 0.10122 0.25974 C 0.10087 0.26313 0.10105 0.26715 0.1 0.26993 C 0.09931 0.27178 0.09775 0.27116 0.09653 0.27178 C 0.07622 0.26838 0.05573 0.26684 0.03559 0.26159 C 0.01754 0.25696 0.01511 0.24676 -0.00121 0.23318 C -0.01822 0.21897 -0.03454 0.20291 -0.05173 0.19025 C -0.05295 0.18809 -0.05382 0.18562 -0.0552 0.18407 C -0.05625 0.18284 -0.05902 0.18407 -0.05868 0.18191 C -0.05746 0.17388 -0.04722 0.17326 -0.04375 0.17172 C -0.03489 0.17234 -0.02569 0.16925 -0.01718 0.17388 C -0.0125 0.17635 -0.00694 0.1921 -0.00694 0.1921 C -0.01145 0.15998 -0.03003 0.13898 -0.04479 0.12045 C -0.04357 0.09266 -0.04392 0.06424 -0.04132 0.03676 C -0.04097 0.03244 -0.03281 0.01452 -0.03107 0.00804 C -0.02847 -0.03396 -0.03437 -0.03613 -0.01388 -0.03273 C -0.01267 -0.03211 -0.01145 -0.0318 -0.01041 -0.03057 C -0.00954 -0.02964 -0.00798 -0.02655 -0.00798 -0.02655 L -0.00798 -0.00215 " pathEditMode="relative" ptsTypes="ffffffffffffffffffffffffffffffffffffAA">
                                      <p:cBhvr>
                                        <p:cTn id="18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данные 5"/>
          <p:cNvSpPr/>
          <p:nvPr/>
        </p:nvSpPr>
        <p:spPr>
          <a:xfrm>
            <a:off x="107504" y="1616761"/>
            <a:ext cx="2987824" cy="1800200"/>
          </a:xfrm>
          <a:prstGeom prst="flowChartInputOutput">
            <a:avLst/>
          </a:prstGeom>
          <a:solidFill>
            <a:srgbClr val="354061"/>
          </a:solidFill>
          <a:ln w="158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Определение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595832"/>
            <a:ext cx="5781328" cy="1684784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Металлическая связь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химическая связь между атомами в металлическом кристалле (металле или сплаве), которая образуется за счёт обобществления их валентных электронов между атом-ионами металлов.</a:t>
            </a:r>
          </a:p>
          <a:p>
            <a:endParaRPr lang="ru-RU" dirty="0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92051"/>
            <a:ext cx="3930768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7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379</Words>
  <Application>Microsoft Office PowerPoint</Application>
  <PresentationFormat>Экран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Цели урока:</vt:lpstr>
      <vt:lpstr>Вопросы</vt:lpstr>
      <vt:lpstr>Особенности атомов металлов: </vt:lpstr>
      <vt:lpstr>Образование ионов металлов из нейтральных атомов из-за отдачи валентных электронов: </vt:lpstr>
      <vt:lpstr>Присоединение электронов к ионам с образованием нейтральных атомов: </vt:lpstr>
      <vt:lpstr>Презентация PowerPoint</vt:lpstr>
      <vt:lpstr>Презентация PowerPoint</vt:lpstr>
      <vt:lpstr>Определение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атомов металлов:</dc:title>
  <dc:creator>Андрей</dc:creator>
  <cp:lastModifiedBy>Андрей</cp:lastModifiedBy>
  <cp:revision>17</cp:revision>
  <dcterms:created xsi:type="dcterms:W3CDTF">2015-10-14T16:37:31Z</dcterms:created>
  <dcterms:modified xsi:type="dcterms:W3CDTF">2015-10-25T17:00:48Z</dcterms:modified>
</cp:coreProperties>
</file>