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66" r:id="rId13"/>
    <p:sldId id="267" r:id="rId14"/>
    <p:sldId id="268" r:id="rId15"/>
    <p:sldId id="269" r:id="rId16"/>
    <p:sldId id="270" r:id="rId17"/>
    <p:sldId id="291" r:id="rId18"/>
    <p:sldId id="271" r:id="rId19"/>
    <p:sldId id="302" r:id="rId20"/>
    <p:sldId id="272" r:id="rId21"/>
    <p:sldId id="275" r:id="rId22"/>
    <p:sldId id="273" r:id="rId23"/>
    <p:sldId id="274" r:id="rId24"/>
    <p:sldId id="276" r:id="rId25"/>
    <p:sldId id="277" r:id="rId26"/>
    <p:sldId id="281" r:id="rId27"/>
    <p:sldId id="282" r:id="rId28"/>
    <p:sldId id="284" r:id="rId29"/>
    <p:sldId id="286" r:id="rId30"/>
    <p:sldId id="288" r:id="rId31"/>
    <p:sldId id="289" r:id="rId32"/>
    <p:sldId id="290" r:id="rId33"/>
    <p:sldId id="294" r:id="rId34"/>
    <p:sldId id="295" r:id="rId35"/>
    <p:sldId id="296" r:id="rId36"/>
    <p:sldId id="297" r:id="rId37"/>
    <p:sldId id="298" r:id="rId38"/>
    <p:sldId id="292" r:id="rId39"/>
    <p:sldId id="293" r:id="rId40"/>
    <p:sldId id="299" r:id="rId41"/>
    <p:sldId id="300" r:id="rId4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A5FEBD-AAF9-494B-9925-33AD6457FEC7}">
          <p14:sldIdLst>
            <p14:sldId id="301"/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1"/>
            <p14:sldId id="266"/>
            <p14:sldId id="267"/>
            <p14:sldId id="268"/>
            <p14:sldId id="269"/>
            <p14:sldId id="270"/>
            <p14:sldId id="291"/>
            <p14:sldId id="271"/>
            <p14:sldId id="302"/>
            <p14:sldId id="272"/>
            <p14:sldId id="275"/>
            <p14:sldId id="273"/>
            <p14:sldId id="274"/>
            <p14:sldId id="276"/>
            <p14:sldId id="277"/>
            <p14:sldId id="281"/>
            <p14:sldId id="282"/>
            <p14:sldId id="284"/>
            <p14:sldId id="286"/>
            <p14:sldId id="288"/>
            <p14:sldId id="289"/>
            <p14:sldId id="290"/>
            <p14:sldId id="294"/>
            <p14:sldId id="295"/>
            <p14:sldId id="296"/>
            <p14:sldId id="297"/>
            <p14:sldId id="298"/>
            <p14:sldId id="292"/>
            <p14:sldId id="293"/>
            <p14:sldId id="299"/>
            <p14:sldId id="300"/>
          </p14:sldIdLst>
        </p14:section>
        <p14:section name="Раздел без заголовка" id="{66D3D725-671C-1D4D-B300-4975F57571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3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p4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8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39"/>
    <p:restoredTop sz="95976"/>
  </p:normalViewPr>
  <p:slideViewPr>
    <p:cSldViewPr>
      <p:cViewPr>
        <p:scale>
          <a:sx n="134" d="100"/>
          <a:sy n="134" d="100"/>
        </p:scale>
        <p:origin x="512" y="184"/>
      </p:cViewPr>
      <p:guideLst>
        <p:guide orient="horz" pos="24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23D25-9BB9-234F-91FF-608060D59253}" type="datetimeFigureOut">
              <a:rPr lang="ru-RU" smtClean="0"/>
              <a:t>24.11.15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50503-EE69-554A-96F1-DF046A84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51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4383-A860-C64E-A82E-C5F8FFC77919}" type="datetimeFigureOut">
              <a:rPr lang="ru-RU" smtClean="0"/>
              <a:t>24.11.15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00DB4-791E-054B-9893-A3CB71D38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" y="0"/>
            <a:ext cx="9141121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5148064" y="0"/>
            <a:ext cx="4009106" cy="5715000"/>
          </a:xfrm>
          <a:prstGeom prst="rect">
            <a:avLst/>
          </a:prstGeom>
          <a:solidFill>
            <a:srgbClr val="B7865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7" y="1993404"/>
            <a:ext cx="4824537" cy="1440160"/>
          </a:xfrm>
        </p:spPr>
        <p:txBody>
          <a:bodyPr anchor="t">
            <a:normAutofit/>
          </a:bodyPr>
          <a:lstStyle>
            <a:lvl1pPr algn="l">
              <a:defRPr sz="3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ГРАЖДАНСКАЯ </a:t>
            </a:r>
            <a:br>
              <a:rPr lang="ru-RU" dirty="0" smtClean="0"/>
            </a:br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501554" y="2012454"/>
            <a:ext cx="3306689" cy="360040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900" baseline="0">
                <a:solidFill>
                  <a:schemeClr val="bg1"/>
                </a:solidFill>
              </a:defRPr>
            </a:lvl1pPr>
            <a:lvl2pPr marL="380978" indent="0" algn="l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761957" indent="0" algn="l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142937" indent="0" algn="l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523915" indent="0" algn="l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1917-1920 </a:t>
            </a:r>
            <a:r>
              <a:rPr lang="ru-RU" dirty="0" smtClean="0"/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2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orient="horz" pos="3342" userDrawn="1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orient="horz" pos="15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F05-F62C-3D45-B9A8-CA27ADC49D04}" type="datetime1">
              <a:rPr lang="ru-RU" smtClean="0"/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B49F-39A0-7E4A-86CC-87E40BE33BDA}" type="datetime1">
              <a:rPr lang="ru-RU" smtClean="0"/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" y="0"/>
            <a:ext cx="9141121" cy="5715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5148064" y="0"/>
            <a:ext cx="4009106" cy="5715000"/>
          </a:xfrm>
          <a:prstGeom prst="rect">
            <a:avLst/>
          </a:prstGeom>
          <a:solidFill>
            <a:srgbClr val="B7865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3250" y="1934740"/>
            <a:ext cx="4814814" cy="1930871"/>
          </a:xfrm>
        </p:spPr>
        <p:txBody>
          <a:bodyPr anchor="t">
            <a:normAutofit/>
          </a:bodyPr>
          <a:lstStyle>
            <a:lvl1pPr algn="l">
              <a:defRPr sz="3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ГРАЖДАНСКАЯ </a:t>
            </a:r>
            <a:br>
              <a:rPr lang="ru-RU" dirty="0" smtClean="0"/>
            </a:br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92080" y="1969021"/>
            <a:ext cx="3744416" cy="2976711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900">
                <a:solidFill>
                  <a:schemeClr val="bg1"/>
                </a:solidFill>
              </a:defRPr>
            </a:lvl1pPr>
            <a:lvl2pPr algn="l">
              <a:defRPr sz="1900"/>
            </a:lvl2pPr>
            <a:lvl3pPr algn="l">
              <a:defRPr sz="1900"/>
            </a:lvl3pPr>
            <a:lvl4pPr algn="l">
              <a:defRPr sz="1900"/>
            </a:lvl4pPr>
            <a:lvl5pPr algn="l">
              <a:defRPr sz="1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42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orient="horz" pos="15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5148064" y="0"/>
            <a:ext cx="4009106" cy="5715000"/>
          </a:xfrm>
          <a:prstGeom prst="rect">
            <a:avLst/>
          </a:prstGeom>
          <a:solidFill>
            <a:srgbClr val="B7865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9145" y="1933574"/>
            <a:ext cx="4848919" cy="2508102"/>
          </a:xfrm>
        </p:spPr>
        <p:txBody>
          <a:bodyPr anchor="t">
            <a:normAutofit/>
          </a:bodyPr>
          <a:lstStyle>
            <a:lvl1pPr algn="l">
              <a:defRPr sz="3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pos="2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222784"/>
            <a:ext cx="8434388" cy="491592"/>
          </a:xfrm>
        </p:spPr>
        <p:txBody>
          <a:bodyPr anchor="t">
            <a:normAutofit/>
          </a:bodyPr>
          <a:lstStyle>
            <a:lvl1pPr algn="l"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275" y="923924"/>
            <a:ext cx="8453438" cy="4381501"/>
          </a:xfrm>
        </p:spPr>
        <p:txBody>
          <a:bodyPr lIns="108000" tIns="36000" rIns="0" bIns="0"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48675" y="5195664"/>
            <a:ext cx="419100" cy="303740"/>
          </a:xfrm>
        </p:spPr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95288" y="752475"/>
            <a:ext cx="835342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2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3342" userDrawn="1">
          <p15:clr>
            <a:srgbClr val="FBAE40"/>
          </p15:clr>
        </p15:guide>
        <p15:guide id="5" orient="horz" pos="75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588" y="0"/>
            <a:ext cx="9144000" cy="5715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21779"/>
            <a:ext cx="4118155" cy="979959"/>
          </a:xfrm>
        </p:spPr>
        <p:txBody>
          <a:bodyPr anchor="t">
            <a:normAutofit/>
          </a:bodyPr>
          <a:lstStyle>
            <a:lvl1pPr algn="l">
              <a:defRPr sz="25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9" y="1201738"/>
            <a:ext cx="4104704" cy="4032250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3809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5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36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1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89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8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5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31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86897" y="5198475"/>
            <a:ext cx="1962150" cy="304271"/>
          </a:xfrm>
        </p:spPr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2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3342" userDrawn="1">
          <p15:clr>
            <a:srgbClr val="FBAE40"/>
          </p15:clr>
        </p15:guide>
        <p15:guide id="5" orient="horz" pos="75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" y="0"/>
            <a:ext cx="9141121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5913" y="371128"/>
            <a:ext cx="8229600" cy="952500"/>
          </a:xfrm>
        </p:spPr>
        <p:txBody>
          <a:bodyPr anchor="t">
            <a:normAutofit/>
          </a:bodyPr>
          <a:lstStyle>
            <a:lvl1pPr algn="l">
              <a:defRPr sz="2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477" y="966241"/>
            <a:ext cx="8444235" cy="4339183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 b="0">
                <a:solidFill>
                  <a:schemeClr val="tx1"/>
                </a:solidFill>
              </a:defRPr>
            </a:lvl1pPr>
            <a:lvl2pPr marL="380980" indent="0">
              <a:buNone/>
              <a:defRPr sz="1667" b="1"/>
            </a:lvl2pPr>
            <a:lvl3pPr marL="761958" indent="0">
              <a:buNone/>
              <a:defRPr sz="1500" b="1"/>
            </a:lvl3pPr>
            <a:lvl4pPr marL="1142936" indent="0">
              <a:buNone/>
              <a:defRPr sz="1333" b="1"/>
            </a:lvl4pPr>
            <a:lvl5pPr marL="1523915" indent="0">
              <a:buNone/>
              <a:defRPr sz="1333" b="1"/>
            </a:lvl5pPr>
            <a:lvl6pPr marL="1904894" indent="0">
              <a:buNone/>
              <a:defRPr sz="1333" b="1"/>
            </a:lvl6pPr>
            <a:lvl7pPr marL="2285873" indent="0">
              <a:buNone/>
              <a:defRPr sz="1333" b="1"/>
            </a:lvl7pPr>
            <a:lvl8pPr marL="2666850" indent="0">
              <a:buNone/>
              <a:defRPr sz="1333" b="1"/>
            </a:lvl8pPr>
            <a:lvl9pPr marL="3047831" indent="0">
              <a:buNone/>
              <a:defRPr sz="1333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786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3342" userDrawn="1">
          <p15:clr>
            <a:srgbClr val="FBAE40"/>
          </p15:clr>
        </p15:guide>
        <p15:guide id="5" orient="horz" pos="30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FE1-DC8F-E74D-812A-9767BB730866}" type="datetime1">
              <a:rPr lang="ru-RU" smtClean="0"/>
              <a:t>24.11.15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20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0" indent="0">
              <a:buNone/>
              <a:defRPr sz="1000"/>
            </a:lvl2pPr>
            <a:lvl3pPr marL="761958" indent="0">
              <a:buNone/>
              <a:defRPr sz="833"/>
            </a:lvl3pPr>
            <a:lvl4pPr marL="1142936" indent="0">
              <a:buNone/>
              <a:defRPr sz="750"/>
            </a:lvl4pPr>
            <a:lvl5pPr marL="1523915" indent="0">
              <a:buNone/>
              <a:defRPr sz="750"/>
            </a:lvl5pPr>
            <a:lvl6pPr marL="1904894" indent="0">
              <a:buNone/>
              <a:defRPr sz="750"/>
            </a:lvl6pPr>
            <a:lvl7pPr marL="2285873" indent="0">
              <a:buNone/>
              <a:defRPr sz="750"/>
            </a:lvl7pPr>
            <a:lvl8pPr marL="2666850" indent="0">
              <a:buNone/>
              <a:defRPr sz="750"/>
            </a:lvl8pPr>
            <a:lvl9pPr marL="304783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A55-12A9-F44D-BB52-DC6F05C5F62C}" type="datetime1">
              <a:rPr lang="ru-RU" smtClean="0"/>
              <a:t>24.11.15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0" indent="0">
              <a:buNone/>
              <a:defRPr sz="2333"/>
            </a:lvl2pPr>
            <a:lvl3pPr marL="761958" indent="0">
              <a:buNone/>
              <a:defRPr sz="2000"/>
            </a:lvl3pPr>
            <a:lvl4pPr marL="1142936" indent="0">
              <a:buNone/>
              <a:defRPr sz="1667"/>
            </a:lvl4pPr>
            <a:lvl5pPr marL="1523915" indent="0">
              <a:buNone/>
              <a:defRPr sz="1667"/>
            </a:lvl5pPr>
            <a:lvl6pPr marL="1904894" indent="0">
              <a:buNone/>
              <a:defRPr sz="1667"/>
            </a:lvl6pPr>
            <a:lvl7pPr marL="2285873" indent="0">
              <a:buNone/>
              <a:defRPr sz="1667"/>
            </a:lvl7pPr>
            <a:lvl8pPr marL="2666850" indent="0">
              <a:buNone/>
              <a:defRPr sz="1667"/>
            </a:lvl8pPr>
            <a:lvl9pPr marL="3047831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0" indent="0">
              <a:buNone/>
              <a:defRPr sz="1000"/>
            </a:lvl2pPr>
            <a:lvl3pPr marL="761958" indent="0">
              <a:buNone/>
              <a:defRPr sz="833"/>
            </a:lvl3pPr>
            <a:lvl4pPr marL="1142936" indent="0">
              <a:buNone/>
              <a:defRPr sz="750"/>
            </a:lvl4pPr>
            <a:lvl5pPr marL="1523915" indent="0">
              <a:buNone/>
              <a:defRPr sz="750"/>
            </a:lvl5pPr>
            <a:lvl6pPr marL="1904894" indent="0">
              <a:buNone/>
              <a:defRPr sz="750"/>
            </a:lvl6pPr>
            <a:lvl7pPr marL="2285873" indent="0">
              <a:buNone/>
              <a:defRPr sz="750"/>
            </a:lvl7pPr>
            <a:lvl8pPr marL="2666850" indent="0">
              <a:buNone/>
              <a:defRPr sz="750"/>
            </a:lvl8pPr>
            <a:lvl9pPr marL="304783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D23E-759E-5846-AE99-6A9A85DDE440}" type="datetime1">
              <a:rPr lang="ru-RU" smtClean="0"/>
              <a:t>24.11.15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55C0-2C67-D140-892C-74A4DF8FCA4D}" type="datetime1">
              <a:rPr lang="ru-RU" smtClean="0"/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B72F-C821-4555-BB22-B76ABACF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49" r:id="rId4"/>
    <p:sldLayoutId id="2147483651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761958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4" indent="-285734" algn="l" defTabSz="76195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090" indent="-238112" algn="l" defTabSz="761958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46" indent="-190489" algn="l" defTabSz="761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26" indent="-190489" algn="l" defTabSz="761958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04" indent="-190489" algn="l" defTabSz="761958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383" indent="-190489" algn="l" defTabSz="761958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362" indent="-190489" algn="l" defTabSz="761958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0" indent="-190489" algn="l" defTabSz="761958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19" indent="-190489" algn="l" defTabSz="761958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0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8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36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15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94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73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50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31" algn="l" defTabSz="7619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ГРАЖДАНСКАЯ </a:t>
            </a:r>
            <a:br>
              <a:rPr lang="ru-RU" dirty="0"/>
            </a:br>
            <a:r>
              <a:rPr lang="ru-RU" dirty="0"/>
              <a:t>ВОЙНА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1917-1922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0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Петр Николаевич Врангель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1878 – 1928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 descr="F:\РАБОЧИЕ ДОКУМЕНТЫ\Света\картины и фото\vrangel7.jpg"/>
          <p:cNvPicPr>
            <a:picLocks noChangeAspect="1" noChangeArrowheads="1"/>
          </p:cNvPicPr>
          <p:nvPr/>
        </p:nvPicPr>
        <p:blipFill rotWithShape="1">
          <a:blip r:embed="rId2" cstate="print"/>
          <a:srcRect b="3988"/>
          <a:stretch/>
        </p:blipFill>
        <p:spPr bwMode="auto">
          <a:xfrm>
            <a:off x="-19794" y="0"/>
            <a:ext cx="459179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ФОРМИРОВАНИЕ КРАСНОЙ АРМИИ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95275" y="996279"/>
            <a:ext cx="8453438" cy="4381501"/>
          </a:xfrm>
        </p:spPr>
        <p:txBody>
          <a:bodyPr lIns="108000" tIns="36000">
            <a:normAutofit lnSpcReduction="10000"/>
          </a:bodyPr>
          <a:lstStyle/>
          <a:p>
            <a:r>
              <a:rPr lang="ru-RU" sz="1600" b="1" dirty="0">
                <a:solidFill>
                  <a:srgbClr val="B78653"/>
                </a:solidFill>
              </a:rPr>
              <a:t>Январь 1918 г. </a:t>
            </a:r>
            <a:r>
              <a:rPr lang="ru-RU" sz="1600" dirty="0"/>
              <a:t>– декрет СНК о создании РККА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dirty="0"/>
              <a:t>принципы добровольности и классового подхода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B78653"/>
                </a:solidFill>
              </a:rPr>
              <a:t>Март 1918 г. </a:t>
            </a:r>
            <a:r>
              <a:rPr lang="ru-RU" sz="1600" dirty="0"/>
              <a:t>– декрет о привлечении военных специалистов (военспецов) – </a:t>
            </a:r>
            <a:endParaRPr lang="ru-RU" sz="1600" dirty="0" smtClean="0"/>
          </a:p>
          <a:p>
            <a:r>
              <a:rPr lang="ru-RU" sz="1600" dirty="0" smtClean="0"/>
              <a:t>офицеров </a:t>
            </a:r>
            <a:r>
              <a:rPr lang="ru-RU" sz="1600" dirty="0"/>
              <a:t>царской </a:t>
            </a:r>
            <a:r>
              <a:rPr lang="ru-RU" sz="1600" dirty="0" smtClean="0"/>
              <a:t>армии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B78653"/>
                </a:solidFill>
              </a:rPr>
              <a:t>Апрель 1918 г. </a:t>
            </a:r>
            <a:r>
              <a:rPr lang="ru-RU" sz="1600" dirty="0"/>
              <a:t>– военные комиссары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dirty="0"/>
              <a:t>осуществляли военное воспитание, надзор за военными кадрами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B78653"/>
                </a:solidFill>
              </a:rPr>
              <a:t>Июль 1918 г. </a:t>
            </a:r>
            <a:r>
              <a:rPr lang="ru-RU" sz="1600" dirty="0"/>
              <a:t>– декрет о всеобщей воинской </a:t>
            </a:r>
            <a:r>
              <a:rPr lang="ru-RU" sz="1600" dirty="0" smtClean="0"/>
              <a:t>повинности (</a:t>
            </a:r>
            <a:r>
              <a:rPr lang="ru-RU" sz="1600" dirty="0"/>
              <a:t>с18 до 40 лет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B78653"/>
                </a:solidFill>
              </a:rPr>
              <a:t>Сентябрь 1918 г. </a:t>
            </a:r>
            <a:r>
              <a:rPr lang="ru-RU" sz="1600" dirty="0"/>
              <a:t>– создается единая структура </a:t>
            </a:r>
            <a:r>
              <a:rPr lang="ru-RU" sz="1600" dirty="0" smtClean="0"/>
              <a:t>управления создаются </a:t>
            </a:r>
            <a:r>
              <a:rPr lang="ru-RU" sz="1600" dirty="0"/>
              <a:t>РВС (Реввоенсовет – Революционный </a:t>
            </a:r>
            <a:r>
              <a:rPr lang="ru-RU" sz="1600" dirty="0" smtClean="0"/>
              <a:t>военный совет</a:t>
            </a:r>
            <a:r>
              <a:rPr lang="ru-RU" sz="1600" dirty="0"/>
              <a:t>) командующий фронтом </a:t>
            </a:r>
            <a:r>
              <a:rPr lang="ru-RU" sz="1600" dirty="0" smtClean="0"/>
              <a:t>и </a:t>
            </a:r>
            <a:r>
              <a:rPr lang="ru-RU" sz="1600" dirty="0"/>
              <a:t>два </a:t>
            </a:r>
            <a:r>
              <a:rPr lang="ru-RU" sz="1600" dirty="0" smtClean="0"/>
              <a:t>комиссара</a:t>
            </a:r>
          </a:p>
          <a:p>
            <a:endParaRPr lang="ru-RU" sz="1600" dirty="0"/>
          </a:p>
          <a:p>
            <a:pPr>
              <a:buNone/>
            </a:pPr>
            <a:r>
              <a:rPr lang="ru-RU" sz="1600" b="1" dirty="0" smtClean="0">
                <a:solidFill>
                  <a:srgbClr val="B78653"/>
                </a:solidFill>
              </a:rPr>
              <a:t>Ноябрь </a:t>
            </a:r>
            <a:r>
              <a:rPr lang="ru-RU" sz="1600" b="1" dirty="0">
                <a:solidFill>
                  <a:srgbClr val="B78653"/>
                </a:solidFill>
              </a:rPr>
              <a:t>1918 г. </a:t>
            </a:r>
            <a:r>
              <a:rPr lang="ru-RU" sz="1600" dirty="0"/>
              <a:t>– Совет оборона во главе с Лениным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Семен Михайлович Буденный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1883 – 1973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>
          <a:xfrm>
            <a:off x="0" y="1141"/>
            <a:ext cx="4572000" cy="5713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21779"/>
            <a:ext cx="4195513" cy="979959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Климент Ефремович </a:t>
            </a:r>
            <a:r>
              <a:rPr lang="ru-RU" dirty="0" smtClean="0"/>
              <a:t>Ворошилов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1881 – 1969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146" name="Picture 2" descr="F:\РАБОЧИЕ ДОКУМЕНТЫ\Света\картины и фото\1349110082735172.gif"/>
          <p:cNvPicPr>
            <a:picLocks noChangeAspect="1" noChangeArrowheads="1"/>
          </p:cNvPicPr>
          <p:nvPr/>
        </p:nvPicPr>
        <p:blipFill rotWithShape="1">
          <a:blip r:embed="rId2" cstate="print"/>
          <a:srcRect l="5107"/>
          <a:stretch/>
        </p:blipFill>
        <p:spPr bwMode="auto">
          <a:xfrm>
            <a:off x="0" y="0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Михаил Васильевич Фрунзе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1885 – 1925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170" name="Picture 2" descr="F:\РАБОЧИЕ ДОКУМЕНТЫ\Света\картины и фото\FFF.jpg"/>
          <p:cNvPicPr>
            <a:picLocks noChangeAspect="1" noChangeArrowheads="1"/>
          </p:cNvPicPr>
          <p:nvPr/>
        </p:nvPicPr>
        <p:blipFill rotWithShape="1">
          <a:blip r:embed="rId2" cstate="print"/>
          <a:srcRect l="13643" r="19192"/>
          <a:stretch/>
        </p:blipFill>
        <p:spPr bwMode="auto">
          <a:xfrm>
            <a:off x="-36513" y="-9153"/>
            <a:ext cx="4608513" cy="574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Василий Иванович Чапаев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1887 – 1919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-9922" y="-12577"/>
            <a:ext cx="4610497" cy="572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21779"/>
            <a:ext cx="4195513" cy="9799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Михаил Николаевич Тухачевский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1893 – 1937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42" name="Picture 2" descr="F:\РАБОЧИЕ ДОКУМЕНТЫ\Света\картины и фото\i_124.jpg"/>
          <p:cNvPicPr>
            <a:picLocks noChangeAspect="1" noChangeArrowheads="1"/>
          </p:cNvPicPr>
          <p:nvPr/>
        </p:nvPicPr>
        <p:blipFill rotWithShape="1">
          <a:blip r:embed="rId2" cstate="print"/>
          <a:srcRect t="5333" b="18873"/>
          <a:stretch/>
        </p:blipFill>
        <p:spPr bwMode="auto">
          <a:xfrm>
            <a:off x="-1" y="-1"/>
            <a:ext cx="4572001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Нестор Иванович Махно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1887 – 1934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8420" b="13295"/>
          <a:stretch/>
        </p:blipFill>
        <p:spPr>
          <a:xfrm>
            <a:off x="0" y="-2307"/>
            <a:ext cx="4572000" cy="5717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45" y="2046362"/>
            <a:ext cx="4776911" cy="2940150"/>
          </a:xfrm>
        </p:spPr>
        <p:txBody>
          <a:bodyPr>
            <a:normAutofit/>
          </a:bodyPr>
          <a:lstStyle/>
          <a:p>
            <a:r>
              <a:rPr lang="ru-RU" sz="2667" b="1" dirty="0" smtClean="0"/>
              <a:t>ХРОНОЛОГИЧЕСКИЕ РАМКИ. </a:t>
            </a:r>
            <a:r>
              <a:rPr lang="ru-RU" sz="2667" b="1" dirty="0" smtClean="0">
                <a:solidFill>
                  <a:srgbClr val="B78653"/>
                </a:solidFill>
              </a:rPr>
              <a:t>ПЕРИОДИЗАЦИЯ</a:t>
            </a:r>
            <a:endParaRPr lang="ru-RU" sz="2667" b="1" dirty="0">
              <a:solidFill>
                <a:srgbClr val="B78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667" b="1" dirty="0" err="1" smtClean="0"/>
              <a:t>I</a:t>
            </a:r>
            <a:r>
              <a:rPr lang="ru-RU" sz="2667" b="1" dirty="0" smtClean="0"/>
              <a:t> ЭТАП</a:t>
            </a:r>
            <a:endParaRPr lang="ru-RU" sz="2667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95275" y="880838"/>
            <a:ext cx="8453438" cy="4381501"/>
          </a:xfrm>
        </p:spPr>
        <p:txBody>
          <a:bodyPr anchor="t">
            <a:normAutofit/>
          </a:bodyPr>
          <a:lstStyle/>
          <a:p>
            <a:r>
              <a:rPr lang="ru-RU" sz="2333" dirty="0" smtClean="0">
                <a:solidFill>
                  <a:srgbClr val="B78653"/>
                </a:solidFill>
              </a:rPr>
              <a:t>ОКТЯБРЬ1917-ВЕСНА 1918 ГГ.                                          (НАЧАЛО. ЛОКАЛЬНЫЙ ХАРАКТЕР)</a:t>
            </a:r>
          </a:p>
          <a:p>
            <a:endParaRPr lang="ru-RU" sz="2333" dirty="0" smtClean="0"/>
          </a:p>
          <a:p>
            <a:r>
              <a:rPr lang="ru-RU" b="1" dirty="0"/>
              <a:t>О</a:t>
            </a:r>
            <a:r>
              <a:rPr lang="ru-RU" b="1" dirty="0" smtClean="0"/>
              <a:t>ктябрь 1917 г. </a:t>
            </a:r>
            <a:r>
              <a:rPr lang="ru-RU" dirty="0" smtClean="0"/>
              <a:t>– поход ген.Краснова на Петроград</a:t>
            </a:r>
          </a:p>
          <a:p>
            <a:endParaRPr lang="ru-RU" dirty="0" smtClean="0"/>
          </a:p>
          <a:p>
            <a:r>
              <a:rPr lang="ru-RU" b="1" dirty="0" smtClean="0"/>
              <a:t>На Дону </a:t>
            </a:r>
            <a:r>
              <a:rPr lang="ru-RU" dirty="0" smtClean="0"/>
              <a:t>– атаман </a:t>
            </a:r>
            <a:r>
              <a:rPr lang="ru-RU" dirty="0" err="1" smtClean="0"/>
              <a:t>Каледин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На Южном Урале </a:t>
            </a:r>
            <a:r>
              <a:rPr lang="ru-RU" dirty="0" smtClean="0"/>
              <a:t>– атаман </a:t>
            </a:r>
            <a:r>
              <a:rPr lang="ru-RU" dirty="0" err="1" smtClean="0"/>
              <a:t>Дутов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 Забайкалье </a:t>
            </a:r>
            <a:r>
              <a:rPr lang="ru-RU" dirty="0" smtClean="0"/>
              <a:t>– атаман Семенов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ГРАЖДАНСКАЯ ВОЙНА. </a:t>
            </a:r>
            <a:r>
              <a:rPr lang="ru-RU" dirty="0" smtClean="0">
                <a:solidFill>
                  <a:srgbClr val="B78653"/>
                </a:solidFill>
              </a:rPr>
              <a:t>ПРИЧИНЫ</a:t>
            </a:r>
            <a:endParaRPr lang="ru-RU" dirty="0">
              <a:solidFill>
                <a:srgbClr val="B7865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04863" y="923924"/>
            <a:ext cx="7943850" cy="4381501"/>
          </a:xfrm>
        </p:spPr>
        <p:txBody>
          <a:bodyPr>
            <a:normAutofit/>
          </a:bodyPr>
          <a:lstStyle/>
          <a:p>
            <a:r>
              <a:rPr lang="ru-RU" dirty="0" smtClean="0"/>
              <a:t>Борьба буржуазии и помещиков за власть и  собственность против большевиков и их социальной опоры – </a:t>
            </a:r>
            <a:r>
              <a:rPr lang="ru-RU" dirty="0"/>
              <a:t> </a:t>
            </a:r>
            <a:r>
              <a:rPr lang="ru-RU" dirty="0" smtClean="0"/>
              <a:t>                                      пролетариата и беднейшего крестьянства.</a:t>
            </a:r>
          </a:p>
          <a:p>
            <a:endParaRPr lang="ru-RU" dirty="0" smtClean="0"/>
          </a:p>
          <a:p>
            <a:r>
              <a:rPr lang="ru-RU" dirty="0" smtClean="0"/>
              <a:t>Крах демократической альтернативы после разгона               Учредительного собрания.</a:t>
            </a:r>
          </a:p>
          <a:p>
            <a:endParaRPr lang="ru-RU" dirty="0" smtClean="0"/>
          </a:p>
          <a:p>
            <a:r>
              <a:rPr lang="ru-RU" dirty="0" smtClean="0"/>
              <a:t>Экономическая политика большевиков в деревне весной –                  летом 1918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2065412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288" y="3073524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226146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353444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89548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II </a:t>
            </a:r>
            <a:r>
              <a:rPr lang="ru-RU" b="1" dirty="0" smtClean="0"/>
              <a:t>ЭТАП. </a:t>
            </a:r>
            <a:r>
              <a:rPr lang="ru-RU" b="1" dirty="0" smtClean="0">
                <a:solidFill>
                  <a:srgbClr val="B78653"/>
                </a:solidFill>
              </a:rPr>
              <a:t>ФРОНТОВОЙ</a:t>
            </a:r>
            <a:endParaRPr lang="ru-RU" b="1" dirty="0">
              <a:solidFill>
                <a:srgbClr val="B7865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B78653"/>
                </a:solidFill>
              </a:rPr>
              <a:t>ВЕСНА 1918 – ЛЕТО 1919 (НАИБОЛЬШИЕ УСПЕХИ БЕЛЫХ)</a:t>
            </a:r>
          </a:p>
          <a:p>
            <a:endParaRPr lang="ru-RU" dirty="0" smtClean="0"/>
          </a:p>
          <a:p>
            <a:r>
              <a:rPr lang="ru-RU" b="1" dirty="0" smtClean="0"/>
              <a:t>Лето 1918 </a:t>
            </a:r>
            <a:r>
              <a:rPr lang="ru-RU" dirty="0" smtClean="0"/>
              <a:t>– выступление Чехословацкого корпуса, свержение Советской власти в Поволжье, на Урале, в Сибири, на  Дальнем Востоке.</a:t>
            </a:r>
          </a:p>
          <a:p>
            <a:endParaRPr lang="ru-RU" dirty="0" smtClean="0"/>
          </a:p>
          <a:p>
            <a:r>
              <a:rPr lang="ru-RU" dirty="0" smtClean="0"/>
              <a:t>Создание местных  правительств (эсеры, меньшевики), затем, </a:t>
            </a:r>
            <a:r>
              <a:rPr lang="ru-RU" b="1" dirty="0" smtClean="0"/>
              <a:t>в сент. 1918,</a:t>
            </a:r>
            <a:r>
              <a:rPr lang="ru-RU" dirty="0" smtClean="0"/>
              <a:t> единое – уфимская директория (во главе – А.Колчак)</a:t>
            </a:r>
          </a:p>
          <a:p>
            <a:endParaRPr lang="ru-RU" dirty="0" smtClean="0"/>
          </a:p>
          <a:p>
            <a:r>
              <a:rPr lang="ru-RU" dirty="0" smtClean="0"/>
              <a:t>Создание Восточного фронта</a:t>
            </a:r>
          </a:p>
          <a:p>
            <a:endParaRPr lang="ru-RU" dirty="0" smtClean="0"/>
          </a:p>
          <a:p>
            <a:r>
              <a:rPr lang="ru-RU" b="1" dirty="0" smtClean="0"/>
              <a:t>Весна 1919 г. </a:t>
            </a:r>
            <a:r>
              <a:rPr lang="ru-RU" dirty="0" smtClean="0"/>
              <a:t>– наступление Колчака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/>
              <a:t>II </a:t>
            </a:r>
            <a:r>
              <a:rPr lang="ru-RU" sz="2800" b="1" dirty="0"/>
              <a:t>ЭТАП. </a:t>
            </a:r>
            <a:r>
              <a:rPr lang="ru-RU" sz="2800" b="1" dirty="0">
                <a:solidFill>
                  <a:srgbClr val="B78653"/>
                </a:solidFill>
              </a:rPr>
              <a:t>ФРОНТОВОЙ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Лето 1918 г. </a:t>
            </a:r>
            <a:r>
              <a:rPr lang="ru-RU" dirty="0" smtClean="0"/>
              <a:t>– наступление ген. Краснова на Дону при поддержке немцев</a:t>
            </a:r>
          </a:p>
          <a:p>
            <a:r>
              <a:rPr lang="ru-RU" dirty="0" smtClean="0"/>
              <a:t>Создание Южного фронта</a:t>
            </a:r>
          </a:p>
          <a:p>
            <a:endParaRPr lang="ru-RU" dirty="0" smtClean="0"/>
          </a:p>
          <a:p>
            <a:r>
              <a:rPr lang="ru-RU" dirty="0" smtClean="0"/>
              <a:t>Объединение всех антибольшевистских сил юга под командованием Деникина (после окончания </a:t>
            </a:r>
            <a:r>
              <a:rPr lang="en-US" dirty="0" smtClean="0"/>
              <a:t>I</a:t>
            </a:r>
            <a:r>
              <a:rPr lang="ru-RU" dirty="0" smtClean="0"/>
              <a:t> мировой войны)</a:t>
            </a:r>
          </a:p>
          <a:p>
            <a:endParaRPr lang="ru-RU" dirty="0" smtClean="0"/>
          </a:p>
          <a:p>
            <a:r>
              <a:rPr lang="ru-RU" b="1" dirty="0" smtClean="0"/>
              <a:t>Май 1919 г. </a:t>
            </a:r>
            <a:r>
              <a:rPr lang="ru-RU" dirty="0" smtClean="0"/>
              <a:t>– наступление на Петроград ген. Юденича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ентации\картины и фото\img6.jpg"/>
          <p:cNvPicPr>
            <a:picLocks noChangeAspect="1" noChangeArrowheads="1"/>
          </p:cNvPicPr>
          <p:nvPr/>
        </p:nvPicPr>
        <p:blipFill rotWithShape="1">
          <a:blip r:embed="rId2" cstate="print"/>
          <a:srcRect t="15596" r="1012" b="10096"/>
          <a:stretch/>
        </p:blipFill>
        <p:spPr bwMode="auto">
          <a:xfrm>
            <a:off x="0" y="711916"/>
            <a:ext cx="9144000" cy="499125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1" y="221779"/>
            <a:ext cx="8424936" cy="979959"/>
          </a:xfrm>
        </p:spPr>
        <p:txBody>
          <a:bodyPr>
            <a:normAutofit/>
          </a:bodyPr>
          <a:lstStyle/>
          <a:p>
            <a:r>
              <a:rPr lang="ru-RU" dirty="0" smtClean="0"/>
              <a:t>Мятеж </a:t>
            </a:r>
            <a:r>
              <a:rPr lang="ru-RU" dirty="0" smtClean="0"/>
              <a:t>чехословацкого </a:t>
            </a:r>
            <a:r>
              <a:rPr lang="ru-RU" dirty="0" smtClean="0"/>
              <a:t>корпуса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3453" y="221779"/>
            <a:ext cx="3653003" cy="1267569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ТЕРРИТОРиЯ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ПОД</a:t>
            </a:r>
            <a:r>
              <a:rPr lang="ru-RU" dirty="0"/>
              <a:t> </a:t>
            </a:r>
            <a:r>
              <a:rPr lang="ru-RU" dirty="0" smtClean="0"/>
              <a:t>ВЛАСТЬЮ</a:t>
            </a:r>
            <a:br>
              <a:rPr lang="ru-RU" dirty="0" smtClean="0"/>
            </a:br>
            <a:r>
              <a:rPr lang="ru-RU" dirty="0" smtClean="0"/>
              <a:t>БОЛЬШЕВИКОВ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23453" y="1489348"/>
            <a:ext cx="3639833" cy="3600624"/>
          </a:xfrm>
        </p:spPr>
        <p:txBody>
          <a:bodyPr/>
          <a:lstStyle/>
          <a:p>
            <a:r>
              <a:rPr lang="ru-RU" dirty="0" smtClean="0"/>
              <a:t>К 1918 году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2050" name="Picture 2" descr="E:\Презентации\картины и фото\карт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345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>III </a:t>
            </a:r>
            <a:r>
              <a:rPr lang="ru-RU" b="1" dirty="0"/>
              <a:t>ЭТАП. </a:t>
            </a:r>
            <a:r>
              <a:rPr lang="ru-RU" b="1" dirty="0" smtClean="0">
                <a:solidFill>
                  <a:srgbClr val="B78653"/>
                </a:solidFill>
              </a:rPr>
              <a:t>ФРОНТОВОЙ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95275" y="951384"/>
            <a:ext cx="8453438" cy="438150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B78653"/>
                </a:solidFill>
              </a:rPr>
              <a:t>(ЛЕТО 1919 Г.- ОСЕНЬ 1920 Г.) ВОЕННЫЕ ПОРАЖЕНИЯ БЕЛЫХ</a:t>
            </a:r>
            <a:endParaRPr lang="en-US" sz="1800" dirty="0" smtClean="0">
              <a:solidFill>
                <a:srgbClr val="B78653"/>
              </a:solidFill>
            </a:endParaRPr>
          </a:p>
          <a:p>
            <a:endParaRPr lang="en-US" sz="1800" dirty="0" smtClean="0">
              <a:solidFill>
                <a:srgbClr val="B78653"/>
              </a:solidFill>
            </a:endParaRPr>
          </a:p>
          <a:p>
            <a:r>
              <a:rPr lang="ru-RU" b="1" dirty="0" smtClean="0"/>
              <a:t>Лето1919 г</a:t>
            </a:r>
            <a:r>
              <a:rPr lang="ru-RU" dirty="0" smtClean="0"/>
              <a:t>. –контрнаступление Фрунзе на Восточном фронте.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Январь 1920 г. </a:t>
            </a:r>
            <a:r>
              <a:rPr lang="ru-RU" dirty="0" smtClean="0"/>
              <a:t>– арестован и расстрелян  Колчак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Октябрь 1919 г. </a:t>
            </a:r>
            <a:r>
              <a:rPr lang="ru-RU" dirty="0" smtClean="0"/>
              <a:t>– контрнаступление 1-ой Конной армии Буденного 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ru-RU" dirty="0" smtClean="0"/>
              <a:t>на южном фронте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Добровольческая армия разделена на крымскую и северокавказскую (разбита в </a:t>
            </a:r>
            <a:r>
              <a:rPr lang="ru-RU" b="1" dirty="0" smtClean="0"/>
              <a:t>феврале-марте 1920 г.)</a:t>
            </a:r>
            <a:endParaRPr lang="en-US" b="1" dirty="0" smtClean="0"/>
          </a:p>
          <a:p>
            <a:endParaRPr lang="ru-RU" b="1" dirty="0" smtClean="0"/>
          </a:p>
          <a:p>
            <a:r>
              <a:rPr lang="ru-RU" b="1" dirty="0" smtClean="0"/>
              <a:t>Осень 1919 г. </a:t>
            </a:r>
            <a:r>
              <a:rPr lang="ru-RU" dirty="0" smtClean="0"/>
              <a:t>– войска Юденича отступили на территорию Эстонии</a:t>
            </a:r>
          </a:p>
          <a:p>
            <a:endParaRPr lang="ru-RU" sz="2333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III </a:t>
            </a: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ЭТАП. </a:t>
            </a:r>
            <a:r>
              <a:rPr lang="ru-RU" b="1" dirty="0">
                <a:solidFill>
                  <a:srgbClr val="B78653"/>
                </a:solidFill>
              </a:rPr>
              <a:t>ФРОНТОВОЙ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Осень 1919 г. </a:t>
            </a:r>
            <a:r>
              <a:rPr lang="ru-RU" dirty="0" smtClean="0"/>
              <a:t>– войска Юденича отступили на территорию Эстонии</a:t>
            </a:r>
          </a:p>
          <a:p>
            <a:endParaRPr lang="ru-RU" dirty="0" smtClean="0"/>
          </a:p>
          <a:p>
            <a:r>
              <a:rPr lang="ru-RU" b="1" dirty="0" smtClean="0"/>
              <a:t>Апрель 1920 г.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наступление на Киев польских войск. Западный фронт возглавили Тухачевский и Егоров</a:t>
            </a:r>
          </a:p>
          <a:p>
            <a:endParaRPr lang="ru-RU" dirty="0" smtClean="0"/>
          </a:p>
          <a:p>
            <a:r>
              <a:rPr lang="ru-RU" b="1" dirty="0" smtClean="0"/>
              <a:t>Март 1921 г. </a:t>
            </a:r>
            <a:r>
              <a:rPr lang="ru-RU" dirty="0" smtClean="0"/>
              <a:t>– мирный договор с Польшей (к ней переходили Западная Украина и Западная Белоруссия)</a:t>
            </a:r>
          </a:p>
          <a:p>
            <a:endParaRPr lang="ru-RU" dirty="0" smtClean="0"/>
          </a:p>
          <a:p>
            <a:r>
              <a:rPr lang="ru-RU" b="1" dirty="0" smtClean="0"/>
              <a:t>Ноябрь 1920 г. </a:t>
            </a:r>
            <a:r>
              <a:rPr lang="ru-RU" dirty="0" smtClean="0"/>
              <a:t>– штурм Перекопа, захват Крыма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ОТЧЕГО </a:t>
            </a:r>
            <a:br>
              <a:rPr lang="ru-RU" dirty="0" smtClean="0"/>
            </a:br>
            <a:r>
              <a:rPr lang="ru-RU" dirty="0" smtClean="0"/>
              <a:t>ВЫ НЕ В АРМИИ?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 неизвестен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122" name="Picture 2" descr="E:\Презентации\картины и фото\potchemuvy.jpg"/>
          <p:cNvPicPr>
            <a:picLocks noChangeAspect="1" noChangeArrowheads="1"/>
          </p:cNvPicPr>
          <p:nvPr/>
        </p:nvPicPr>
        <p:blipFill rotWithShape="1">
          <a:blip r:embed="rId2" cstate="print"/>
          <a:srcRect r="1917"/>
          <a:stretch/>
        </p:blipFill>
        <p:spPr bwMode="auto">
          <a:xfrm>
            <a:off x="12179" y="0"/>
            <a:ext cx="455029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44008" y="221779"/>
            <a:ext cx="4118155" cy="3571825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chemeClr val="bg1">
                    <a:lumMod val="75000"/>
                  </a:schemeClr>
                </a:solidFill>
              </a:rPr>
              <a:t>Ваши родные и близкие стонут под игом большевистских комиссаров, они мрут от насилия и голода, они зовут вас</a:t>
            </a:r>
            <a:r>
              <a:rPr lang="ru-RU" b="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ru-RU" dirty="0" smtClean="0"/>
              <a:t> ИДИТЕ ЖЕ</a:t>
            </a:r>
            <a:br>
              <a:rPr lang="ru-RU" dirty="0" smtClean="0"/>
            </a:br>
            <a:r>
              <a:rPr lang="ru-RU" dirty="0" smtClean="0"/>
              <a:t>СПАСАТЬ ИХ !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44009" y="3793604"/>
            <a:ext cx="4104704" cy="1440384"/>
          </a:xfrm>
        </p:spPr>
        <p:txBody>
          <a:bodyPr/>
          <a:lstStyle/>
          <a:p>
            <a:r>
              <a:rPr lang="ru-RU" dirty="0" smtClean="0"/>
              <a:t>Автор неизвестен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146" name="Picture 2" descr="E:\Презентации\картины и фото\vachirodn.jpg"/>
          <p:cNvPicPr>
            <a:picLocks noChangeAspect="1" noChangeArrowheads="1"/>
          </p:cNvPicPr>
          <p:nvPr/>
        </p:nvPicPr>
        <p:blipFill rotWithShape="1">
          <a:blip r:embed="rId2" cstate="print"/>
          <a:srcRect b="5470"/>
          <a:stretch/>
        </p:blipFill>
        <p:spPr bwMode="auto">
          <a:xfrm>
            <a:off x="-17115" y="0"/>
            <a:ext cx="458911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 ЗАПИСАЛСЯ</a:t>
            </a:r>
            <a:br>
              <a:rPr lang="ru-RU" dirty="0" smtClean="0"/>
            </a:br>
            <a:r>
              <a:rPr lang="ru-RU" dirty="0" smtClean="0"/>
              <a:t>ДОБРОВОЛЬЦЕМ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</a:t>
            </a:r>
          </a:p>
          <a:p>
            <a:r>
              <a:rPr lang="ru-RU" b="1" dirty="0" smtClean="0"/>
              <a:t>Дмитрий </a:t>
            </a:r>
            <a:r>
              <a:rPr lang="ru-RU" b="1" dirty="0" err="1" smtClean="0"/>
              <a:t>Моор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8194" name="Picture 2" descr="E:\Презентации\картины и фото\tyzapisalsa.jpg"/>
          <p:cNvPicPr>
            <a:picLocks noChangeAspect="1" noChangeArrowheads="1"/>
          </p:cNvPicPr>
          <p:nvPr/>
        </p:nvPicPr>
        <p:blipFill rotWithShape="1">
          <a:blip r:embed="rId2" cstate="print"/>
          <a:srcRect l="2464" t="1292" r="3930" b="1674"/>
          <a:stretch/>
        </p:blipFill>
        <p:spPr bwMode="auto">
          <a:xfrm>
            <a:off x="0" y="0"/>
            <a:ext cx="434340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37796" y="221779"/>
            <a:ext cx="4467221" cy="979959"/>
          </a:xfrm>
        </p:spPr>
        <p:txBody>
          <a:bodyPr>
            <a:normAutofit/>
          </a:bodyPr>
          <a:lstStyle/>
          <a:p>
            <a:r>
              <a:rPr lang="ru-RU" dirty="0" smtClean="0"/>
              <a:t>ЗА ЕДИНУЮ РОССИЮ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37796" y="913284"/>
            <a:ext cx="5125491" cy="4464496"/>
          </a:xfrm>
        </p:spPr>
        <p:txBody>
          <a:bodyPr>
            <a:normAutofit/>
          </a:bodyPr>
          <a:lstStyle/>
          <a:p>
            <a:r>
              <a:rPr lang="ru-RU" dirty="0"/>
              <a:t>Текст под плакатом: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"Плотным змеиным кольцом охватил БОЛЬШЕВИЗМ сердце России. Казалось, ничто не в силах вырвать жертв. Но вот в лучах восходящего солнца показался всадник, добровольно взявший на себя подвиг спасения России. Мощно занесена рука всадника, и в бессильной ярости чувствует змий, что тверда эта рука, верен ее удар, и не избежать ему карающей десницы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".</a:t>
            </a:r>
          </a:p>
          <a:p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dirty="0" smtClean="0"/>
              <a:t>Автор неизвестен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" t="-724" r="654" b="-742"/>
          <a:stretch/>
        </p:blipFill>
        <p:spPr>
          <a:xfrm>
            <a:off x="-18307" y="-38101"/>
            <a:ext cx="3556103" cy="579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ПРОТИВОБОРСТВУЮЩИЕ СИЛЫ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95275" y="923924"/>
            <a:ext cx="8453438" cy="43815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B78653"/>
                </a:solidFill>
              </a:rPr>
              <a:t>1. «КРАСНЫЕ»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/>
              <a:t>пролетариат, беднейшее крестьянство, часть интеллигенции)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 </a:t>
            </a:r>
            <a:r>
              <a:rPr lang="ru-RU" dirty="0"/>
              <a:t>РСДРП(б) )</a:t>
            </a:r>
          </a:p>
          <a:p>
            <a:pPr>
              <a:buNone/>
            </a:pPr>
            <a:endParaRPr lang="ru-RU" b="1" dirty="0" smtClean="0">
              <a:solidFill>
                <a:srgbClr val="B78653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B78653"/>
                </a:solidFill>
              </a:rPr>
              <a:t>2. «БЕЛЫЕ»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/>
              <a:t>буржуазия, помещики, часть офицерства, часть интеллигенции, зажиточное и среднее крестьянство)  (КДП, октябристы, монархисты)</a:t>
            </a:r>
          </a:p>
          <a:p>
            <a:pPr>
              <a:buNone/>
            </a:pPr>
            <a:endParaRPr lang="ru-RU" b="1" dirty="0" smtClean="0">
              <a:solidFill>
                <a:srgbClr val="B78653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B78653"/>
                </a:solidFill>
              </a:rPr>
              <a:t>3. «ЗЕЛЕНЫЕ» 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/>
              <a:t>крестьяне)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>
                <a:solidFill>
                  <a:srgbClr val="B78653"/>
                </a:solidFill>
              </a:rPr>
              <a:t>4. «ДЕМОКРАТИЧЕСКАЯ КОНТРРЕВОЛЮЦИЯ)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/>
              <a:t>меньшевики, правые и левые эсеры)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288" y="2199903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288" y="3505572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288" y="4513684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КРАСНЫЙ ТЕРРОР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Август 1918 г. </a:t>
            </a:r>
            <a:r>
              <a:rPr lang="ru-RU" dirty="0" smtClean="0"/>
              <a:t>– покушение на Ленина. </a:t>
            </a:r>
            <a:r>
              <a:rPr lang="ru-RU" b="1" dirty="0" smtClean="0"/>
              <a:t>В ответ – красный террор; </a:t>
            </a:r>
          </a:p>
          <a:p>
            <a:r>
              <a:rPr lang="ru-RU" i="1" dirty="0" smtClean="0">
                <a:solidFill>
                  <a:srgbClr val="B78653"/>
                </a:solidFill>
              </a:rPr>
              <a:t>«необходимо обеспечить Советскую республику от классовых врагов путем изолирования их в концентрационных лагерях… подлежат расстрелу все лица, прикосновенные к белогвардейским организациям, заговорам, мятежам…»</a:t>
            </a:r>
          </a:p>
          <a:p>
            <a:endParaRPr lang="ru-RU" i="1" dirty="0" smtClean="0">
              <a:solidFill>
                <a:srgbClr val="B78653"/>
              </a:solidFill>
            </a:endParaRPr>
          </a:p>
          <a:p>
            <a:r>
              <a:rPr lang="ru-RU" b="1" dirty="0" smtClean="0"/>
              <a:t>Июль 1918 </a:t>
            </a:r>
            <a:r>
              <a:rPr lang="ru-RU" dirty="0" smtClean="0"/>
              <a:t>– расстрел в Екатеринбурге семьи Николая </a:t>
            </a:r>
            <a:r>
              <a:rPr lang="en-GB" dirty="0" smtClean="0"/>
              <a:t>II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B78653"/>
                </a:solidFill>
              </a:rPr>
              <a:t>«При занятии селений, захваченных ранее разбойниками, требовать выдачи их главарей и вожаков; если этого не произойдет, расстреливать десятого… Селения, население которых встретит правительственные войска с оружием, сжигать; взрослое мужское население расстреливать поголовно… Среди населения брать заложников…»</a:t>
            </a:r>
            <a:endParaRPr lang="ru-RU" i="1" dirty="0">
              <a:solidFill>
                <a:srgbClr val="B78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БЕЛЫЙ ТЕРРОР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РЕЗУЛЬТАТЫ ТЕРРОРА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27287" y="923925"/>
            <a:ext cx="7921426" cy="2797672"/>
          </a:xfrm>
        </p:spPr>
        <p:txBody>
          <a:bodyPr/>
          <a:lstStyle/>
          <a:p>
            <a:r>
              <a:rPr lang="ru-RU" dirty="0" smtClean="0"/>
              <a:t>Всего число погибших со всех сторон белого, красного и стихийного террора во время Гражданской войны в России составило 1,5—2 млн. человек (1.2 - 1.5 млн. красный; 0.3 - 0.5 белый и стихийный)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Совокупные военные потери РККА, всех белых армий и повстанцев около 2.5 млн. человек (убитые и умершие от ран и болезней)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Потери среди мирного населения около 6 млн. человек             (умерших от голода и болезней).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95288" y="923924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288" y="2137420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5288" y="3054474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7"/>
          <p:cNvSpPr txBox="1">
            <a:spLocks/>
          </p:cNvSpPr>
          <p:nvPr/>
        </p:nvSpPr>
        <p:spPr>
          <a:xfrm>
            <a:off x="304799" y="3937620"/>
            <a:ext cx="8443913" cy="1077441"/>
          </a:xfrm>
          <a:prstGeom prst="rect">
            <a:avLst/>
          </a:prstGeom>
        </p:spPr>
        <p:txBody>
          <a:bodyPr vert="horz" lIns="108000" tIns="36000" rIns="0" bIns="0" rtlCol="0" anchor="t">
            <a:normAutofit/>
          </a:bodyPr>
          <a:lstStyle>
            <a:lvl1pPr marL="0" indent="0" algn="l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0" indent="0" algn="ctr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2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1958" indent="0" algn="ctr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2936" indent="0" algn="ctr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1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23915" indent="0" algn="ctr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1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4894" indent="0" algn="ctr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1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85873" indent="0" algn="ctr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1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66850" indent="0" algn="ctr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1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47831" indent="0" algn="ctr" defTabSz="761958" rtl="0" eaLnBrk="1" latinLnBrk="0" hangingPunct="1">
              <a:spcBef>
                <a:spcPct val="20000"/>
              </a:spcBef>
              <a:buFont typeface="Arial" pitchFamily="34" charset="0"/>
              <a:buNone/>
              <a:defRPr sz="1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B78653"/>
                </a:solidFill>
              </a:rPr>
              <a:t>ИТОГО: </a:t>
            </a:r>
            <a:r>
              <a:rPr lang="ru-RU" dirty="0"/>
              <a:t>около 10.5 млн. человек </a:t>
            </a:r>
            <a:r>
              <a:rPr lang="ru-RU" dirty="0" smtClean="0"/>
              <a:t>                                                                 (</a:t>
            </a:r>
            <a:r>
              <a:rPr lang="ru-RU" dirty="0"/>
              <a:t>без учета снижения </a:t>
            </a:r>
            <a:r>
              <a:rPr lang="ru-RU" dirty="0" smtClean="0"/>
              <a:t>рождаемости и </a:t>
            </a:r>
            <a:r>
              <a:rPr lang="ru-RU" dirty="0"/>
              <a:t>роста смертности от прочих причин).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ЭКОНОМИЧЕСКАЯ ПОЛИТИКА </a:t>
            </a:r>
            <a:r>
              <a:rPr lang="ru-RU" sz="3600" b="1" dirty="0">
                <a:solidFill>
                  <a:srgbClr val="B78653"/>
                </a:solidFill>
              </a:rPr>
              <a:t>«КРАСНЫХ» </a:t>
            </a:r>
            <a:endParaRPr lang="ru-RU" dirty="0">
              <a:solidFill>
                <a:srgbClr val="B7865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1917-1921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«ВОЕННЫЙ КОММУНИЗМ»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B78653"/>
                </a:solidFill>
              </a:rPr>
              <a:t>ЦЕЛИ:</a:t>
            </a:r>
          </a:p>
          <a:p>
            <a:endParaRPr lang="ru-RU" b="1" dirty="0" smtClean="0">
              <a:solidFill>
                <a:srgbClr val="B78653"/>
              </a:solidFill>
            </a:endParaRPr>
          </a:p>
          <a:p>
            <a:r>
              <a:rPr lang="ru-RU" b="1" dirty="0" smtClean="0"/>
              <a:t>ПОЛИТИЧЕСКИЕ </a:t>
            </a:r>
            <a:r>
              <a:rPr lang="ru-RU" dirty="0" smtClean="0"/>
              <a:t>– спасение престижа советской власти</a:t>
            </a:r>
          </a:p>
          <a:p>
            <a:endParaRPr lang="ru-RU" dirty="0" smtClean="0"/>
          </a:p>
          <a:p>
            <a:r>
              <a:rPr lang="ru-RU" b="1" dirty="0" smtClean="0"/>
              <a:t>ЭКОНОМИЧЕСКИЕ</a:t>
            </a:r>
            <a:r>
              <a:rPr lang="ru-RU" dirty="0" smtClean="0"/>
              <a:t> – обеспечение государства продуктами, выполнение общеобязательных работ, попытки преодолеть кризисные явления</a:t>
            </a:r>
          </a:p>
          <a:p>
            <a:endParaRPr lang="ru-RU" dirty="0" smtClean="0"/>
          </a:p>
          <a:p>
            <a:r>
              <a:rPr lang="ru-RU" b="1" dirty="0" smtClean="0"/>
              <a:t>СОЦИАЛЬНЫЕ</a:t>
            </a:r>
            <a:r>
              <a:rPr lang="ru-RU" dirty="0" smtClean="0"/>
              <a:t> – союз с крестьянством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34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288" y="2199903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288" y="3145532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МЕРОПРИЯТИЯ ВОЕННОГО КОММУНИЗМА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287" y="923924"/>
            <a:ext cx="7921426" cy="4381501"/>
          </a:xfrm>
        </p:spPr>
        <p:txBody>
          <a:bodyPr/>
          <a:lstStyle/>
          <a:p>
            <a:r>
              <a:rPr lang="ru-RU" dirty="0" smtClean="0"/>
              <a:t>Ускоренная национализация</a:t>
            </a:r>
          </a:p>
          <a:p>
            <a:pPr marL="457200" indent="-457200">
              <a:buAutoNum type="arabicPeriod"/>
            </a:pPr>
            <a:endParaRPr lang="ru-RU" dirty="0"/>
          </a:p>
          <a:p>
            <a:r>
              <a:rPr lang="ru-RU" dirty="0" smtClean="0"/>
              <a:t>Установление продразверстки</a:t>
            </a:r>
          </a:p>
          <a:p>
            <a:endParaRPr lang="ru-RU" dirty="0" smtClean="0"/>
          </a:p>
          <a:p>
            <a:r>
              <a:rPr lang="ru-RU" dirty="0" smtClean="0"/>
              <a:t>Упразднение товарно-денежных отношений</a:t>
            </a:r>
          </a:p>
          <a:p>
            <a:endParaRPr lang="ru-RU" dirty="0" smtClean="0"/>
          </a:p>
          <a:p>
            <a:r>
              <a:rPr lang="ru-RU" dirty="0" smtClean="0"/>
              <a:t>Отмена платы за жилье, транспорт и т.д.</a:t>
            </a:r>
          </a:p>
          <a:p>
            <a:endParaRPr lang="ru-RU" dirty="0" smtClean="0"/>
          </a:p>
          <a:p>
            <a:r>
              <a:rPr lang="ru-RU" dirty="0" smtClean="0"/>
              <a:t>Уравнительное распределение (карточки)</a:t>
            </a:r>
          </a:p>
          <a:p>
            <a:endParaRPr lang="ru-RU" dirty="0" smtClean="0"/>
          </a:p>
          <a:p>
            <a:r>
              <a:rPr lang="ru-RU" dirty="0" smtClean="0"/>
              <a:t>всеобщая трудовая повинность</a:t>
            </a:r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5288" y="923924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288" y="1561356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288" y="2257127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395288" y="2958083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5288" y="3649563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5288" y="4369668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ЭКОНОМИЧЕСКАЯ ПОЛИТИКА «БЕЛЫХ»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Колчак: </a:t>
            </a:r>
            <a:r>
              <a:rPr lang="ru-RU" dirty="0"/>
              <a:t>откладывал решение аграрного вопроса до окончания войны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b="1" dirty="0"/>
              <a:t>Деникин: </a:t>
            </a:r>
            <a:r>
              <a:rPr lang="ru-RU" dirty="0"/>
              <a:t>сохранение собственниками прав на землю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b="1" dirty="0"/>
              <a:t>Врангель: </a:t>
            </a:r>
            <a:r>
              <a:rPr lang="ru-RU" dirty="0"/>
              <a:t>земля – трудящимся на ней хозяевам, за прежними владельцами часть их владений сохраняется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i="1" dirty="0">
                <a:solidFill>
                  <a:srgbClr val="B78653"/>
                </a:solidFill>
              </a:rPr>
              <a:t>«Доблестные генералы не уразумели того, что идею нельзя победить штыками, что идее нужно противопоставить тоже идею, и идею… живую, жизненную, понятную каждому безграмотному солдату…» </a:t>
            </a:r>
            <a:r>
              <a:rPr lang="ru-RU" dirty="0" smtClean="0"/>
              <a:t>(</a:t>
            </a:r>
            <a:r>
              <a:rPr lang="ru-RU" dirty="0"/>
              <a:t>эсер </a:t>
            </a:r>
            <a:r>
              <a:rPr lang="ru-RU" dirty="0" err="1"/>
              <a:t>Б.Савинков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5" y="222784"/>
            <a:ext cx="8434388" cy="978954"/>
          </a:xfrm>
        </p:spPr>
        <p:txBody>
          <a:bodyPr>
            <a:noAutofit/>
          </a:bodyPr>
          <a:lstStyle/>
          <a:p>
            <a:r>
              <a:rPr lang="en-GB" sz="2100" b="1" dirty="0" smtClean="0"/>
              <a:t>IV</a:t>
            </a:r>
            <a:r>
              <a:rPr lang="en-US" sz="2100" b="1" dirty="0" smtClean="0"/>
              <a:t> </a:t>
            </a:r>
            <a:r>
              <a:rPr lang="ru-RU" sz="2100" b="1" dirty="0" smtClean="0"/>
              <a:t>ЭТАП 1920-1922 ГГ. </a:t>
            </a:r>
            <a:r>
              <a:rPr lang="ru-RU" sz="2100" b="1" dirty="0" smtClean="0">
                <a:solidFill>
                  <a:srgbClr val="B78653"/>
                </a:solidFill>
              </a:rPr>
              <a:t>МАЛАЯ ГРАЖДАНСКАЯ ВОЙНА</a:t>
            </a:r>
            <a:endParaRPr lang="ru-RU" sz="2100" b="1" dirty="0">
              <a:solidFill>
                <a:srgbClr val="B7865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>
              <a:buNone/>
            </a:pPr>
            <a:r>
              <a:rPr lang="ru-RU" b="1" dirty="0" smtClean="0"/>
              <a:t>АНТИБОЛЬШЕВИСТСКИЕ ВЫСТУПЛЕНИЯ КРЕСТЬЯН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b="1" dirty="0" smtClean="0"/>
              <a:t>ЛОЗУНГИ: </a:t>
            </a:r>
            <a:r>
              <a:rPr lang="ru-RU" i="1" dirty="0" smtClean="0"/>
              <a:t>свержение власти большевиков, созыв учредительного собрания, уравнительное землепользование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B78653"/>
                </a:solidFill>
              </a:rPr>
              <a:t>ПРИМЕР:  </a:t>
            </a:r>
            <a:r>
              <a:rPr lang="ru-RU" dirty="0" smtClean="0"/>
              <a:t>«</a:t>
            </a:r>
            <a:r>
              <a:rPr lang="ru-RU" dirty="0" err="1" smtClean="0"/>
              <a:t>Антоновщина</a:t>
            </a:r>
            <a:r>
              <a:rPr lang="ru-RU" dirty="0" smtClean="0"/>
              <a:t>» в Тамбовской губернии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ПРИЧИНЫ ПОРАЖЕНИЯ «БЕЛЫХ»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27287" y="923924"/>
            <a:ext cx="7921425" cy="452586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нет единой экономической и политической программы, которая сплотила бы противников большевиков:</a:t>
            </a:r>
          </a:p>
          <a:p>
            <a:pPr marL="342900" lvl="0" indent="-342900">
              <a:buClr>
                <a:srgbClr val="B78653"/>
              </a:buClr>
              <a:buFont typeface="Arial" charset="0"/>
              <a:buChar char="•"/>
            </a:pPr>
            <a:r>
              <a:rPr lang="ru-RU" dirty="0" smtClean="0"/>
              <a:t>отказ от сотрудничества с «демократической контрреволюцией»</a:t>
            </a:r>
          </a:p>
          <a:p>
            <a:pPr marL="342900" lvl="0" indent="-342900">
              <a:buClr>
                <a:srgbClr val="B78653"/>
              </a:buClr>
              <a:buFont typeface="Arial" charset="0"/>
              <a:buChar char="•"/>
            </a:pPr>
            <a:r>
              <a:rPr lang="ru-RU" dirty="0" smtClean="0"/>
              <a:t>экономическая политика оттолкнула крестьянство</a:t>
            </a:r>
          </a:p>
          <a:p>
            <a:pPr lvl="0"/>
            <a:r>
              <a:rPr lang="ru-RU" dirty="0" smtClean="0"/>
              <a:t>       </a:t>
            </a:r>
          </a:p>
          <a:p>
            <a:pPr lvl="0"/>
            <a:r>
              <a:rPr lang="ru-RU" dirty="0" smtClean="0"/>
              <a:t>противоречия внутри «белого» движения;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деморализация и разложение армии, «белое движение начали почти святые, а закончили почти бандиты»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альянс белых с интервентами привел к тому, что люди перестали воспринимать «белых», как патриотическое движение;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национальная политика – единая, неделимая Россия, антисемитизм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288" y="933449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288" y="2425452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5288" y="3175744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5288" y="4072160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5288" y="4820766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ПРИЧИНЫ ПОБЕДЫ «КРАСНЫХ»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27287" y="923924"/>
            <a:ext cx="7921426" cy="4381501"/>
          </a:xfrm>
        </p:spPr>
        <p:txBody>
          <a:bodyPr/>
          <a:lstStyle/>
          <a:p>
            <a:r>
              <a:rPr lang="ru-RU" dirty="0" smtClean="0"/>
              <a:t>большевики смогли мобилизовать все ресурсы, проявить единство </a:t>
            </a:r>
            <a:r>
              <a:rPr lang="ru-RU" dirty="0"/>
              <a:t> </a:t>
            </a:r>
            <a:r>
              <a:rPr lang="ru-RU" dirty="0" smtClean="0"/>
              <a:t>и сплоченность;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социально-экономическая программа большевиков близка пролетариату и крестьянству, т.е. наличие широкой               социальной базы;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5288" y="985292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288" y="2137420"/>
            <a:ext cx="431999" cy="431999"/>
          </a:xfrm>
          <a:prstGeom prst="ellipse">
            <a:avLst/>
          </a:prstGeom>
          <a:solidFill>
            <a:srgbClr val="B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ИНТЕРВЕНЦИЯ. </a:t>
            </a:r>
            <a:r>
              <a:rPr lang="ru-RU" b="1" dirty="0" smtClean="0">
                <a:solidFill>
                  <a:srgbClr val="B78653"/>
                </a:solidFill>
              </a:rPr>
              <a:t>ЦЕЛИ</a:t>
            </a:r>
            <a:endParaRPr lang="ru-RU" b="1" dirty="0">
              <a:solidFill>
                <a:srgbClr val="B78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04863" y="923924"/>
            <a:ext cx="7943850" cy="4381501"/>
          </a:xfrm>
        </p:spPr>
        <p:txBody>
          <a:bodyPr/>
          <a:lstStyle/>
          <a:p>
            <a:r>
              <a:rPr lang="ru-RU" dirty="0" smtClean="0"/>
              <a:t>Участие </a:t>
            </a:r>
            <a:r>
              <a:rPr lang="ru-RU" dirty="0"/>
              <a:t>в свержении большевистской </a:t>
            </a:r>
            <a:r>
              <a:rPr lang="ru-RU" dirty="0" smtClean="0"/>
              <a:t>власти</a:t>
            </a:r>
          </a:p>
          <a:p>
            <a:endParaRPr lang="ru-RU" dirty="0"/>
          </a:p>
          <a:p>
            <a:r>
              <a:rPr lang="ru-RU" dirty="0"/>
              <a:t>Возмещение финансовых потерь,  </a:t>
            </a:r>
            <a:r>
              <a:rPr lang="ru-RU" dirty="0" smtClean="0"/>
              <a:t>                                                     связанных </a:t>
            </a:r>
            <a:r>
              <a:rPr lang="ru-RU" dirty="0"/>
              <a:t>с отказом выплачивать </a:t>
            </a:r>
            <a:r>
              <a:rPr lang="ru-RU" dirty="0" smtClean="0"/>
              <a:t>долги</a:t>
            </a:r>
          </a:p>
          <a:p>
            <a:endParaRPr lang="ru-RU" dirty="0"/>
          </a:p>
          <a:p>
            <a:r>
              <a:rPr lang="ru-RU" dirty="0"/>
              <a:t>Ослабление </a:t>
            </a:r>
            <a:r>
              <a:rPr lang="ru-RU" dirty="0" smtClean="0"/>
              <a:t>России</a:t>
            </a:r>
          </a:p>
          <a:p>
            <a:endParaRPr lang="ru-RU" dirty="0"/>
          </a:p>
          <a:p>
            <a:r>
              <a:rPr lang="ru-RU" dirty="0"/>
              <a:t>Захват сфер влияния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288" y="1489348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288" y="2473077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288" y="3174107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885794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796430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641476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318123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 ходе гражданской войны от голода, болезней, террора и в боях погибло (по различным данным) от 8 до 13 млн. человек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Эмигрировало </a:t>
            </a:r>
            <a:r>
              <a:rPr lang="ru-RU" dirty="0"/>
              <a:t>из страны до 2 млн. человек.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России в 1922 году было 7 млн. беспризорников.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ПОСЛЕДСТВИЯ ГРАЖДАНСКОЙ ВОЙНЫ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5288" y="1777380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288" y="2487935"/>
            <a:ext cx="8353425" cy="0"/>
          </a:xfrm>
          <a:prstGeom prst="line">
            <a:avLst/>
          </a:prstGeom>
          <a:ln w="19050">
            <a:solidFill>
              <a:srgbClr val="B786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288" y="778793"/>
            <a:ext cx="8353424" cy="472802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i="1" dirty="0"/>
              <a:t>«Стена против стены стояли две братские армии, 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и </a:t>
            </a:r>
            <a:r>
              <a:rPr lang="ru-RU" i="1" dirty="0"/>
              <a:t>у каждой была своя правда и своя честь… </a:t>
            </a:r>
            <a:endParaRPr lang="ru-RU" i="1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были </a:t>
            </a:r>
            <a:r>
              <a:rPr lang="ru-RU" i="1" dirty="0"/>
              <a:t>герои тут и там, и чистые сердца тоже, и жертвы, и подвиги, </a:t>
            </a:r>
            <a:endParaRPr lang="ru-RU" i="1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и </a:t>
            </a:r>
            <a:r>
              <a:rPr lang="ru-RU" i="1" dirty="0"/>
              <a:t>ожесточение, и высокая </a:t>
            </a:r>
            <a:r>
              <a:rPr lang="ru-RU" i="1" dirty="0" err="1"/>
              <a:t>внекнижная</a:t>
            </a:r>
            <a:r>
              <a:rPr lang="ru-RU" i="1" dirty="0"/>
              <a:t> человечность, </a:t>
            </a:r>
            <a:endParaRPr lang="ru-RU" i="1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и </a:t>
            </a:r>
            <a:r>
              <a:rPr lang="ru-RU" i="1" dirty="0"/>
              <a:t>животное зверство, и страх, и разочарование, и сила, </a:t>
            </a:r>
            <a:endParaRPr lang="ru-RU" i="1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и </a:t>
            </a:r>
            <a:r>
              <a:rPr lang="ru-RU" i="1" dirty="0"/>
              <a:t>слабость, тупое отчаяние… бились между собой две правды </a:t>
            </a:r>
            <a:endParaRPr lang="ru-RU" i="1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и </a:t>
            </a:r>
            <a:r>
              <a:rPr lang="ru-RU" i="1" dirty="0"/>
              <a:t>две чести – и поле битвы усеяли </a:t>
            </a:r>
            <a:endParaRPr lang="ru-RU" i="1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трупы </a:t>
            </a:r>
            <a:r>
              <a:rPr lang="ru-RU" i="1" dirty="0"/>
              <a:t>лучших и честнейших».</a:t>
            </a:r>
          </a:p>
          <a:p>
            <a:pPr algn="r">
              <a:lnSpc>
                <a:spcPct val="150000"/>
              </a:lnSpc>
              <a:spcBef>
                <a:spcPts val="4056"/>
              </a:spcBef>
            </a:pPr>
            <a:r>
              <a:rPr lang="ru-RU" b="1" dirty="0">
                <a:solidFill>
                  <a:srgbClr val="B78653"/>
                </a:solidFill>
              </a:rPr>
              <a:t>Писатель </a:t>
            </a:r>
            <a:r>
              <a:rPr lang="ru-RU" b="1" dirty="0" err="1">
                <a:solidFill>
                  <a:srgbClr val="B78653"/>
                </a:solidFill>
              </a:rPr>
              <a:t>М.Осоргин</a:t>
            </a:r>
            <a:endParaRPr lang="ru-RU" b="1" dirty="0">
              <a:solidFill>
                <a:srgbClr val="B78653"/>
              </a:solidFill>
            </a:endParaRPr>
          </a:p>
          <a:p>
            <a:pPr>
              <a:lnSpc>
                <a:spcPct val="150000"/>
              </a:lnSpc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УЧАСТНИКИ ИНТЕРВЕНЦИИ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Румыния</a:t>
            </a:r>
            <a:r>
              <a:rPr lang="ru-RU" dirty="0" smtClean="0"/>
              <a:t> (с 1917г.) оккупировала </a:t>
            </a:r>
            <a:r>
              <a:rPr lang="ru-RU" b="1" dirty="0" smtClean="0">
                <a:solidFill>
                  <a:srgbClr val="B78653"/>
                </a:solidFill>
              </a:rPr>
              <a:t>Бессарабию</a:t>
            </a:r>
            <a:endParaRPr lang="en-US" b="1" dirty="0" smtClean="0">
              <a:solidFill>
                <a:srgbClr val="B78653"/>
              </a:solidFill>
            </a:endParaRPr>
          </a:p>
          <a:p>
            <a:endParaRPr lang="ru-RU" dirty="0" smtClean="0"/>
          </a:p>
          <a:p>
            <a:r>
              <a:rPr lang="ru-RU" b="1" dirty="0" smtClean="0"/>
              <a:t>Австрия-Венгрия </a:t>
            </a:r>
            <a:r>
              <a:rPr lang="ru-RU" dirty="0" smtClean="0"/>
              <a:t>и</a:t>
            </a:r>
            <a:r>
              <a:rPr lang="ru-RU" b="1" dirty="0" smtClean="0"/>
              <a:t> Германия </a:t>
            </a:r>
            <a:r>
              <a:rPr lang="ru-RU" dirty="0" smtClean="0"/>
              <a:t>оккупировали </a:t>
            </a:r>
            <a:r>
              <a:rPr lang="ru-RU" b="1" dirty="0" smtClean="0">
                <a:solidFill>
                  <a:srgbClr val="B78653"/>
                </a:solidFill>
              </a:rPr>
              <a:t>Украину, Крым</a:t>
            </a:r>
          </a:p>
          <a:p>
            <a:endParaRPr lang="en-US" dirty="0" smtClean="0"/>
          </a:p>
          <a:p>
            <a:r>
              <a:rPr lang="ru-RU" b="1" dirty="0" smtClean="0"/>
              <a:t>Турция</a:t>
            </a:r>
            <a:r>
              <a:rPr lang="ru-RU" dirty="0" smtClean="0"/>
              <a:t> – в </a:t>
            </a:r>
            <a:r>
              <a:rPr lang="ru-RU" b="1" dirty="0" smtClean="0">
                <a:solidFill>
                  <a:srgbClr val="B78653"/>
                </a:solidFill>
              </a:rPr>
              <a:t>Закавказье</a:t>
            </a:r>
            <a:endParaRPr lang="en-US" b="1" dirty="0" smtClean="0">
              <a:solidFill>
                <a:srgbClr val="B78653"/>
              </a:solidFill>
            </a:endParaRPr>
          </a:p>
          <a:p>
            <a:endParaRPr lang="ru-RU" dirty="0" smtClean="0"/>
          </a:p>
          <a:p>
            <a:r>
              <a:rPr lang="ru-RU" b="1" dirty="0" smtClean="0"/>
              <a:t>Англия, Франция, США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B78653"/>
                </a:solidFill>
              </a:rPr>
              <a:t>на севере </a:t>
            </a:r>
            <a:r>
              <a:rPr lang="ru-RU" dirty="0" smtClean="0">
                <a:solidFill>
                  <a:srgbClr val="B78653"/>
                </a:solidFill>
              </a:rPr>
              <a:t>и</a:t>
            </a:r>
            <a:r>
              <a:rPr lang="ru-RU" b="1" dirty="0" smtClean="0">
                <a:solidFill>
                  <a:srgbClr val="B78653"/>
                </a:solidFill>
              </a:rPr>
              <a:t> Дальнем Востоке</a:t>
            </a:r>
            <a:endParaRPr lang="en-US" b="1" dirty="0" smtClean="0">
              <a:solidFill>
                <a:srgbClr val="B78653"/>
              </a:solidFill>
            </a:endParaRPr>
          </a:p>
          <a:p>
            <a:endParaRPr lang="ru-RU" dirty="0" smtClean="0"/>
          </a:p>
          <a:p>
            <a:r>
              <a:rPr lang="ru-RU" b="1" dirty="0" smtClean="0"/>
              <a:t>Япония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B78653"/>
                </a:solidFill>
              </a:rPr>
              <a:t>на</a:t>
            </a:r>
            <a:r>
              <a:rPr lang="ru-RU" b="1" dirty="0" smtClean="0">
                <a:solidFill>
                  <a:srgbClr val="B78653"/>
                </a:solidFill>
              </a:rPr>
              <a:t> Дальнем Востоке </a:t>
            </a:r>
            <a:r>
              <a:rPr lang="ru-RU" dirty="0" smtClean="0"/>
              <a:t>(до 1922 г.)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Чехословацкий корпус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B78653"/>
                </a:solidFill>
              </a:rPr>
              <a:t>45 000 человек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НАЧАЛО БЕЛОГО ДВИЖЕНИЯ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1917 г. генерал Алексеев начал формировать </a:t>
            </a: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ru-RU" b="1" dirty="0" smtClean="0">
                <a:solidFill>
                  <a:srgbClr val="B78653"/>
                </a:solidFill>
              </a:rPr>
              <a:t>Добровольческую армию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(командующий – Корнилов, с 1918 г – Деникин)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Лавр Георгиевич Корнилов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1870 – 1918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 descr="F:\РАБОЧИЕ ДОКУМЕНТЫ\Света\картины и фото\kornilov.jpg"/>
          <p:cNvPicPr>
            <a:picLocks noChangeAspect="1" noChangeArrowheads="1"/>
          </p:cNvPicPr>
          <p:nvPr/>
        </p:nvPicPr>
        <p:blipFill rotWithShape="1">
          <a:blip r:embed="rId2" cstate="print"/>
          <a:srcRect r="5057" b="18892"/>
          <a:stretch/>
        </p:blipFill>
        <p:spPr bwMode="auto">
          <a:xfrm>
            <a:off x="1" y="-28575"/>
            <a:ext cx="4571999" cy="574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Антон Иванович Деникин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1872 – 1947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 descr="F:\РАБОЧИЕ ДОКУМЕНТЫ\Света\картины и фото\8denikin.jpg"/>
          <p:cNvPicPr>
            <a:picLocks noChangeAspect="1" noChangeArrowheads="1"/>
          </p:cNvPicPr>
          <p:nvPr/>
        </p:nvPicPr>
        <p:blipFill rotWithShape="1">
          <a:blip r:embed="rId2" cstate="print"/>
          <a:srcRect r="2509"/>
          <a:stretch/>
        </p:blipFill>
        <p:spPr bwMode="auto">
          <a:xfrm>
            <a:off x="0" y="-1"/>
            <a:ext cx="4572000" cy="5729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Васильевич Колчак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1873 – 1920 гг.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72F-C821-4555-BB22-B76ABACFD38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 descr="F:\РАБОЧИЕ ДОКУМЕНТЫ\Света\картины и фото\34886899_O358a.jpg"/>
          <p:cNvPicPr>
            <a:picLocks noChangeAspect="1" noChangeArrowheads="1"/>
          </p:cNvPicPr>
          <p:nvPr/>
        </p:nvPicPr>
        <p:blipFill rotWithShape="1">
          <a:blip r:embed="rId2" cstate="print"/>
          <a:srcRect r="2948"/>
          <a:stretch/>
        </p:blipFill>
        <p:spPr bwMode="auto">
          <a:xfrm>
            <a:off x="-1" y="0"/>
            <a:ext cx="4572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1358</Words>
  <Application>Microsoft Macintosh PowerPoint</Application>
  <PresentationFormat>Экран (16:10)</PresentationFormat>
  <Paragraphs>270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 Black</vt:lpstr>
      <vt:lpstr>Calibri</vt:lpstr>
      <vt:lpstr>Arial</vt:lpstr>
      <vt:lpstr>Тема Office</vt:lpstr>
      <vt:lpstr>ГРАЖДАНСКАЯ  ВОЙНА</vt:lpstr>
      <vt:lpstr>ГРАЖДАНСКАЯ ВОЙНА. ПРИЧИНЫ</vt:lpstr>
      <vt:lpstr>ПРОТИВОБОРСТВУЮЩИЕ СИЛЫ</vt:lpstr>
      <vt:lpstr>ИНТЕРВЕНЦИЯ. ЦЕЛИ</vt:lpstr>
      <vt:lpstr>УЧАСТНИКИ ИНТЕРВЕНЦИИ</vt:lpstr>
      <vt:lpstr>НАЧАЛО БЕЛОГО ДВИЖЕНИЯ</vt:lpstr>
      <vt:lpstr>Лавр Георгиевич Корнилов</vt:lpstr>
      <vt:lpstr>Антон Иванович Деникин</vt:lpstr>
      <vt:lpstr>Александр Васильевич Колчак</vt:lpstr>
      <vt:lpstr>Петр Николаевич Врангель</vt:lpstr>
      <vt:lpstr>ФОРМИРОВАНИЕ КРАСНОЙ АРМИИ</vt:lpstr>
      <vt:lpstr>Семен Михайлович Буденный</vt:lpstr>
      <vt:lpstr>Климент Ефремович Ворошилов</vt:lpstr>
      <vt:lpstr>Михаил Васильевич Фрунзе</vt:lpstr>
      <vt:lpstr>Василий Иванович Чапаев</vt:lpstr>
      <vt:lpstr>Михаил Николаевич Тухачевский</vt:lpstr>
      <vt:lpstr>Нестор Иванович Махно</vt:lpstr>
      <vt:lpstr>ХРОНОЛОГИЧЕСКИЕ РАМКИ. ПЕРИОДИЗАЦИЯ</vt:lpstr>
      <vt:lpstr>I ЭТАП</vt:lpstr>
      <vt:lpstr>II ЭТАП. ФРОНТОВОЙ</vt:lpstr>
      <vt:lpstr>II ЭТАП. ФРОНТОВОЙ</vt:lpstr>
      <vt:lpstr>Мятеж чехословацкого корпуса</vt:lpstr>
      <vt:lpstr>ТЕРРИТОРиЯ  ПОД ВЛАСТЬЮ БОЛЬШЕВИКОВ</vt:lpstr>
      <vt:lpstr>III ЭТАП. ФРОНТОВОЙ</vt:lpstr>
      <vt:lpstr>III ЭТАП. ФРОНТОВОЙ</vt:lpstr>
      <vt:lpstr>ОТЧЕГО  ВЫ НЕ В АРМИИ?</vt:lpstr>
      <vt:lpstr>Ваши родные и близкие стонут под игом большевистских комиссаров, они мрут от насилия и голода, они зовут вас. ИДИТЕ ЖЕ СПАСАТЬ ИХ !</vt:lpstr>
      <vt:lpstr>ТЫ ЗАПИСАЛСЯ ДОБРОВОЛЬЦЕМ</vt:lpstr>
      <vt:lpstr>ЗА ЕДИНУЮ РОССИЮ</vt:lpstr>
      <vt:lpstr>КРАСНЫЙ ТЕРРОР</vt:lpstr>
      <vt:lpstr>БЕЛЫЙ ТЕРРОР</vt:lpstr>
      <vt:lpstr>РЕЗУЛЬТАТЫ ТЕРРОРА</vt:lpstr>
      <vt:lpstr>ЭКОНОМИЧЕСКАЯ ПОЛИТИКА «КРАСНЫХ» </vt:lpstr>
      <vt:lpstr>«ВОЕННЫЙ КОММУНИЗМ»</vt:lpstr>
      <vt:lpstr>МЕРОПРИЯТИЯ ВОЕННОГО КОММУНИЗМА</vt:lpstr>
      <vt:lpstr>ЭКОНОМИЧЕСКАЯ ПОЛИТИКА «БЕЛЫХ»</vt:lpstr>
      <vt:lpstr>IV ЭТАП 1920-1922 ГГ. МАЛАЯ ГРАЖДАНСКАЯ ВОЙНА</vt:lpstr>
      <vt:lpstr>ПРИЧИНЫ ПОРАЖЕНИЯ «БЕЛЫХ»</vt:lpstr>
      <vt:lpstr>ПРИЧИНЫ ПОБЕДЫ «КРАСНЫХ»</vt:lpstr>
      <vt:lpstr>ПОСЛЕДСТВИЯ ГРАЖДАНСКОЙ ВОЙНЫ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</dc:title>
  <dc:creator>igneus</dc:creator>
  <cp:lastModifiedBy>Пользователь Microsoft Office</cp:lastModifiedBy>
  <cp:revision>86</cp:revision>
  <cp:lastPrinted>2015-11-22T11:32:12Z</cp:lastPrinted>
  <dcterms:created xsi:type="dcterms:W3CDTF">2015-01-30T14:48:31Z</dcterms:created>
  <dcterms:modified xsi:type="dcterms:W3CDTF">2015-11-24T16:55:18Z</dcterms:modified>
</cp:coreProperties>
</file>