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0" r:id="rId7"/>
    <p:sldId id="266" r:id="rId8"/>
    <p:sldId id="268" r:id="rId9"/>
    <p:sldId id="269" r:id="rId10"/>
    <p:sldId id="265" r:id="rId11"/>
    <p:sldId id="264" r:id="rId12"/>
    <p:sldId id="262" r:id="rId13"/>
    <p:sldId id="263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hyperlink" Target="1/3.pps" TargetMode="External"/><Relationship Id="rId12" Type="http://schemas.openxmlformats.org/officeDocument/2006/relationships/image" Target="../media/image19.jpeg"/><Relationship Id="rId2" Type="http://schemas.openxmlformats.org/officeDocument/2006/relationships/hyperlink" Target="1/1.pp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hyperlink" Target="1/5.pps" TargetMode="External"/><Relationship Id="rId5" Type="http://schemas.openxmlformats.org/officeDocument/2006/relationships/hyperlink" Target="1/2.pps" TargetMode="External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openxmlformats.org/officeDocument/2006/relationships/hyperlink" Target="1/4.pps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1/3.pps" TargetMode="External"/><Relationship Id="rId13" Type="http://schemas.openxmlformats.org/officeDocument/2006/relationships/image" Target="../media/image19.jpeg"/><Relationship Id="rId3" Type="http://schemas.openxmlformats.org/officeDocument/2006/relationships/hyperlink" Target="1/1.pps" TargetMode="External"/><Relationship Id="rId7" Type="http://schemas.openxmlformats.org/officeDocument/2006/relationships/image" Target="../media/image16.jpeg"/><Relationship Id="rId12" Type="http://schemas.openxmlformats.org/officeDocument/2006/relationships/hyperlink" Target="1/5.pps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hyperlink" Target="1/2.pps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openxmlformats.org/officeDocument/2006/relationships/hyperlink" Target="1/4.pps" TargetMode="External"/><Relationship Id="rId4" Type="http://schemas.openxmlformats.org/officeDocument/2006/relationships/image" Target="../media/image14.jpeg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58;&#1072;&#1085;&#1103;\Desktop\&#1056;&#1091;&#1089;&#1089;&#1082;&#1080;&#1077;%20&#1082;&#1085;&#1103;&#1079;&#1100;&#1103;%20&#1048;&#1075;&#1086;&#1088;&#1100;%20&#1080;%20&#1057;&#1074;&#1103;&#1090;&#1086;&#1089;&#1083;&#1072;&#1074;.%20&#1050;&#1085;&#1103;&#1075;&#1080;&#1085;&#1103;%20&#1086;&#1083;&#1100;&#1075;&#1072;\&#1056;&#1091;&#1089;&#1089;&#1082;&#1080;&#1077;%20&#1082;&#1085;&#1103;&#1079;&#1100;&#1103;%20&#1048;&#1075;&#1086;&#1088;&#1100;%20&#1080;%20&#1057;&#1074;&#1103;&#1090;&#1086;&#1089;&#1083;&#1072;&#1074;.%20&#1050;&#1085;&#1103;&#1075;&#1080;&#1085;&#1103;%20&#1054;&#1083;&#1100;&#1075;&#1072;\&#1055;&#1088;&#1080;&#1083;&#1086;&#1078;&#1077;&#1085;&#1080;&#1077;_2.wmv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34813" y="987694"/>
            <a:ext cx="9178813" cy="5080701"/>
            <a:chOff x="0" y="980728"/>
            <a:chExt cx="9178813" cy="50807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" t="8887" r="2072" b="3941"/>
            <a:stretch/>
          </p:blipFill>
          <p:spPr bwMode="auto">
            <a:xfrm>
              <a:off x="0" y="980728"/>
              <a:ext cx="9178813" cy="5080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41" t="14135" r="7337" b="6946"/>
            <a:stretch/>
          </p:blipFill>
          <p:spPr bwMode="auto">
            <a:xfrm>
              <a:off x="420772" y="1405491"/>
              <a:ext cx="1918979" cy="225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93" t="20259" r="16803" b="14095"/>
            <a:stretch/>
          </p:blipFill>
          <p:spPr bwMode="auto">
            <a:xfrm>
              <a:off x="2123728" y="3504538"/>
              <a:ext cx="1901853" cy="241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51" t="16778" r="15894" b="11162"/>
            <a:stretch/>
          </p:blipFill>
          <p:spPr bwMode="auto">
            <a:xfrm>
              <a:off x="6012160" y="2590271"/>
              <a:ext cx="2139462" cy="2914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11560" y="315775"/>
            <a:ext cx="7366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8B0000"/>
                </a:solidFill>
                <a:latin typeface="Impact"/>
              </a:rPr>
              <a:t>Русские князья Игорь и Святослав. Княгиня Ольга.</a:t>
            </a:r>
          </a:p>
        </p:txBody>
      </p:sp>
    </p:spTree>
    <p:extLst>
      <p:ext uri="{BB962C8B-B14F-4D97-AF65-F5344CB8AC3E}">
        <p14:creationId xmlns:p14="http://schemas.microsoft.com/office/powerpoint/2010/main" val="428105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3350">
              <a:schemeClr val="accent5">
                <a:lumMod val="40000"/>
                <a:lumOff val="60000"/>
              </a:schemeClr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0" y="4797152"/>
            <a:ext cx="9036496" cy="50405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3" y="683404"/>
            <a:ext cx="7632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Назовите события, стоящие за датами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1954" y="4005064"/>
            <a:ext cx="975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912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85829" y="5589240"/>
            <a:ext cx="965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945</a:t>
            </a:r>
            <a:r>
              <a:rPr lang="ru-RU" sz="2000" b="1" dirty="0" smtClean="0"/>
              <a:t> Г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596338" y="4009969"/>
            <a:ext cx="975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964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36209" y="188640"/>
            <a:ext cx="2287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 времени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95073" y="715895"/>
            <a:ext cx="288032" cy="225316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259632" y="4844472"/>
            <a:ext cx="360040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518248" y="4827221"/>
            <a:ext cx="437843" cy="46805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967497" y="4833156"/>
            <a:ext cx="415820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 flipH="1">
            <a:off x="95073" y="3356992"/>
            <a:ext cx="332479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правления князя Игоря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2627783" y="6112460"/>
            <a:ext cx="368483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правления княгини Ольги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5230775" y="3509392"/>
            <a:ext cx="380572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правления князя Святослава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93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467544" y="1052736"/>
            <a:ext cx="432048" cy="360040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72355" y="1052736"/>
            <a:ext cx="653076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Ряд последовательно правящих князей из одного и того де рода</a:t>
            </a:r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67544" y="4221088"/>
            <a:ext cx="432048" cy="360040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68612" y="4221088"/>
            <a:ext cx="432656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Соглашение о мире между государствами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19354" y="116632"/>
            <a:ext cx="34113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Словарная работа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5530" y="2866144"/>
            <a:ext cx="5148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2819354" y="2866144"/>
            <a:ext cx="51328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115917" y="2866144"/>
            <a:ext cx="50366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6882939" y="2866144"/>
            <a:ext cx="5071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96370" y="2866144"/>
            <a:ext cx="45878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С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3631896" y="2866144"/>
            <a:ext cx="43473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Т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4479552" y="2866144"/>
            <a:ext cx="51328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325181" y="2866144"/>
            <a:ext cx="4700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Я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5983772"/>
            <a:ext cx="51328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7" name="TextBox 16"/>
          <p:cNvSpPr txBox="1"/>
          <p:nvPr/>
        </p:nvSpPr>
        <p:spPr>
          <a:xfrm>
            <a:off x="6123104" y="6033482"/>
            <a:ext cx="5148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2232972" y="5997193"/>
            <a:ext cx="623889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234406" y="6017399"/>
            <a:ext cx="44916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3631896" y="5986589"/>
            <a:ext cx="5148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1475921" y="6021288"/>
            <a:ext cx="575799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Ы</a:t>
            </a:r>
            <a:endParaRPr lang="ru-RU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816755" y="6033482"/>
            <a:ext cx="5148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Й</a:t>
            </a:r>
            <a:endParaRPr lang="ru-RU" sz="4000" dirty="0"/>
          </a:p>
        </p:txBody>
      </p:sp>
      <p:sp>
        <p:nvSpPr>
          <p:cNvPr id="23" name="TextBox 22"/>
          <p:cNvSpPr txBox="1"/>
          <p:nvPr/>
        </p:nvSpPr>
        <p:spPr>
          <a:xfrm>
            <a:off x="6811005" y="6017399"/>
            <a:ext cx="52450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25" name="TextBox 24"/>
          <p:cNvSpPr txBox="1"/>
          <p:nvPr/>
        </p:nvSpPr>
        <p:spPr>
          <a:xfrm>
            <a:off x="8054552" y="6021288"/>
            <a:ext cx="40588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Г</a:t>
            </a:r>
            <a:endParaRPr lang="ru-RU" sz="4000" dirty="0"/>
          </a:p>
        </p:txBody>
      </p:sp>
      <p:sp>
        <p:nvSpPr>
          <p:cNvPr id="26" name="TextBox 25"/>
          <p:cNvSpPr txBox="1"/>
          <p:nvPr/>
        </p:nvSpPr>
        <p:spPr>
          <a:xfrm>
            <a:off x="7431873" y="6017399"/>
            <a:ext cx="52450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27" name="TextBox 26"/>
          <p:cNvSpPr txBox="1"/>
          <p:nvPr/>
        </p:nvSpPr>
        <p:spPr>
          <a:xfrm>
            <a:off x="8604448" y="6020980"/>
            <a:ext cx="46358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В</a:t>
            </a:r>
            <a:endParaRPr lang="ru-RU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6033482"/>
            <a:ext cx="52450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29" name="TextBox 28"/>
          <p:cNvSpPr txBox="1"/>
          <p:nvPr/>
        </p:nvSpPr>
        <p:spPr>
          <a:xfrm>
            <a:off x="4876019" y="6033482"/>
            <a:ext cx="44916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Р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669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09844 -0.147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7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33241E-6 L -0.08819 -0.1478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-74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5382 -0.147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1" y="-74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35121 -0.147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-74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3599 -0.147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-73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0.18923 -0.147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-74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0.17118 -0.147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740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4444E-6 L 0.1677 -0.1479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23507 -0.142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3" y="-713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4844 -0.140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1" y="-703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0.11129 -0.1453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-72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20886 -0.1409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1" y="-7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093 L 0.08663 -0.1460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736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22517 -0.1479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740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0.00949 L -0.14253 -0.137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736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1474 -0.1349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8" y="-675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22187 -0.1356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-678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0.11319 -0.13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687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7 L -0.175 -0.1356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678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01302 -0.1349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-675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949 L 0.36736 -0.137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35518" y="32014"/>
            <a:ext cx="8640960" cy="936104"/>
          </a:xfrm>
          <a:prstGeom prst="horizontalScroll">
            <a:avLst/>
          </a:prstGeom>
          <a:gradFill>
            <a:gsLst>
              <a:gs pos="0">
                <a:schemeClr val="dk1">
                  <a:tint val="80000"/>
                  <a:satMod val="300000"/>
                </a:schemeClr>
              </a:gs>
              <a:gs pos="100000">
                <a:schemeClr val="bg2">
                  <a:lumMod val="25000"/>
                </a:schemeClr>
              </a:gs>
            </a:gsLst>
          </a:gradFill>
          <a:ln w="12700">
            <a:solidFill>
              <a:schemeClr val="bg1"/>
            </a:solidFill>
          </a:ln>
        </p:spPr>
        <p:style>
          <a:lnRef idx="0">
            <a:schemeClr val="accent3"/>
          </a:lnRef>
          <a:fillRef idx="1003">
            <a:schemeClr val="dk1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Биографическая задача: Кто это?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179694" y="1444824"/>
            <a:ext cx="487871" cy="400000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148291" y="2350621"/>
            <a:ext cx="519273" cy="432048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63991" y="3248110"/>
            <a:ext cx="524066" cy="471010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48291" y="5438891"/>
            <a:ext cx="539766" cy="461665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40046" y="4330637"/>
            <a:ext cx="535762" cy="432048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98673" y="14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Родоначальник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династии Рюриковичей, первый древнерусский князь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74089" y="2243479"/>
            <a:ext cx="4734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 Рюрика, ему он перед смертью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власть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99118" y="42234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Жена князя Игоря, правила на Руси в период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малолетства сына  и во время его военных походов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31409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 Рюрика, убит древлянами при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сборе дани в 945 году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55641" y="5438891"/>
            <a:ext cx="5373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руководитель многих военных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походов. Сын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князя Игоря и княгини Ольги.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340780" y="1026079"/>
            <a:ext cx="1535698" cy="1540566"/>
            <a:chOff x="6539542" y="1380331"/>
            <a:chExt cx="2579687" cy="2828132"/>
          </a:xfrm>
        </p:grpSpPr>
        <p:sp>
          <p:nvSpPr>
            <p:cNvPr id="17" name="Oval 5" descr="рюрик2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826880" y="1752600"/>
              <a:ext cx="2005013" cy="245586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9" name="AutoShape 6" descr="Гранит"/>
            <p:cNvSpPr>
              <a:spLocks noChangeArrowheads="1"/>
            </p:cNvSpPr>
            <p:nvPr/>
          </p:nvSpPr>
          <p:spPr bwMode="auto">
            <a:xfrm>
              <a:off x="6539542" y="1380331"/>
              <a:ext cx="2579687" cy="744537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>
                  <a:solidFill>
                    <a:srgbClr val="000000"/>
                  </a:solidFill>
                  <a:latin typeface="Arial" charset="0"/>
                </a:rPr>
                <a:t>Рюрик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70673" y="1719807"/>
            <a:ext cx="1496772" cy="1528303"/>
            <a:chOff x="6511925" y="2099446"/>
            <a:chExt cx="2427287" cy="2511448"/>
          </a:xfrm>
        </p:grpSpPr>
        <p:sp>
          <p:nvSpPr>
            <p:cNvPr id="21" name="Oval 9" descr="олег1">
              <a:hlinkClick r:id="rId5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781800" y="2399506"/>
              <a:ext cx="1887538" cy="2211388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AutoShape 10" descr="Гранит"/>
            <p:cNvSpPr>
              <a:spLocks noChangeArrowheads="1"/>
            </p:cNvSpPr>
            <p:nvPr/>
          </p:nvSpPr>
          <p:spPr bwMode="auto">
            <a:xfrm>
              <a:off x="6511925" y="2099446"/>
              <a:ext cx="2427287" cy="66992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Олег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236296" y="2782669"/>
            <a:ext cx="1469129" cy="1655110"/>
            <a:chOff x="5791200" y="447261"/>
            <a:chExt cx="2351087" cy="2334418"/>
          </a:xfrm>
        </p:grpSpPr>
        <p:sp>
          <p:nvSpPr>
            <p:cNvPr id="24" name="Oval 13" descr="игорь">
              <a:hlinkClick r:id="rId7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965825" y="754442"/>
              <a:ext cx="1827213" cy="2027237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AutoShape 14" descr="Гранит"/>
            <p:cNvSpPr>
              <a:spLocks noChangeArrowheads="1"/>
            </p:cNvSpPr>
            <p:nvPr/>
          </p:nvSpPr>
          <p:spPr bwMode="auto">
            <a:xfrm>
              <a:off x="5791200" y="447261"/>
              <a:ext cx="2351087" cy="614363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Игорь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156176" y="4031042"/>
            <a:ext cx="1355657" cy="1558197"/>
            <a:chOff x="6248400" y="304800"/>
            <a:chExt cx="2579688" cy="2686844"/>
          </a:xfrm>
        </p:grpSpPr>
        <p:sp>
          <p:nvSpPr>
            <p:cNvPr id="27" name="Oval 17" descr="ольга2">
              <a:hlinkClick r:id="rId9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35737" y="658019"/>
              <a:ext cx="2005013" cy="2333625"/>
            </a:xfrm>
            <a:prstGeom prst="ellipse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AutoShape 18" descr="Гранит"/>
            <p:cNvSpPr>
              <a:spLocks noChangeArrowheads="1"/>
            </p:cNvSpPr>
            <p:nvPr/>
          </p:nvSpPr>
          <p:spPr bwMode="auto">
            <a:xfrm>
              <a:off x="6248400" y="304800"/>
              <a:ext cx="2579688" cy="706438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Ольга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481693" y="5101188"/>
            <a:ext cx="1533302" cy="1511501"/>
            <a:chOff x="6294437" y="290490"/>
            <a:chExt cx="2498725" cy="2617788"/>
          </a:xfrm>
        </p:grpSpPr>
        <p:sp>
          <p:nvSpPr>
            <p:cNvPr id="30" name="Oval 21" descr="святослав3">
              <a:hlinkClick r:id="rId11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73043" y="634978"/>
              <a:ext cx="1941513" cy="2273300"/>
            </a:xfrm>
            <a:prstGeom prst="ellipse">
              <a:avLst/>
            </a:prstGeom>
            <a:blipFill dpi="0" rotWithShape="1">
              <a:blip r:embed="rId12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AutoShape 22" descr="Гранит"/>
            <p:cNvSpPr>
              <a:spLocks noChangeArrowheads="1"/>
            </p:cNvSpPr>
            <p:nvPr/>
          </p:nvSpPr>
          <p:spPr bwMode="auto">
            <a:xfrm>
              <a:off x="6294437" y="290490"/>
              <a:ext cx="2498725" cy="68897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Святослав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740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3">
                <a:lumMod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982" y="432732"/>
            <a:ext cx="5510550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75982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родословное древо династии Рюриковичей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559055"/>
            <a:ext cx="1728192" cy="1728192"/>
            <a:chOff x="6539542" y="1380331"/>
            <a:chExt cx="2579687" cy="2828132"/>
          </a:xfrm>
        </p:grpSpPr>
        <p:sp>
          <p:nvSpPr>
            <p:cNvPr id="5" name="Oval 5" descr="рюрик2">
              <a:hlinkClick r:id="rId3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826880" y="1752600"/>
              <a:ext cx="2005013" cy="245586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" name="AutoShape 6" descr="Гранит"/>
            <p:cNvSpPr>
              <a:spLocks noChangeArrowheads="1"/>
            </p:cNvSpPr>
            <p:nvPr/>
          </p:nvSpPr>
          <p:spPr bwMode="auto">
            <a:xfrm>
              <a:off x="6539542" y="1380331"/>
              <a:ext cx="2579687" cy="744537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>
                  <a:solidFill>
                    <a:srgbClr val="000000"/>
                  </a:solidFill>
                  <a:latin typeface="Arial" charset="0"/>
                </a:rPr>
                <a:t>Рюрик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848434" y="1828689"/>
            <a:ext cx="1684006" cy="1761602"/>
            <a:chOff x="6511925" y="2099446"/>
            <a:chExt cx="2427287" cy="2511448"/>
          </a:xfrm>
        </p:grpSpPr>
        <p:sp>
          <p:nvSpPr>
            <p:cNvPr id="8" name="Oval 9" descr="олег1">
              <a:hlinkClick r:id="rId6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781800" y="2399506"/>
              <a:ext cx="1887538" cy="2211388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AutoShape 10" descr="Гранит"/>
            <p:cNvSpPr>
              <a:spLocks noChangeArrowheads="1"/>
            </p:cNvSpPr>
            <p:nvPr/>
          </p:nvSpPr>
          <p:spPr bwMode="auto">
            <a:xfrm>
              <a:off x="6511925" y="2099446"/>
              <a:ext cx="2427287" cy="66992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Олег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2798" y="2937364"/>
            <a:ext cx="1656184" cy="1731721"/>
            <a:chOff x="5791200" y="447261"/>
            <a:chExt cx="2351087" cy="2334418"/>
          </a:xfrm>
        </p:grpSpPr>
        <p:sp>
          <p:nvSpPr>
            <p:cNvPr id="11" name="Oval 13" descr="игорь">
              <a:hlinkClick r:id="rId8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965825" y="754442"/>
              <a:ext cx="1827213" cy="2027237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AutoShape 14" descr="Гранит"/>
            <p:cNvSpPr>
              <a:spLocks noChangeArrowheads="1"/>
            </p:cNvSpPr>
            <p:nvPr/>
          </p:nvSpPr>
          <p:spPr bwMode="auto">
            <a:xfrm>
              <a:off x="5791200" y="447261"/>
              <a:ext cx="2351087" cy="614363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Игорь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848434" y="4657063"/>
            <a:ext cx="1791139" cy="1717944"/>
            <a:chOff x="6248400" y="304800"/>
            <a:chExt cx="2579688" cy="2686844"/>
          </a:xfrm>
        </p:grpSpPr>
        <p:sp>
          <p:nvSpPr>
            <p:cNvPr id="14" name="Oval 17" descr="ольга2">
              <a:hlinkClick r:id="rId10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35737" y="658019"/>
              <a:ext cx="2005013" cy="2333625"/>
            </a:xfrm>
            <a:prstGeom prst="ellipse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AutoShape 18" descr="Гранит"/>
            <p:cNvSpPr>
              <a:spLocks noChangeArrowheads="1"/>
            </p:cNvSpPr>
            <p:nvPr/>
          </p:nvSpPr>
          <p:spPr bwMode="auto">
            <a:xfrm>
              <a:off x="6248400" y="304800"/>
              <a:ext cx="2579688" cy="706438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Ольга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48652" y="5013387"/>
            <a:ext cx="1624296" cy="1687398"/>
            <a:chOff x="6294437" y="290490"/>
            <a:chExt cx="2498725" cy="2617788"/>
          </a:xfrm>
        </p:grpSpPr>
        <p:sp>
          <p:nvSpPr>
            <p:cNvPr id="17" name="Oval 21" descr="святослав3">
              <a:hlinkClick r:id="rId1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73043" y="634978"/>
              <a:ext cx="1941513" cy="2273300"/>
            </a:xfrm>
            <a:prstGeom prst="ellipse">
              <a:avLst/>
            </a:prstGeom>
            <a:blipFill dpi="0" rotWithShape="1">
              <a:blip r:embed="rId13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AutoShape 22" descr="Гранит"/>
            <p:cNvSpPr>
              <a:spLocks noChangeArrowheads="1"/>
            </p:cNvSpPr>
            <p:nvPr/>
          </p:nvSpPr>
          <p:spPr bwMode="auto">
            <a:xfrm>
              <a:off x="6294437" y="290490"/>
              <a:ext cx="2498725" cy="68897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Святослав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48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40174 0.019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87" y="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-0.50642 0.010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3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56007 -0.05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3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-0.46494 -0.157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0.44271 -0.081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олна 8"/>
          <p:cNvSpPr/>
          <p:nvPr/>
        </p:nvSpPr>
        <p:spPr>
          <a:xfrm>
            <a:off x="600518" y="1849470"/>
            <a:ext cx="590983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41886" y="1988840"/>
            <a:ext cx="4610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http://www.nearyou.ru/vvasnetsov/oleg0.html</a:t>
            </a:r>
            <a:endParaRPr lang="ru-RU" dirty="0"/>
          </a:p>
        </p:txBody>
      </p:sp>
      <p:sp>
        <p:nvSpPr>
          <p:cNvPr id="10" name="Волна 9"/>
          <p:cNvSpPr/>
          <p:nvPr/>
        </p:nvSpPr>
        <p:spPr>
          <a:xfrm>
            <a:off x="637208" y="2600908"/>
            <a:ext cx="720080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0518" y="274027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http://rushist.com/index.php/russia-children/2565-knyaz-igor-ryurikovich</a:t>
            </a:r>
            <a:endParaRPr lang="ru-RU" dirty="0"/>
          </a:p>
        </p:txBody>
      </p:sp>
      <p:sp>
        <p:nvSpPr>
          <p:cNvPr id="11" name="Волна 10"/>
          <p:cNvSpPr/>
          <p:nvPr/>
        </p:nvSpPr>
        <p:spPr>
          <a:xfrm>
            <a:off x="639091" y="3445120"/>
            <a:ext cx="7076954" cy="659105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олна 11"/>
          <p:cNvSpPr/>
          <p:nvPr/>
        </p:nvSpPr>
        <p:spPr>
          <a:xfrm>
            <a:off x="323426" y="4342332"/>
            <a:ext cx="8641061" cy="68407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00518" y="3590007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http://www.shishkin-gallery.ru/auction_20100424_lot90.html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426" y="4499828"/>
            <a:ext cx="85665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</a:t>
            </a:r>
            <a:r>
              <a:rPr lang="en-US" dirty="0"/>
              <a:t>://www.perunica.ru/sviatoslav/5173-knyaz-svyatoslav-hudozhnik-vladimir-kireev.html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861344" y="260648"/>
            <a:ext cx="4752528" cy="72008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43808" y="332656"/>
            <a:ext cx="2837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иллюстраций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3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287524" y="477805"/>
            <a:ext cx="648072" cy="576064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261939" y="1515515"/>
            <a:ext cx="669968" cy="492489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8" y="2609908"/>
            <a:ext cx="801090" cy="7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319839" y="3747739"/>
            <a:ext cx="651761" cy="550654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правка 9">
            <a:hlinkClick r:id="" action="ppaction://noaction" highlightClick="1"/>
          </p:cNvPr>
          <p:cNvSpPr/>
          <p:nvPr/>
        </p:nvSpPr>
        <p:spPr>
          <a:xfrm>
            <a:off x="301632" y="4653136"/>
            <a:ext cx="635381" cy="538780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23828" y="530649"/>
            <a:ext cx="67106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Какую тему изучали на прошлом уроке?</a:t>
            </a:r>
            <a:endParaRPr lang="ru-RU" sz="28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3" y="1484784"/>
            <a:ext cx="7848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образовалось государство Киевская</a:t>
            </a: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Русь?</a:t>
            </a:r>
            <a:endParaRPr lang="ru-RU" sz="28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519505"/>
            <a:ext cx="757513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Какой город стал столицей  древнерусского государства?</a:t>
            </a:r>
            <a:endParaRPr lang="ru-RU" sz="28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73496" y="3546013"/>
            <a:ext cx="757513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звали первого древнерусского князя, объединившего племена восточных славян?</a:t>
            </a:r>
            <a:endParaRPr lang="ru-RU" sz="28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4581128"/>
            <a:ext cx="757513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стал управлять государством после смерти Рюрика?</a:t>
            </a:r>
            <a:endParaRPr lang="ru-RU" sz="28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532440" y="2008004"/>
            <a:ext cx="503230" cy="34087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625457" y="3130453"/>
            <a:ext cx="446339" cy="33264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9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p"/>
      <p:bldP spid="12" grpId="0"/>
      <p:bldP spid="13" grpId="0" build="p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3350">
              <a:schemeClr val="accent5">
                <a:lumMod val="40000"/>
                <a:lumOff val="60000"/>
              </a:schemeClr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0" y="4437112"/>
            <a:ext cx="9036496" cy="100811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V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VI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VII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42498" y="4149080"/>
            <a:ext cx="79339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2800" b="1" dirty="0" smtClean="0">
                <a:solidFill>
                  <a:prstClr val="black"/>
                </a:solidFill>
              </a:rPr>
              <a:t>VIII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26160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prstClr val="black"/>
                </a:solidFill>
              </a:rPr>
              <a:t>IX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4008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01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34065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52320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3" y="683404"/>
            <a:ext cx="7632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Отметьте на ленте времени дату образования государства Киевская Русь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1919882"/>
            <a:ext cx="975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879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27317" y="1927939"/>
            <a:ext cx="965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912</a:t>
            </a:r>
            <a:r>
              <a:rPr lang="ru-RU" sz="2000" b="1" dirty="0" smtClean="0"/>
              <a:t> Г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388428" y="1772816"/>
            <a:ext cx="1158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1147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36209" y="188640"/>
            <a:ext cx="2287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 времени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95073" y="715895"/>
            <a:ext cx="288032" cy="225316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103457" y="1156533"/>
            <a:ext cx="288032" cy="225316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67544" y="1052736"/>
            <a:ext cx="565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Распределите другие даты на Ленте времени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ая выноска 1"/>
          <p:cNvSpPr/>
          <p:nvPr/>
        </p:nvSpPr>
        <p:spPr>
          <a:xfrm>
            <a:off x="247473" y="5589240"/>
            <a:ext cx="328083" cy="291082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48279" y="5550115"/>
            <a:ext cx="1921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Управляющая кнопка: домой 21">
            <a:hlinkClick r:id="rId2" action="ppaction://hlinksldjump" highlightClick="1"/>
          </p:cNvPr>
          <p:cNvSpPr/>
          <p:nvPr/>
        </p:nvSpPr>
        <p:spPr>
          <a:xfrm>
            <a:off x="8676456" y="6525344"/>
            <a:ext cx="360040" cy="288032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21441 0.2763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2" y="1381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0.06493 0.275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1375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0099 0.2979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" y="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5" t="6322" r="4368" b="10109"/>
          <a:stretch/>
        </p:blipFill>
        <p:spPr bwMode="auto">
          <a:xfrm>
            <a:off x="1187308" y="687689"/>
            <a:ext cx="5236693" cy="607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1112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Контурная карта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"Древнерусское государство Киевская Русь"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5373216"/>
            <a:ext cx="22840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/>
              </a:rPr>
              <a:t>Задание: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Обозначьте маркером границы Киевской Руси. 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Укажите столицу Древнерусского государства.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Подпишите географические объекты.</a:t>
            </a:r>
          </a:p>
        </p:txBody>
      </p:sp>
      <p:sp>
        <p:nvSpPr>
          <p:cNvPr id="14" name="Управляющая кнопка: фильм 13">
            <a:hlinkClick r:id="rId3" action="ppaction://hlinkfile" highlightClick="1"/>
          </p:cNvPr>
          <p:cNvSpPr/>
          <p:nvPr/>
        </p:nvSpPr>
        <p:spPr>
          <a:xfrm>
            <a:off x="8568444" y="6345318"/>
            <a:ext cx="504056" cy="37688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568444" y="111237"/>
            <a:ext cx="396044" cy="50945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56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23528" y="-70657"/>
            <a:ext cx="8640960" cy="936104"/>
          </a:xfrm>
          <a:prstGeom prst="horizontalScroll">
            <a:avLst/>
          </a:prstGeom>
          <a:gradFill>
            <a:gsLst>
              <a:gs pos="0">
                <a:schemeClr val="dk1">
                  <a:tint val="80000"/>
                  <a:satMod val="300000"/>
                </a:schemeClr>
              </a:gs>
              <a:gs pos="100000">
                <a:schemeClr val="bg2">
                  <a:lumMod val="25000"/>
                </a:schemeClr>
              </a:gs>
            </a:gsLst>
          </a:gradFill>
          <a:ln w="12700">
            <a:solidFill>
              <a:schemeClr val="bg1"/>
            </a:solidFill>
          </a:ln>
        </p:spPr>
        <p:style>
          <a:lnRef idx="0">
            <a:schemeClr val="accent3"/>
          </a:lnRef>
          <a:fillRef idx="1003">
            <a:schemeClr val="dk1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Восстановите хронлогическую последовательность иллюстраций художника </a:t>
            </a:r>
          </a:p>
          <a:p>
            <a:pPr algn="ctr"/>
            <a:r>
              <a:rPr lang="ru-RU" dirty="0" smtClean="0"/>
              <a:t>В.М. Васнецова и расскажите древнее предание о князе Олеге</a:t>
            </a:r>
            <a:endParaRPr lang="ru-RU" dirty="0"/>
          </a:p>
        </p:txBody>
      </p:sp>
      <p:pic>
        <p:nvPicPr>
          <p:cNvPr id="1026" name="Picture 2" descr="http://www.nearyou.ru/vvasnetsov/ole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566" y="2778294"/>
            <a:ext cx="2278475" cy="159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03626" y="4373227"/>
            <a:ext cx="324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«Встреча </a:t>
            </a:r>
            <a:r>
              <a:rPr lang="ru-RU" b="1" dirty="0"/>
              <a:t>Олега с </a:t>
            </a:r>
            <a:r>
              <a:rPr lang="ru-RU" b="1" dirty="0" smtClean="0"/>
              <a:t>кудесником»</a:t>
            </a:r>
            <a:endParaRPr lang="ru-RU" b="1" dirty="0"/>
          </a:p>
        </p:txBody>
      </p:sp>
      <p:pic>
        <p:nvPicPr>
          <p:cNvPr id="1028" name="Picture 4" descr="http://www.nearyou.ru/vvasnetsov/ole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887" y="4797340"/>
            <a:ext cx="2350483" cy="166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604543" y="6457745"/>
            <a:ext cx="2335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«Прощание </a:t>
            </a:r>
            <a:r>
              <a:rPr lang="ru-RU" b="1" dirty="0"/>
              <a:t>с </a:t>
            </a:r>
            <a:r>
              <a:rPr lang="ru-RU" b="1" dirty="0" smtClean="0"/>
              <a:t>конём»</a:t>
            </a:r>
            <a:endParaRPr lang="ru-RU" b="1" dirty="0"/>
          </a:p>
        </p:txBody>
      </p:sp>
      <p:pic>
        <p:nvPicPr>
          <p:cNvPr id="1030" name="Picture 6" descr="http://www.nearyou.ru/vvasnetsov/oleg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12" y="916814"/>
            <a:ext cx="2071872" cy="144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04543" y="2348880"/>
            <a:ext cx="230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«Олег </a:t>
            </a:r>
            <a:r>
              <a:rPr lang="ru-RU" b="1" dirty="0"/>
              <a:t>у костей </a:t>
            </a:r>
            <a:r>
              <a:rPr lang="ru-RU" b="1" dirty="0" smtClean="0"/>
              <a:t>коня»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996952"/>
            <a:ext cx="2448272" cy="1800387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131841" y="4970396"/>
            <a:ext cx="2160240" cy="1487349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183361"/>
            <a:ext cx="2278475" cy="1594933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94902" y="143582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3437" y="3429000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38757" y="525240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458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L -0.68246 -0.2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32" y="-115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0.00348 L -0.30694 -0.2696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-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52534 -0.2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67" y="-1289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53 -0.00648 L -0.2632 -0.3004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0.00903 L -0.38698 0.5865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2886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13577 0.5611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2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34813" y="987694"/>
            <a:ext cx="9178813" cy="5080701"/>
            <a:chOff x="0" y="980728"/>
            <a:chExt cx="9178813" cy="50807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" t="8887" r="2072" b="3941"/>
            <a:stretch/>
          </p:blipFill>
          <p:spPr bwMode="auto">
            <a:xfrm>
              <a:off x="0" y="980728"/>
              <a:ext cx="9178813" cy="5080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41" t="14135" r="7337" b="6946"/>
            <a:stretch/>
          </p:blipFill>
          <p:spPr bwMode="auto">
            <a:xfrm>
              <a:off x="420772" y="1405491"/>
              <a:ext cx="1918979" cy="225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93" t="20259" r="16803" b="14095"/>
            <a:stretch/>
          </p:blipFill>
          <p:spPr bwMode="auto">
            <a:xfrm>
              <a:off x="2123728" y="3504538"/>
              <a:ext cx="1901853" cy="241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51" t="16778" r="15894" b="11162"/>
            <a:stretch/>
          </p:blipFill>
          <p:spPr bwMode="auto">
            <a:xfrm>
              <a:off x="6012160" y="2590271"/>
              <a:ext cx="2139462" cy="2914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11560" y="315775"/>
            <a:ext cx="7366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8B0000"/>
                </a:solidFill>
                <a:latin typeface="Impact"/>
              </a:rPr>
              <a:t>Русские князья Игорь и Святослав. Княгиня Ольга.</a:t>
            </a:r>
          </a:p>
        </p:txBody>
      </p:sp>
    </p:spTree>
    <p:extLst>
      <p:ext uri="{BB962C8B-B14F-4D97-AF65-F5344CB8AC3E}">
        <p14:creationId xmlns:p14="http://schemas.microsoft.com/office/powerpoint/2010/main" val="152696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ushist.com/images/kiev-rus/igor-drevly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980" y="188640"/>
            <a:ext cx="4976906" cy="5532661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52433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Князь Игорь собирает дань с древлян в 945 году. Картина К. Лебедева, 1901-1908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2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Таня\Desktop\item_24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7" t="17436" r="12040" b="16780"/>
          <a:stretch/>
        </p:blipFill>
        <p:spPr bwMode="auto">
          <a:xfrm>
            <a:off x="653142" y="500742"/>
            <a:ext cx="7598229" cy="4461149"/>
          </a:xfrm>
          <a:prstGeom prst="rect">
            <a:avLst/>
          </a:prstGeom>
          <a:ln w="381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105265"/>
            <a:ext cx="69127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00" algn="ctr"/>
            <a:endParaRPr lang="ru-RU" sz="1200" b="1" dirty="0">
              <a:latin typeface="System"/>
            </a:endParaRPr>
          </a:p>
          <a:p>
            <a:pPr marR="1400" algn="ctr"/>
            <a:r>
              <a:rPr lang="ru-RU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333333"/>
                </a:solidFill>
                <a:latin typeface="Arial"/>
              </a:rPr>
              <a:t>«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МЕСТЬ КНЯГИНИ ОЛЬГИ ДРЕВЛЯНАМ </a:t>
            </a:r>
          </a:p>
          <a:p>
            <a:pPr marR="1400" algn="ctr"/>
            <a:r>
              <a:rPr lang="ru-RU" b="1" dirty="0">
                <a:solidFill>
                  <a:srgbClr val="333333"/>
                </a:solidFill>
                <a:latin typeface="Arial"/>
              </a:rPr>
              <a:t>ЗА СМЕРТЬ КНЯЗЯ ИГОРЯ</a:t>
            </a:r>
            <a:r>
              <a:rPr lang="en-US" b="1" dirty="0">
                <a:solidFill>
                  <a:srgbClr val="333333"/>
                </a:solidFill>
                <a:latin typeface="Arial"/>
              </a:rPr>
              <a:t>»</a:t>
            </a:r>
          </a:p>
          <a:p>
            <a:pPr marR="1400" algn="ctr"/>
            <a:r>
              <a:rPr lang="ru-RU" b="1" dirty="0" err="1">
                <a:solidFill>
                  <a:srgbClr val="333333"/>
                </a:solidFill>
                <a:latin typeface="Arial"/>
              </a:rPr>
              <a:t>хужожник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 Коваленко И.А.</a:t>
            </a:r>
          </a:p>
        </p:txBody>
      </p:sp>
    </p:spTree>
    <p:extLst>
      <p:ext uri="{BB962C8B-B14F-4D97-AF65-F5344CB8AC3E}">
        <p14:creationId xmlns:p14="http://schemas.microsoft.com/office/powerpoint/2010/main" val="124880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quot;&amp;Kcy;&amp;ncy;&amp;yacy;&amp;zcy;&amp;softcy; &amp;Scy;&amp;vcy;&amp;yacy;&amp;tcy;&amp;ocy;&amp;scy;&amp;lcy;&amp;acy;&amp;vcy;&quot; &amp;khcy;&amp;ucy;&amp;dcy;&amp;ocy;&amp;zhcy;&amp;ncy;&amp;icy;&amp;kcy; &amp;Vcy;&amp;lcy;&amp;acy;&amp;dcy;&amp;icy;&amp;mcy;&amp;icy;&amp;rcy; &amp;Kcy;&amp;icy;&amp;rcy;&amp;iecy;&amp;iecy;&amp;v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8291"/>
            <a:ext cx="4968552" cy="5847986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211669"/>
            <a:ext cx="4832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Владимир Киреев. "Князь Святослав" </a:t>
            </a:r>
            <a:r>
              <a:rPr lang="ru-RU" dirty="0" smtClean="0"/>
              <a:t>2011</a:t>
            </a:r>
            <a:endParaRPr lang="ru-RU" dirty="0"/>
          </a:p>
          <a:p>
            <a:endParaRPr lang="ru-RU" dirty="0"/>
          </a:p>
        </p:txBody>
      </p:sp>
      <p:pic>
        <p:nvPicPr>
          <p:cNvPr id="5126" name="Picture 6" descr="&quot;&amp;Kcy;&amp;ncy;&amp;yacy;&amp;zcy;&amp;softcy; &amp;Scy;&amp;vcy;&amp;yacy;&amp;tcy;&amp;ocy;&amp;scy;&amp;lcy;&amp;acy;&amp;vcy;&quot; &amp;khcy;&amp;ucy;&amp;dcy;&amp;ocy;&amp;zhcy;&amp;ncy;&amp;icy;&amp;kcy; &amp;Vcy;&amp;lcy;&amp;acy;&amp;dcy;&amp;icy;&amp;mcy;&amp;icy;&amp;rcy; &amp;Kcy;&amp;icy;&amp;rcy;&amp;iecy;&amp;ie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459" y="893710"/>
            <a:ext cx="2628609" cy="35714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868144" y="46242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"Князь Святослав" (фрагмент)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532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361</Words>
  <Application>Microsoft Office PowerPoint</Application>
  <PresentationFormat>Экран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54</cp:revision>
  <dcterms:created xsi:type="dcterms:W3CDTF">2015-11-23T12:30:19Z</dcterms:created>
  <dcterms:modified xsi:type="dcterms:W3CDTF">2015-11-29T12:49:17Z</dcterms:modified>
</cp:coreProperties>
</file>