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46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8" r:id="rId37"/>
    <p:sldId id="292" r:id="rId38"/>
    <p:sldId id="293" r:id="rId39"/>
    <p:sldId id="299" r:id="rId40"/>
    <p:sldId id="302" r:id="rId41"/>
    <p:sldId id="300" r:id="rId42"/>
    <p:sldId id="301" r:id="rId43"/>
    <p:sldId id="303" r:id="rId44"/>
    <p:sldId id="308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7CD"/>
    <a:srgbClr val="FFFF99"/>
    <a:srgbClr val="007000"/>
    <a:srgbClr val="CC0000"/>
    <a:srgbClr val="005400"/>
    <a:srgbClr val="006600"/>
    <a:srgbClr val="FC7E2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7" autoAdjust="0"/>
    <p:restoredTop sz="94660"/>
  </p:normalViewPr>
  <p:slideViewPr>
    <p:cSldViewPr>
      <p:cViewPr varScale="1">
        <p:scale>
          <a:sx n="68" d="100"/>
          <a:sy n="68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6B848-ADB4-47D9-A0DD-1E8E9F5458F8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2155E-EC37-4E14-9A53-DEB0DD3DF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1F69-15FB-4F6F-92D5-60A4536C6818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80BEF-D6FA-4ED9-906F-9E7EA97F2875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FA8F8-457A-4AB6-BDF4-3BF7BD2C825B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57806-ED93-47F0-B734-2B6277157F14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9AF2-8853-4400-BAB1-1DA14A2DD28C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79A3E-9D56-4FAD-A23D-3C90F48125E4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762B-7D11-4D87-8A93-91B1F97124A3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0ADB-6206-4484-B174-26819183041A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D285-9303-4EBD-9634-4C15AF63C46E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6E9-BC0B-4857-9FEA-7CF62831A4E4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935FD-3F3E-4499-80C7-666523FE24E6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3F396-90A9-47CB-9CB8-51C5CD27340C}" type="datetime1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56A58-ED18-4F50-9A61-9AD2B60FA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ena\Desktop\&#1048;&#1075;&#1088;&#1072;%20&#1053;&#1072;&#1089;&#1077;&#1082;&#1086;&#1084;&#1099;&#1077;\&#1062;&#1080;&#1082;&#1072;&#1076;&#1072;%20&#8211;%20&#1062;&#1080;&#1082;&#1072;&#1076;&#1099;.mp3" TargetMode="Externa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2.xml"/><Relationship Id="rId18" Type="http://schemas.openxmlformats.org/officeDocument/2006/relationships/slide" Target="slide39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slide" Target="slide31.xml"/><Relationship Id="rId17" Type="http://schemas.openxmlformats.org/officeDocument/2006/relationships/slide" Target="slide37.xml"/><Relationship Id="rId2" Type="http://schemas.openxmlformats.org/officeDocument/2006/relationships/slide" Target="slide21.xml"/><Relationship Id="rId16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5" Type="http://schemas.openxmlformats.org/officeDocument/2006/relationships/slide" Target="slide3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Relationship Id="rId14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ena\Desktop\&#1048;&#1075;&#1088;&#1072;%20&#1053;&#1072;&#1089;&#1077;&#1082;&#1086;&#1084;&#1099;&#1077;\&#1057;&#1074;&#1077;&#1088;&#1095;&#1086;&#1082;.mp3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ena\Desktop\&#1048;&#1075;&#1088;&#1072;%20&#1053;&#1072;&#1089;&#1077;&#1082;&#1086;&#1084;&#1099;&#1077;\&#1056;&#1080;&#1084;&#1089;&#1082;&#1080;&#1081;-&#1050;&#1086;&#1088;&#1089;&#1072;&#1082;&#1086;&#1074;%20&#8211;%20&#1055;&#1086;&#1083;&#1077;&#1090;%20&#1096;&#1084;&#1077;&#1083;&#1103;.mp3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lena\Desktop\&#1048;&#1075;&#1088;&#1072;%20&#1053;&#1072;&#1089;&#1077;&#1082;&#1086;&#1084;&#1099;&#1077;\&#1090;&#1072;&#1085;&#1077;&#1094;%20&#1087;&#1095;&#1077;&#1083;&#1099;.mp4" TargetMode="External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gif"/><Relationship Id="rId13" Type="http://schemas.openxmlformats.org/officeDocument/2006/relationships/image" Target="../media/image99.gif"/><Relationship Id="rId3" Type="http://schemas.openxmlformats.org/officeDocument/2006/relationships/image" Target="../media/image89.gif"/><Relationship Id="rId7" Type="http://schemas.openxmlformats.org/officeDocument/2006/relationships/image" Target="../media/image93.gif"/><Relationship Id="rId12" Type="http://schemas.openxmlformats.org/officeDocument/2006/relationships/image" Target="../media/image98.gif"/><Relationship Id="rId2" Type="http://schemas.openxmlformats.org/officeDocument/2006/relationships/image" Target="../media/image88.gif"/><Relationship Id="rId16" Type="http://schemas.openxmlformats.org/officeDocument/2006/relationships/image" Target="../media/image10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gif"/><Relationship Id="rId11" Type="http://schemas.openxmlformats.org/officeDocument/2006/relationships/image" Target="../media/image97.gif"/><Relationship Id="rId5" Type="http://schemas.openxmlformats.org/officeDocument/2006/relationships/image" Target="../media/image91.gif"/><Relationship Id="rId15" Type="http://schemas.openxmlformats.org/officeDocument/2006/relationships/image" Target="../media/image101.gif"/><Relationship Id="rId10" Type="http://schemas.openxmlformats.org/officeDocument/2006/relationships/image" Target="../media/image96.gif"/><Relationship Id="rId4" Type="http://schemas.openxmlformats.org/officeDocument/2006/relationships/image" Target="../media/image90.gif"/><Relationship Id="rId9" Type="http://schemas.openxmlformats.org/officeDocument/2006/relationships/image" Target="../media/image95.gif"/><Relationship Id="rId14" Type="http://schemas.openxmlformats.org/officeDocument/2006/relationships/image" Target="../media/image10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чий стол\Коллекция картинок\животные Подмосковья\бабочка червонец.jpg"/>
          <p:cNvPicPr>
            <a:picLocks noChangeAspect="1" noChangeArrowheads="1"/>
          </p:cNvPicPr>
          <p:nvPr/>
        </p:nvPicPr>
        <p:blipFill>
          <a:blip r:embed="rId2" cstate="print"/>
          <a:srcRect l="9049"/>
          <a:stretch>
            <a:fillRect/>
          </a:stretch>
        </p:blipFill>
        <p:spPr bwMode="auto">
          <a:xfrm>
            <a:off x="-216328" y="0"/>
            <a:ext cx="936198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6504" y="1916832"/>
            <a:ext cx="5207496" cy="20352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мире насекомых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365104"/>
            <a:ext cx="5241032" cy="17526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Игра-соревнование </a:t>
            </a:r>
          </a:p>
          <a:p>
            <a:pPr algn="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учащихся 7 классов</a:t>
            </a:r>
          </a:p>
          <a:p>
            <a:pPr algn="r"/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–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Пешкина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Е.В.</a:t>
            </a:r>
            <a:endParaRPr lang="ru-RU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elena\Desktop\Насекомые\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08912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5589240"/>
            <a:ext cx="3672408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листоблошка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10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lena\Desktop\Насекомые\божья коров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3152" y="0"/>
            <a:ext cx="2060848" cy="2060848"/>
          </a:xfrm>
          <a:prstGeom prst="rect">
            <a:avLst/>
          </a:prstGeom>
          <a:noFill/>
        </p:spPr>
      </p:pic>
      <p:pic>
        <p:nvPicPr>
          <p:cNvPr id="3075" name="Picture 3" descr="C:\Users\elena\Desktop\Насекомые\божья коровка личинк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924944"/>
            <a:ext cx="2160240" cy="1648387"/>
          </a:xfrm>
          <a:prstGeom prst="rect">
            <a:avLst/>
          </a:prstGeom>
          <a:noFill/>
        </p:spPr>
      </p:pic>
      <p:pic>
        <p:nvPicPr>
          <p:cNvPr id="3076" name="Picture 4" descr="C:\Users\elena\Desktop\Насекомые\колорадский жу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555776" cy="2060848"/>
          </a:xfrm>
          <a:prstGeom prst="rect">
            <a:avLst/>
          </a:prstGeom>
          <a:noFill/>
        </p:spPr>
      </p:pic>
      <p:pic>
        <p:nvPicPr>
          <p:cNvPr id="3077" name="Picture 5" descr="C:\Users\elena\Desktop\Насекомые\колорадский личин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869160"/>
            <a:ext cx="2387420" cy="1988841"/>
          </a:xfrm>
          <a:prstGeom prst="rect">
            <a:avLst/>
          </a:prstGeom>
          <a:noFill/>
        </p:spPr>
      </p:pic>
      <p:pic>
        <p:nvPicPr>
          <p:cNvPr id="3078" name="Picture 6" descr="C:\Users\elena\Desktop\Насекомые\комар лич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4869160"/>
            <a:ext cx="2160240" cy="1988840"/>
          </a:xfrm>
          <a:prstGeom prst="rect">
            <a:avLst/>
          </a:prstGeom>
          <a:noFill/>
        </p:spPr>
      </p:pic>
      <p:pic>
        <p:nvPicPr>
          <p:cNvPr id="3080" name="Picture 8" descr="C:\Users\elena\Desktop\Насекомые\комар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0"/>
            <a:ext cx="2160122" cy="2060848"/>
          </a:xfrm>
          <a:prstGeom prst="rect">
            <a:avLst/>
          </a:prstGeom>
          <a:noFill/>
        </p:spPr>
      </p:pic>
      <p:pic>
        <p:nvPicPr>
          <p:cNvPr id="3081" name="Picture 9" descr="C:\Users\elena\Desktop\Насекомые\коромысло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5" y="0"/>
            <a:ext cx="2476125" cy="2060848"/>
          </a:xfrm>
          <a:prstGeom prst="rect">
            <a:avLst/>
          </a:prstGeom>
          <a:noFill/>
        </p:spPr>
      </p:pic>
      <p:pic>
        <p:nvPicPr>
          <p:cNvPr id="3082" name="Picture 10" descr="C:\Users\elena\Desktop\Насекомые\коромысло личинка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4879184"/>
            <a:ext cx="2369840" cy="1978816"/>
          </a:xfrm>
          <a:prstGeom prst="rect">
            <a:avLst/>
          </a:prstGeom>
          <a:noFill/>
        </p:spPr>
      </p:pic>
      <p:pic>
        <p:nvPicPr>
          <p:cNvPr id="3083" name="Picture 11" descr="C:\Users\elena\Desktop\Насекомые\махаон личин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8" y="2204864"/>
            <a:ext cx="2303863" cy="1628800"/>
          </a:xfrm>
          <a:prstGeom prst="rect">
            <a:avLst/>
          </a:prstGeom>
          <a:noFill/>
        </p:spPr>
      </p:pic>
      <p:pic>
        <p:nvPicPr>
          <p:cNvPr id="3084" name="Picture 12" descr="C:\Users\elena\Desktop\Насекомые\махаон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88420" y="2420888"/>
            <a:ext cx="2555579" cy="2255563"/>
          </a:xfrm>
          <a:prstGeom prst="rect">
            <a:avLst/>
          </a:prstGeom>
          <a:noFill/>
        </p:spPr>
      </p:pic>
      <p:pic>
        <p:nvPicPr>
          <p:cNvPr id="3085" name="Picture 13" descr="C:\Users\elena\Desktop\Насекомые\муха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564904"/>
            <a:ext cx="2513856" cy="1944216"/>
          </a:xfrm>
          <a:prstGeom prst="rect">
            <a:avLst/>
          </a:prstGeom>
          <a:noFill/>
        </p:spPr>
      </p:pic>
      <p:pic>
        <p:nvPicPr>
          <p:cNvPr id="3086" name="Picture 14" descr="C:\Users\elena\Desktop\Насекомые\муха опарыш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90184" y="4869160"/>
            <a:ext cx="2153816" cy="198884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79512" y="12687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12687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8024" y="12687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08304" y="12687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9512" y="378904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3933056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64288" y="48691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72200" y="48691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39752" y="48691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75656" y="4869160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27984" y="2204864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7784" y="3861048"/>
            <a:ext cx="4320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1259632" y="3429000"/>
            <a:ext cx="6840760" cy="2376264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619672" y="764704"/>
            <a:ext cx="4248472" cy="5112568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043608" y="836712"/>
            <a:ext cx="2592288" cy="5040560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3491880" y="908720"/>
            <a:ext cx="2520280" cy="5184576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3275856" y="980728"/>
            <a:ext cx="4968552" cy="2520280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5436096" y="3068960"/>
            <a:ext cx="2520280" cy="504056"/>
          </a:xfrm>
          <a:prstGeom prst="straightConnector1">
            <a:avLst/>
          </a:prstGeom>
          <a:ln w="5715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Номер слайда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11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капитанов «Верю – не верю»</a:t>
            </a:r>
            <a:endParaRPr lang="ru-RU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67544" y="1628800"/>
            <a:ext cx="4040188" cy="90611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Тема 1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«Строение насекомых»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2780927"/>
            <a:ext cx="4040188" cy="33452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90611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Тема 2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«Жизнь насекомых»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5025" y="2780927"/>
            <a:ext cx="4041775" cy="33452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gruzdoff.ru/commons/thumb/2/2f/Melolontha_melolontha_insect_morphology.jpg/800px-Melolontha_melolontha_insect_morphology.jpg"/>
          <p:cNvPicPr>
            <a:picLocks noChangeAspect="1" noChangeArrowheads="1"/>
          </p:cNvPicPr>
          <p:nvPr/>
        </p:nvPicPr>
        <p:blipFill>
          <a:blip r:embed="rId2" cstate="print"/>
          <a:srcRect l="9158" r="10037"/>
          <a:stretch>
            <a:fillRect/>
          </a:stretch>
        </p:blipFill>
        <p:spPr bwMode="auto">
          <a:xfrm>
            <a:off x="467544" y="2780928"/>
            <a:ext cx="4032448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filmmakeriq.com/wp-content/uploads/2012/09/421623_10150650209757488_2038259602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2780928"/>
            <a:ext cx="4051221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12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лишний»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Кузнечик зеленый, саранча пустынная, медведка обыкновенная, цикада певчая, кобылка бескрылая</a:t>
            </a:r>
          </a:p>
          <a:p>
            <a:pPr marL="514350" indent="-514350">
              <a:buNone/>
            </a:pPr>
            <a:r>
              <a:rPr lang="ru-RU" dirty="0" smtClean="0"/>
              <a:t>Лишнее - 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Отряд ______________________________,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Остальные насекомые из отряда __________________________________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13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 «Прятки»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ru-RU" sz="3600" dirty="0" smtClean="0"/>
              <a:t>Из гнилого дуба бочки не склепаешь.</a:t>
            </a:r>
          </a:p>
          <a:p>
            <a:pPr marL="514350" indent="-514350"/>
            <a:r>
              <a:rPr lang="ru-RU" sz="3600" dirty="0" smtClean="0"/>
              <a:t>Рабочий цикл определяется порядком операций.</a:t>
            </a:r>
          </a:p>
          <a:p>
            <a:pPr marL="514350" indent="-514350"/>
            <a:r>
              <a:rPr lang="ru-RU" sz="3600" dirty="0" smtClean="0"/>
              <a:t>Чеснок легко мариновать при помощи уксуса.</a:t>
            </a:r>
          </a:p>
          <a:p>
            <a:pPr marL="514350" indent="-514350"/>
            <a:r>
              <a:rPr lang="ru-RU" sz="3600" dirty="0" smtClean="0"/>
              <a:t>Тамара гладила мужу костюм.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700808"/>
            <a:ext cx="1800200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2348880"/>
            <a:ext cx="1080120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3573016"/>
            <a:ext cx="1368152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797152"/>
            <a:ext cx="864096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14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 «Прятки»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/>
            <a:r>
              <a:rPr lang="ru-RU" sz="3600" dirty="0" smtClean="0"/>
              <a:t>Катерок «Малыш» мель не заметил.</a:t>
            </a:r>
          </a:p>
          <a:p>
            <a:pPr marL="742950" indent="-742950"/>
            <a:r>
              <a:rPr lang="ru-RU" sz="3600" dirty="0" smtClean="0"/>
              <a:t>Проколов шину, на велосипеде далеко не уедешь.</a:t>
            </a:r>
          </a:p>
          <a:p>
            <a:pPr marL="742950" indent="-742950"/>
            <a:r>
              <a:rPr lang="ru-RU" sz="3600" dirty="0" smtClean="0"/>
              <a:t>Для броска необходим размах, а он требует свободного пространства.</a:t>
            </a:r>
          </a:p>
          <a:p>
            <a:pPr marL="742950" indent="-742950"/>
            <a:r>
              <a:rPr lang="ru-RU" sz="3600" dirty="0" smtClean="0"/>
              <a:t>Ожидая встречи, Сашко был как на иголках.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1700808"/>
            <a:ext cx="1728192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348880"/>
            <a:ext cx="864096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3573016"/>
            <a:ext cx="1800200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797152"/>
            <a:ext cx="1944216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15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лишний»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Кузнечик зеленый, саранча пустынная, медведка обыкновенная, цикада певчая, кобылка бескрылая.</a:t>
            </a:r>
          </a:p>
          <a:p>
            <a:pPr marL="514350" indent="-514350">
              <a:buNone/>
            </a:pPr>
            <a:r>
              <a:rPr lang="ru-RU" dirty="0" smtClean="0"/>
              <a:t> Лишнее - 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Отряд  ______________________________,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Остальные насекомые из отряда  __________________________________</a:t>
            </a:r>
            <a:endParaRPr lang="ru-RU" dirty="0"/>
          </a:p>
        </p:txBody>
      </p:sp>
      <p:pic>
        <p:nvPicPr>
          <p:cNvPr id="27650" name="Picture 2" descr="http://animalphotos.ru/photo/76/768f6df80f6513f0e4accb3eea110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92080" y="1268760"/>
            <a:ext cx="3510121" cy="23517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339752" y="3068960"/>
            <a:ext cx="2767489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Цикада певчая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364502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Равнокрылые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725144"/>
            <a:ext cx="2712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Прямокрылые</a:t>
            </a:r>
            <a:endParaRPr lang="ru-RU" sz="3200" dirty="0">
              <a:solidFill>
                <a:srgbClr val="FFFF99"/>
              </a:solidFill>
            </a:endParaRPr>
          </a:p>
        </p:txBody>
      </p:sp>
      <p:pic>
        <p:nvPicPr>
          <p:cNvPr id="10" name="Цикада – Цика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3068960"/>
            <a:ext cx="584448" cy="584448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16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5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9591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лишний»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2. Комнатная муха, слепень бычий, оса дорожная, овод овечий, комар обыкновенный.</a:t>
            </a:r>
          </a:p>
          <a:p>
            <a:pPr marL="514350" indent="-514350">
              <a:buNone/>
            </a:pPr>
            <a:r>
              <a:rPr lang="ru-RU" dirty="0" smtClean="0"/>
              <a:t> Лишнее - 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Отряд  ______________________________,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Остальные насекомые из отряда  __________________________________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3068960"/>
            <a:ext cx="2663101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Оса дорожная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364502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Перепончатокрылые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725144"/>
            <a:ext cx="21994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Двукрылые</a:t>
            </a:r>
            <a:endParaRPr lang="ru-RU" sz="3200" dirty="0">
              <a:solidFill>
                <a:srgbClr val="FFFF99"/>
              </a:solidFill>
            </a:endParaRPr>
          </a:p>
        </p:txBody>
      </p:sp>
      <p:pic>
        <p:nvPicPr>
          <p:cNvPr id="30722" name="Picture 2" descr="http://macroid.ru/mdata/66/DSC7406-_-_-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92080" y="1268760"/>
            <a:ext cx="3465975" cy="23016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17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лишний»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3. Божья коровка, таракан черный, долгоносик свекловичный, хрущ мраморный, щелкун черный.</a:t>
            </a:r>
          </a:p>
          <a:p>
            <a:pPr marL="514350" indent="-514350">
              <a:buNone/>
            </a:pPr>
            <a:r>
              <a:rPr lang="ru-RU" dirty="0" smtClean="0"/>
              <a:t> Лишнее - 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Отряд  ______________________________,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Остальные насекомые из отряда  __________________________________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3068960"/>
            <a:ext cx="2988126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Таракан черный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364502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FFFF99"/>
                </a:solidFill>
              </a:rPr>
              <a:t>Таракановые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725144"/>
            <a:ext cx="467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Жесткокрылые, или Жуки</a:t>
            </a:r>
            <a:endParaRPr lang="ru-RU" sz="3200" dirty="0">
              <a:solidFill>
                <a:srgbClr val="FFFF99"/>
              </a:solidFill>
            </a:endParaRPr>
          </a:p>
        </p:txBody>
      </p:sp>
      <p:pic>
        <p:nvPicPr>
          <p:cNvPr id="29698" name="Picture 2" descr="http://xn--72-dlchfank4eie.xn--p1ai/uploads/posts/2015-08/1439402537_22c4b433cd8e2a4cc63fa170cc093e8a.jpg"/>
          <p:cNvPicPr>
            <a:picLocks noChangeAspect="1" noChangeArrowheads="1"/>
          </p:cNvPicPr>
          <p:nvPr/>
        </p:nvPicPr>
        <p:blipFill>
          <a:blip r:embed="rId2" cstate="print"/>
          <a:srcRect b="6978"/>
          <a:stretch>
            <a:fillRect/>
          </a:stretch>
        </p:blipFill>
        <p:spPr bwMode="auto">
          <a:xfrm>
            <a:off x="5364088" y="1340768"/>
            <a:ext cx="3384376" cy="2232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18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лишний»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4. Перламутровка </a:t>
            </a:r>
            <a:r>
              <a:rPr lang="ru-RU" dirty="0" err="1" smtClean="0"/>
              <a:t>Аглая</a:t>
            </a:r>
            <a:r>
              <a:rPr lang="ru-RU" dirty="0" smtClean="0"/>
              <a:t>, павлиний глаз дневной, сосновый шелкопряд, бронзовка гладкая, капустная белянка.</a:t>
            </a:r>
          </a:p>
          <a:p>
            <a:pPr marL="514350" indent="-514350">
              <a:buNone/>
            </a:pPr>
            <a:r>
              <a:rPr lang="ru-RU" dirty="0" smtClean="0"/>
              <a:t> Лишнее - 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Отряд  ______________________________,</a:t>
            </a:r>
          </a:p>
          <a:p>
            <a:pPr marL="514350" indent="-514350">
              <a:buNone/>
            </a:pPr>
            <a:r>
              <a:rPr lang="ru-RU" dirty="0" smtClean="0"/>
              <a:t> Остальные насекомые из отряда  __________________________________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3068960"/>
            <a:ext cx="3458576" cy="58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Бронзовка гладкая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3645024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Жесткокрылые</a:t>
            </a:r>
            <a:endParaRPr lang="ru-RU" sz="3200" dirty="0">
              <a:solidFill>
                <a:srgbClr val="FFFF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4725144"/>
            <a:ext cx="5067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</a:rPr>
              <a:t>Чешуекрылые, или Бабочки</a:t>
            </a:r>
            <a:endParaRPr lang="ru-RU" sz="3200" dirty="0">
              <a:solidFill>
                <a:srgbClr val="FFFF99"/>
              </a:solidFill>
            </a:endParaRPr>
          </a:p>
        </p:txBody>
      </p:sp>
      <p:pic>
        <p:nvPicPr>
          <p:cNvPr id="28673" name="Picture 1" descr="C:\Users\elena\Desktop\Насекомые\бронзовк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268760"/>
            <a:ext cx="2911158" cy="23317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19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0301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04864"/>
            <a:ext cx="294760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игры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Разминка – кроссворд  </a:t>
            </a:r>
            <a:r>
              <a:rPr lang="ru-RU" dirty="0" smtClean="0"/>
              <a:t>«Вездесущие </a:t>
            </a:r>
            <a:r>
              <a:rPr lang="ru-RU" dirty="0"/>
              <a:t>насекомые»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Игра со зрителями «Ребусы»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«Взрослые и дети»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Конкурс капитанов «Верю – не верю»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«Кто лишний»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Игра со зрителями «Прятки»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Викторина «Занимательная энтомология»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«Полезные – вредные»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Домашнее задание – «Фантастическое насекомое»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</a:t>
            </a:r>
            <a:b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«Занимательная энтомология»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3568" y="1600200"/>
          <a:ext cx="7848872" cy="46371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115927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hlinkClick r:id="rId2" action="ppaction://hlinksldjump"/>
                        </a:rPr>
                        <a:t>1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hlinkClick r:id="rId3" action="ppaction://hlinksldjump"/>
                        </a:rPr>
                        <a:t>2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hlinkClick r:id="rId4" action="ppaction://hlinksldjump"/>
                        </a:rPr>
                        <a:t>3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hlinkClick r:id="rId5" action="ppaction://hlinksldjump"/>
                        </a:rPr>
                        <a:t>4</a:t>
                      </a:r>
                      <a:endParaRPr lang="ru-RU" sz="4400" b="1" dirty="0"/>
                    </a:p>
                  </a:txBody>
                  <a:tcPr anchor="ctr"/>
                </a:tc>
              </a:tr>
              <a:tr h="115927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</a:tr>
              <a:tr h="115927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0" action="ppaction://hlinksldjump"/>
                        </a:rPr>
                        <a:t>9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1" action="ppaction://hlinksldjump"/>
                        </a:rPr>
                        <a:t>10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2" action="ppaction://hlinksldjump"/>
                        </a:rPr>
                        <a:t>11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3" action="ppaction://hlinksldjump"/>
                        </a:rPr>
                        <a:t>12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</a:tr>
              <a:tr h="115927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4" action="ppaction://hlinksldjump"/>
                        </a:rPr>
                        <a:t>13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5" action="ppaction://hlinksldjump"/>
                        </a:rPr>
                        <a:t>14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6" action="ppaction://hlinksldjump"/>
                        </a:rPr>
                        <a:t>15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6600"/>
                          </a:solidFill>
                          <a:hlinkClick r:id="rId17" action="ppaction://hlinksldjump"/>
                        </a:rPr>
                        <a:t>16</a:t>
                      </a:r>
                      <a:endParaRPr lang="ru-RU" sz="4400" b="1" dirty="0">
                        <a:solidFill>
                          <a:srgbClr val="0066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Управляющая кнопка: в конец 4">
            <a:hlinkClick r:id="rId18" action="ppaction://hlinksldjump" highlightClick="1"/>
          </p:cNvPr>
          <p:cNvSpPr/>
          <p:nvPr/>
        </p:nvSpPr>
        <p:spPr>
          <a:xfrm>
            <a:off x="8279904" y="0"/>
            <a:ext cx="864096" cy="764704"/>
          </a:xfrm>
          <a:prstGeom prst="actionButtonEnd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20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mberfiles.freewebs.com/70/34/115793470/photos/undefined/drone-b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6091064" cy="3220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Каким насекомым называют человека-бездельника? Почему?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3212976"/>
            <a:ext cx="2085186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Трутень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21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zoo.crissie.biz/sites/default/files/styles/uc_product_full/public/Acheta_domestica1_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80936"/>
            <a:ext cx="5256584" cy="3507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Аудиовопрос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/>
          <a:lstStyle/>
          <a:p>
            <a:r>
              <a:rPr lang="ru-RU" dirty="0" smtClean="0"/>
              <a:t>Чей голос вы сейчас слышите? К какому отряду относится это насекомое?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2564904"/>
            <a:ext cx="5484899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Сверчок домовый,</a:t>
            </a:r>
          </a:p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отряд Прямокрылые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верч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04248" y="620688"/>
            <a:ext cx="576064" cy="576064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22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2do2go.ru/uploads/full/b5ee71a0ceb22fbaa5b1ced6165385be_w960_h2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924944"/>
            <a:ext cx="3528392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Аудиовопрос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ru-RU" dirty="0" smtClean="0"/>
              <a:t>Назовите произведение и его автора, знаменитого русского композитора.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3140968"/>
            <a:ext cx="5778761" cy="286232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«Полет шмеля», </a:t>
            </a:r>
          </a:p>
          <a:p>
            <a:r>
              <a:rPr lang="ru-RU" sz="3600" b="1" dirty="0" smtClean="0">
                <a:solidFill>
                  <a:srgbClr val="FFC000"/>
                </a:solidFill>
              </a:rPr>
              <a:t>из оперы «</a:t>
            </a:r>
            <a:r>
              <a:rPr lang="ru-RU" sz="3600" b="1" i="1" dirty="0" smtClean="0">
                <a:solidFill>
                  <a:srgbClr val="FFC000"/>
                </a:solidFill>
              </a:rPr>
              <a:t>Сказка </a:t>
            </a:r>
          </a:p>
          <a:p>
            <a:r>
              <a:rPr lang="ru-RU" sz="3600" b="1" i="1" dirty="0" smtClean="0">
                <a:solidFill>
                  <a:srgbClr val="FFC000"/>
                </a:solidFill>
              </a:rPr>
              <a:t>о царе </a:t>
            </a:r>
            <a:r>
              <a:rPr lang="ru-RU" sz="3600" b="1" i="1" dirty="0" err="1" smtClean="0">
                <a:solidFill>
                  <a:srgbClr val="FFC000"/>
                </a:solidFill>
              </a:rPr>
              <a:t>Салтане</a:t>
            </a:r>
            <a:r>
              <a:rPr lang="ru-RU" sz="3600" b="1" dirty="0" smtClean="0">
                <a:solidFill>
                  <a:srgbClr val="FFC000"/>
                </a:solidFill>
              </a:rPr>
              <a:t>»</a:t>
            </a:r>
          </a:p>
          <a:p>
            <a:r>
              <a:rPr lang="ru-RU" sz="3600" b="1" dirty="0" smtClean="0">
                <a:solidFill>
                  <a:srgbClr val="FFC000"/>
                </a:solidFill>
              </a:rPr>
              <a:t>Автор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Андреевич</a:t>
            </a:r>
          </a:p>
          <a:p>
            <a:r>
              <a:rPr lang="ru-RU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Римский-Корсаков</a:t>
            </a:r>
            <a:endParaRPr lang="ru-RU" sz="36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мский-Корсаков – Полет шм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588224" y="620688"/>
            <a:ext cx="656456" cy="656456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23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2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4.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r>
              <a:rPr lang="ru-RU" dirty="0" smtClean="0"/>
              <a:t>Кто из насекомых занимается животноводством? С какой целью?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3068960"/>
            <a:ext cx="2400401" cy="212365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Муравьи</a:t>
            </a:r>
          </a:p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разводят</a:t>
            </a:r>
          </a:p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тлю.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5" name="Picture 1" descr="C:\Users\elena\Desktop\Насекомые\муравьи и тля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5144120" cy="3608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24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http://komahy.com/wp-content/uploads/images/zhuki-vrediteli_znat_v_lico_na_supersadovnikru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3284984"/>
            <a:ext cx="433008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 descr="http://cdn.blogs.sheknows.com/gardening.sheknows.com/2011/02/white-grub.jpg"/>
          <p:cNvPicPr>
            <a:picLocks noChangeAspect="1" noChangeArrowheads="1"/>
          </p:cNvPicPr>
          <p:nvPr/>
        </p:nvPicPr>
        <p:blipFill>
          <a:blip r:embed="rId3" cstate="print"/>
          <a:srcRect l="10526"/>
          <a:stretch>
            <a:fillRect/>
          </a:stretch>
        </p:blipFill>
        <p:spPr bwMode="auto">
          <a:xfrm>
            <a:off x="4644008" y="3284984"/>
            <a:ext cx="406616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5.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/>
          <a:lstStyle/>
          <a:p>
            <a:r>
              <a:rPr lang="ru-RU" dirty="0" smtClean="0"/>
              <a:t>Какой жук носит название того месяца, в котором родился? Где живёт его личинка, сколько лет и чем она питается?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5661248"/>
            <a:ext cx="3504486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Майский жук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25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cs625529.vk.me/v625529010/2107f/eeT8rXPPj8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863688"/>
            <a:ext cx="5040560" cy="261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6.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/>
          <a:lstStyle/>
          <a:p>
            <a:r>
              <a:rPr lang="ru-RU" dirty="0" smtClean="0"/>
              <a:t>В некоторых районах Южной Германии его называют русаком, на севере швабом, В Западной Германии – французом. В России он называется прусак. О ком идет речь?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32040" y="4221088"/>
            <a:ext cx="3997441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Рыжий таракан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26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Сказочный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r>
              <a:rPr lang="ru-RU" dirty="0" smtClean="0"/>
              <a:t>В кого превращала князя </a:t>
            </a:r>
            <a:r>
              <a:rPr lang="ru-RU" dirty="0" err="1" smtClean="0"/>
              <a:t>Гвидона</a:t>
            </a:r>
            <a:r>
              <a:rPr lang="ru-RU" dirty="0" smtClean="0"/>
              <a:t> царевна Лебедь в сказке А. Пушкина «Сказка о царе </a:t>
            </a:r>
            <a:r>
              <a:rPr lang="ru-RU" dirty="0" err="1" smtClean="0"/>
              <a:t>Салтане</a:t>
            </a:r>
            <a:r>
              <a:rPr lang="ru-RU" dirty="0" smtClean="0"/>
              <a:t>»?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429000"/>
            <a:ext cx="2610010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комара,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5" name="Picture 1" descr="C:\Users\elena\Desktop\Насекомые\комар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4221088"/>
            <a:ext cx="2808312" cy="1986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http://socratify.net/static/img/fs/1/de29a1589c7d12bc57a8adcc40a92c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228184" y="4221088"/>
            <a:ext cx="2520280" cy="201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http://img.minibanda.ru/Notes/1/5/c/cache/15c29848-a923-4de5-901d-da8837bd6063-w800-h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221088"/>
            <a:ext cx="2616291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779912" y="3429000"/>
            <a:ext cx="1913665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муху,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3429000"/>
            <a:ext cx="2313967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шмеля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в начало 10">
            <a:hlinkClick r:id="rId5" action="ppaction://hlinksldjump" highlightClick="1"/>
          </p:cNvPr>
          <p:cNvSpPr/>
          <p:nvPr/>
        </p:nvSpPr>
        <p:spPr>
          <a:xfrm>
            <a:off x="8172400" y="6021288"/>
            <a:ext cx="971600" cy="836712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27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в начало 7">
            <a:hlinkClick r:id="rId2" action="ppaction://hlinksldjump" highlightClick="1"/>
          </p:cNvPr>
          <p:cNvSpPr/>
          <p:nvPr/>
        </p:nvSpPr>
        <p:spPr>
          <a:xfrm>
            <a:off x="8172400" y="6021288"/>
            <a:ext cx="971600" cy="836712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Сказочный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2"/>
          </a:xfrm>
        </p:spPr>
        <p:txBody>
          <a:bodyPr/>
          <a:lstStyle/>
          <a:p>
            <a:r>
              <a:rPr lang="ru-RU" dirty="0" smtClean="0"/>
              <a:t>В каких насекомых превращались Юра </a:t>
            </a:r>
            <a:r>
              <a:rPr lang="ru-RU" dirty="0" err="1" smtClean="0"/>
              <a:t>Баранкин</a:t>
            </a:r>
            <a:r>
              <a:rPr lang="ru-RU" dirty="0" smtClean="0"/>
              <a:t> и Костя Малинин в книге В. Медведева «</a:t>
            </a:r>
            <a:r>
              <a:rPr lang="ru-RU" dirty="0" err="1" smtClean="0"/>
              <a:t>Баранкин</a:t>
            </a:r>
            <a:r>
              <a:rPr lang="ru-RU" dirty="0" smtClean="0"/>
              <a:t>, будь человеком!»?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3212976"/>
            <a:ext cx="5843972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бабочек  и  муравьев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ya-talantlivaya.ru/wp-content/uploads/2011/11/bat.jpg"/>
          <p:cNvPicPr>
            <a:picLocks noChangeAspect="1" noChangeArrowheads="1"/>
          </p:cNvPicPr>
          <p:nvPr/>
        </p:nvPicPr>
        <p:blipFill>
          <a:blip r:embed="rId3" cstate="print"/>
          <a:srcRect b="10069"/>
          <a:stretch>
            <a:fillRect/>
          </a:stretch>
        </p:blipFill>
        <p:spPr bwMode="auto">
          <a:xfrm>
            <a:off x="899592" y="4005064"/>
            <a:ext cx="3312368" cy="2459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://bel-ros.ru/next/image/56103100102f5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t="8784"/>
          <a:stretch>
            <a:fillRect/>
          </a:stretch>
        </p:blipFill>
        <p:spPr bwMode="auto">
          <a:xfrm>
            <a:off x="4932040" y="4005064"/>
            <a:ext cx="3352155" cy="2459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28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data8.gallery.ru/albums/gallery/236757-05075-83397980-m750x740-u4e7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44008" y="1556792"/>
            <a:ext cx="4048449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Загадочный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r>
              <a:rPr lang="ru-RU" sz="3200" dirty="0" smtClean="0"/>
              <a:t>Черен, да не ворон, </a:t>
            </a:r>
            <a:br>
              <a:rPr lang="ru-RU" sz="3200" dirty="0" smtClean="0"/>
            </a:br>
            <a:r>
              <a:rPr lang="ru-RU" sz="3200" dirty="0" smtClean="0"/>
              <a:t>Рогат, да не бык, </a:t>
            </a:r>
            <a:br>
              <a:rPr lang="ru-RU" sz="3200" dirty="0" smtClean="0"/>
            </a:br>
            <a:r>
              <a:rPr lang="ru-RU" sz="3200" dirty="0" smtClean="0"/>
              <a:t>Шесть ног без копыт; </a:t>
            </a:r>
            <a:br>
              <a:rPr lang="ru-RU" sz="3200" dirty="0" smtClean="0"/>
            </a:br>
            <a:r>
              <a:rPr lang="ru-RU" sz="3200" dirty="0" smtClean="0"/>
              <a:t>Летит – воет, </a:t>
            </a:r>
            <a:br>
              <a:rPr lang="ru-RU" sz="3200" dirty="0" smtClean="0"/>
            </a:br>
            <a:r>
              <a:rPr lang="ru-RU" sz="3200" dirty="0" smtClean="0"/>
              <a:t>Падёт – землю роет.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1556792"/>
            <a:ext cx="2819554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Жук-олень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http://img-fotki.yandex.ru/get/6601/81324443.76/0_a63b5_49f1c53b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80"/>
            <a:ext cx="3456384" cy="2430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563888" y="5805264"/>
            <a:ext cx="3314882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Жук-носорог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29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elena\Desktop\Насекомые\шершень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996952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5400"/>
                </a:solidFill>
              </a:rPr>
              <a:t>Кроссворд «Вездесущие насекомые»</a:t>
            </a:r>
            <a:endParaRPr lang="ru-RU" b="1" dirty="0">
              <a:solidFill>
                <a:srgbClr val="0054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2565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err="1"/>
              <a:t>↓</a:t>
            </a:r>
            <a:r>
              <a:rPr lang="ru-RU" sz="2400" b="1" dirty="0"/>
              <a:t>- Вводное слово – «</a:t>
            </a:r>
            <a:r>
              <a:rPr lang="ru-RU" sz="2400" dirty="0"/>
              <a:t>Голубой </a:t>
            </a:r>
            <a:r>
              <a:rPr lang="ru-RU" sz="2400" dirty="0" err="1"/>
              <a:t>аэропланчик</a:t>
            </a:r>
            <a:r>
              <a:rPr lang="ru-RU" sz="2400" dirty="0"/>
              <a:t> сел на белый одуванчик»</a:t>
            </a:r>
          </a:p>
          <a:p>
            <a:pPr>
              <a:buNone/>
            </a:pPr>
            <a:r>
              <a:rPr lang="ru-RU" sz="2400" dirty="0"/>
              <a:t>1 – Бывает пешей, а бывает перелётной.</a:t>
            </a:r>
          </a:p>
          <a:p>
            <a:pPr>
              <a:buNone/>
            </a:pPr>
            <a:r>
              <a:rPr lang="ru-RU" sz="2400" dirty="0"/>
              <a:t>2 – Общественные насекомые, строят высокие прочные дома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«Пчелиный волк»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r>
              <a:rPr lang="ru-RU" sz="2400" dirty="0" smtClean="0"/>
              <a:t>                                                                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3 </a:t>
            </a:r>
            <a:r>
              <a:rPr lang="ru-RU" sz="2400" dirty="0" smtClean="0"/>
              <a:t>– Вид клопа </a:t>
            </a:r>
            <a:r>
              <a:rPr lang="ru-RU" sz="2400" dirty="0"/>
              <a:t> </a:t>
            </a:r>
            <a:r>
              <a:rPr lang="ru-RU" sz="2400" dirty="0" smtClean="0"/>
              <a:t> </a:t>
            </a:r>
            <a:r>
              <a:rPr lang="ru-RU" sz="2400" dirty="0"/>
              <a:t>   </a:t>
            </a:r>
            <a:r>
              <a:rPr lang="ru-RU" sz="2400" dirty="0" smtClean="0"/>
              <a:t>                                      4 –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5 </a:t>
            </a:r>
            <a:r>
              <a:rPr lang="ru-RU" sz="2400" dirty="0"/>
              <a:t>– Священный жук египтян.</a:t>
            </a:r>
          </a:p>
          <a:p>
            <a:pPr>
              <a:buNone/>
            </a:pPr>
            <a:r>
              <a:rPr lang="ru-RU" sz="2400" dirty="0"/>
              <a:t>6 – Бескрылая родственница кузнечика.</a:t>
            </a:r>
          </a:p>
          <a:p>
            <a:pPr>
              <a:buNone/>
            </a:pPr>
            <a:r>
              <a:rPr lang="ru-RU" sz="2400" dirty="0"/>
              <a:t>7 – Откладывают яйца в гусеницу-жертву, сидя на ней верхом.</a:t>
            </a:r>
          </a:p>
          <a:p>
            <a:pPr>
              <a:buNone/>
            </a:pPr>
            <a:r>
              <a:rPr lang="ru-RU" sz="2400" dirty="0"/>
              <a:t>8 – Его боялись все звери в произведении К.Чуковского.</a:t>
            </a:r>
          </a:p>
          <a:p>
            <a:endParaRPr lang="ru-RU" dirty="0"/>
          </a:p>
        </p:txBody>
      </p:sp>
      <p:pic>
        <p:nvPicPr>
          <p:cNvPr id="4" name="Рисунок 3" descr="http://molbiol.ru/forums/uploads/a001/b067/post-17111-12302813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Загадочный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Нос долог, голос тонок,</a:t>
            </a:r>
            <a:br>
              <a:rPr lang="ru-RU" dirty="0" smtClean="0"/>
            </a:br>
            <a:r>
              <a:rPr lang="ru-RU" dirty="0" smtClean="0"/>
              <a:t>Летит – кричит, сядет – молчит.</a:t>
            </a:r>
            <a:br>
              <a:rPr lang="ru-RU" dirty="0" smtClean="0"/>
            </a:br>
            <a:r>
              <a:rPr lang="ru-RU" dirty="0" smtClean="0"/>
              <a:t>Цари его боятся, короли страшатся,</a:t>
            </a:r>
            <a:br>
              <a:rPr lang="ru-RU" dirty="0" smtClean="0"/>
            </a:br>
            <a:r>
              <a:rPr lang="ru-RU" dirty="0" smtClean="0"/>
              <a:t>Кто его убьет, тот свою кровь прольет.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3861048"/>
            <a:ext cx="1781257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Комар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www.lcsciences.com/news/wp-content/uploads/2014/02/9178-1024x6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99592" y="3789040"/>
            <a:ext cx="3920952" cy="2634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30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Исторический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Нашествие этих насекомых издавна считалось одним из самых страшных бедствий - наряду с чумой и холерой, наводнениями и войнами. Так, в 125 г. н.э. в римских колониях Киренаике и </a:t>
            </a:r>
            <a:r>
              <a:rPr lang="ru-RU" dirty="0" err="1" smtClean="0"/>
              <a:t>Нумидии</a:t>
            </a:r>
            <a:r>
              <a:rPr lang="ru-RU" dirty="0" smtClean="0"/>
              <a:t> после опустошительного нашествия этих насекомых от голода умерло 200 тыс. человек.</a:t>
            </a:r>
            <a:endParaRPr lang="ru-RU" dirty="0"/>
          </a:p>
        </p:txBody>
      </p:sp>
      <p:pic>
        <p:nvPicPr>
          <p:cNvPr id="2050" name="Picture 2" descr="http://www.life-nature.ru/images/content/article/2011/03/19/Saranch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595080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51720" y="5877272"/>
            <a:ext cx="5162760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Саранча перелётная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31</a:t>
            </a:fld>
            <a:endParaRPr lang="ru-RU" sz="1400" dirty="0"/>
          </a:p>
        </p:txBody>
      </p:sp>
      <p:pic>
        <p:nvPicPr>
          <p:cNvPr id="15362" name="Picture 2" descr="http://www.eplantswholesale.com.au/wp-content/gallery/grasshoppers-amp-crickets/eastern-plague-grasshopper-oedaleus-austral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99384"/>
            <a:ext cx="3240360" cy="243027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staway.ru/images/unichtozhenie/unichtozhenie-domashnix-blo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717032"/>
            <a:ext cx="4166642" cy="2825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Исторический 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2"/>
          </a:xfrm>
        </p:spPr>
        <p:txBody>
          <a:bodyPr/>
          <a:lstStyle/>
          <a:p>
            <a:r>
              <a:rPr lang="ru-RU" dirty="0" smtClean="0"/>
              <a:t>Это бескрылое кровососущее насекомое знали еще до н.э. в Греции и Риме. В другие страны Европы оно попало лишь в 10 веке и сразу получило прозвище «ночной кошмар».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4221088"/>
            <a:ext cx="316958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Постельный</a:t>
            </a:r>
          </a:p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клоп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32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Видеовопрос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/>
          <a:lstStyle/>
          <a:p>
            <a:r>
              <a:rPr lang="ru-RU" dirty="0" smtClean="0"/>
              <a:t>Какое действие вы видите на экране? Каков его биологический смысл?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1988840"/>
            <a:ext cx="3294748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Танец пчелы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танец пчел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59832" y="2996952"/>
            <a:ext cx="3048000" cy="22860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33</a:t>
            </a:fld>
            <a:endParaRPr lang="ru-RU" sz="1400" dirty="0"/>
          </a:p>
        </p:txBody>
      </p:sp>
      <p:pic>
        <p:nvPicPr>
          <p:cNvPr id="14338" name="Picture 2" descr="http://img0.liveinternet.ru/images/attach/c/11/115/647/115647818_587560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780928"/>
            <a:ext cx="2448273" cy="9361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14.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0808"/>
          </a:xfrm>
        </p:spPr>
        <p:txBody>
          <a:bodyPr>
            <a:normAutofit/>
          </a:bodyPr>
          <a:lstStyle/>
          <a:p>
            <a:r>
              <a:rPr lang="ru-RU" dirty="0" smtClean="0"/>
              <a:t>Назовите насекомых-энтомофагов, которых используют для борьбы с вредителями растений.</a:t>
            </a:r>
            <a:endParaRPr lang="ru-RU" dirty="0"/>
          </a:p>
        </p:txBody>
      </p:sp>
      <p:pic>
        <p:nvPicPr>
          <p:cNvPr id="53249" name="Picture 1" descr="C:\Users\elena\Desktop\Насекомые\божья коро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3933056"/>
            <a:ext cx="3379031" cy="2639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1" name="Picture 3" descr="http://ru2.anyfad.com/items/t1@f36179c8-91c0-4a28-b269-c9b4e83a0431/Tahiny---muhi-yozh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2046" y="1268760"/>
            <a:ext cx="3129235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3" name="Picture 5" descr="http://i.imgur.com/6n2sNxa.jpg"/>
          <p:cNvPicPr>
            <a:picLocks noChangeAspect="1" noChangeArrowheads="1"/>
          </p:cNvPicPr>
          <p:nvPr/>
        </p:nvPicPr>
        <p:blipFill>
          <a:blip r:embed="rId4" cstate="print"/>
          <a:srcRect l="12228"/>
          <a:stretch>
            <a:fillRect/>
          </a:stretch>
        </p:blipFill>
        <p:spPr bwMode="auto">
          <a:xfrm>
            <a:off x="5724128" y="4005064"/>
            <a:ext cx="3101219" cy="2566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6" name="Picture 8" descr="http://fourmisdumonde.o.f.f.unblog.fr/files/2009/03/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7" y="1340768"/>
            <a:ext cx="335361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11560" y="3068960"/>
            <a:ext cx="280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Лесные муравьи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005064"/>
            <a:ext cx="2552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Божья коровка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3068960"/>
            <a:ext cx="2729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Ежемуха-тахина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4077072"/>
            <a:ext cx="2275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Трихограмма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3258" name="Picture 10" descr="http://cs23.babysfera.ru/6/1/5/e/14436357.8468358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268760"/>
            <a:ext cx="2363276" cy="3052565"/>
          </a:xfrm>
          <a:prstGeom prst="rect">
            <a:avLst/>
          </a:prstGeom>
          <a:noFill/>
        </p:spPr>
      </p:pic>
      <p:pic>
        <p:nvPicPr>
          <p:cNvPr id="53260" name="Picture 12" descr="http://cs315127.vk.me/v315127292/80c3/4I_Z1m9m2h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221087"/>
            <a:ext cx="2075709" cy="2387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3635896" y="3717032"/>
            <a:ext cx="22223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Златоглазка</a:t>
            </a:r>
          </a:p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её личинка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Управляющая кнопка: в начало 14">
            <a:hlinkClick r:id="rId8" action="ppaction://hlinksldjump" highlightClick="1"/>
          </p:cNvPr>
          <p:cNvSpPr/>
          <p:nvPr/>
        </p:nvSpPr>
        <p:spPr>
          <a:xfrm>
            <a:off x="8244408" y="6165304"/>
            <a:ext cx="899592" cy="692696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34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2" grpId="0"/>
      <p:bldP spid="13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15.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Перечислите известных вам насекомых, занесенных в Красную книгу России.</a:t>
            </a:r>
            <a:endParaRPr lang="ru-RU" dirty="0"/>
          </a:p>
        </p:txBody>
      </p:sp>
      <p:pic>
        <p:nvPicPr>
          <p:cNvPr id="52225" name="Picture 1" descr="C:\Users\elena\Desktop\Насекомые\жук ол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357034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411760" y="3356992"/>
            <a:ext cx="1861792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Жук-олень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6" name="Picture 2" descr="C:\Users\elena\Desktop\Насекомые\афод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27717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16016" y="3429000"/>
            <a:ext cx="3661452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Аводий</a:t>
            </a:r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двупятнистый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7" name="Picture 3" descr="C:\Users\elena\Desktop\Насекомые\дровосе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077072"/>
            <a:ext cx="3600400" cy="2400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827584" y="5949280"/>
            <a:ext cx="3670492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Дровосек реликтовый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9" name="Picture 5" descr="C:\Users\elena\Desktop\Насекомые\жужелица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149080"/>
            <a:ext cx="3350226" cy="232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788024" y="5949280"/>
            <a:ext cx="3661323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Жужелица венгерская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35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Насекомые Красной книги России</a:t>
            </a:r>
            <a:endParaRPr lang="ru-RU" dirty="0"/>
          </a:p>
        </p:txBody>
      </p:sp>
      <p:pic>
        <p:nvPicPr>
          <p:cNvPr id="55298" name="Picture 2" descr="C:\Users\elena\Desktop\Насекомые\аполлон обыкнове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816424" cy="2862318"/>
          </a:xfrm>
          <a:prstGeom prst="rect">
            <a:avLst/>
          </a:prstGeom>
          <a:noFill/>
        </p:spPr>
      </p:pic>
      <p:pic>
        <p:nvPicPr>
          <p:cNvPr id="55299" name="Picture 3" descr="C:\Users\elena\Desktop\Насекомые\махаон.jpg"/>
          <p:cNvPicPr>
            <a:picLocks noChangeAspect="1" noChangeArrowheads="1"/>
          </p:cNvPicPr>
          <p:nvPr/>
        </p:nvPicPr>
        <p:blipFill>
          <a:blip r:embed="rId3" cstate="print"/>
          <a:srcRect l="1697" t="2421" r="1546" b="3174"/>
          <a:stretch>
            <a:fillRect/>
          </a:stretch>
        </p:blipFill>
        <p:spPr bwMode="auto">
          <a:xfrm>
            <a:off x="5039544" y="1412776"/>
            <a:ext cx="4104456" cy="2808312"/>
          </a:xfrm>
          <a:prstGeom prst="rect">
            <a:avLst/>
          </a:prstGeom>
          <a:noFill/>
        </p:spPr>
      </p:pic>
      <p:pic>
        <p:nvPicPr>
          <p:cNvPr id="55300" name="Picture 4" descr="C:\Users\elena\Desktop\Насекомые\дыб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437112"/>
            <a:ext cx="2958413" cy="2218810"/>
          </a:xfrm>
          <a:prstGeom prst="rect">
            <a:avLst/>
          </a:prstGeom>
          <a:noFill/>
        </p:spPr>
      </p:pic>
      <p:pic>
        <p:nvPicPr>
          <p:cNvPr id="55301" name="Picture 5" descr="C:\Users\elena\Desktop\Насекомые\дозорщик.jpg"/>
          <p:cNvPicPr>
            <a:picLocks noChangeAspect="1" noChangeArrowheads="1"/>
          </p:cNvPicPr>
          <p:nvPr/>
        </p:nvPicPr>
        <p:blipFill>
          <a:blip r:embed="rId5" cstate="print"/>
          <a:srcRect l="4595" r="3503"/>
          <a:stretch>
            <a:fillRect/>
          </a:stretch>
        </p:blipFill>
        <p:spPr bwMode="auto">
          <a:xfrm>
            <a:off x="3203848" y="4437112"/>
            <a:ext cx="2880320" cy="2232248"/>
          </a:xfrm>
          <a:prstGeom prst="rect">
            <a:avLst/>
          </a:prstGeom>
          <a:noFill/>
        </p:spPr>
      </p:pic>
      <p:pic>
        <p:nvPicPr>
          <p:cNvPr id="55302" name="Picture 6" descr="C:\Users\elena\Desktop\Насекомые\шмель необыкновенный.jpg"/>
          <p:cNvPicPr>
            <a:picLocks noChangeAspect="1" noChangeArrowheads="1"/>
          </p:cNvPicPr>
          <p:nvPr/>
        </p:nvPicPr>
        <p:blipFill>
          <a:blip r:embed="rId6" cstate="print"/>
          <a:srcRect l="7517" r="7293"/>
          <a:stretch>
            <a:fillRect/>
          </a:stretch>
        </p:blipFill>
        <p:spPr bwMode="auto">
          <a:xfrm>
            <a:off x="6094941" y="4437112"/>
            <a:ext cx="2865013" cy="22322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1520" y="4437112"/>
            <a:ext cx="2519792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Дыбка</a:t>
            </a:r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степная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412776"/>
            <a:ext cx="4038541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Аполлон обыкновенный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6586" y="1412776"/>
            <a:ext cx="3897414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Махаон обыкновенный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4365104"/>
            <a:ext cx="2970685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Шмель </a:t>
            </a: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необыкновенный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6165304"/>
            <a:ext cx="3648884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Дозорщик-император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elena\Desktop\Насекомые\пчела плотник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988840"/>
            <a:ext cx="2448272" cy="244827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75856" y="3861048"/>
            <a:ext cx="2495235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Пчела плотник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Управляющая кнопка: в начало 15">
            <a:hlinkClick r:id="rId8" action="ppaction://hlinksldjump" highlightClick="1"/>
          </p:cNvPr>
          <p:cNvSpPr/>
          <p:nvPr/>
        </p:nvSpPr>
        <p:spPr>
          <a:xfrm>
            <a:off x="8244408" y="6165304"/>
            <a:ext cx="899592" cy="692696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36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16.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/>
          <a:lstStyle/>
          <a:p>
            <a:r>
              <a:rPr lang="ru-RU" dirty="0" smtClean="0"/>
              <a:t>Какие вам известны насекомые – переносчики возбудителей различных заболеваний? </a:t>
            </a:r>
            <a:endParaRPr lang="ru-RU" dirty="0"/>
          </a:p>
        </p:txBody>
      </p:sp>
      <p:pic>
        <p:nvPicPr>
          <p:cNvPr id="51202" name="Picture 2" descr="http://klop911.ru/wp-content/uploads/2014/01/ukusy-blox-na-cheloveke-2.jpg"/>
          <p:cNvPicPr>
            <a:picLocks noChangeAspect="1" noChangeArrowheads="1"/>
          </p:cNvPicPr>
          <p:nvPr/>
        </p:nvPicPr>
        <p:blipFill>
          <a:blip r:embed="rId2" cstate="print"/>
          <a:srcRect b="4012"/>
          <a:stretch>
            <a:fillRect/>
          </a:stretch>
        </p:blipFill>
        <p:spPr bwMode="auto">
          <a:xfrm>
            <a:off x="467544" y="3140968"/>
            <a:ext cx="3682380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11560" y="3140968"/>
            <a:ext cx="33936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Блоха человеческая </a:t>
            </a:r>
          </a:p>
          <a:p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переносчик чумы</a:t>
            </a:r>
            <a:endParaRPr lang="ru-RU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04" name="Picture 4" descr="http://cloudfront-3.publicintegrity.org/files/styles/12col/public/img/head+lice.JPG?itok=yOvIjs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140968"/>
            <a:ext cx="4355976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860032" y="5661248"/>
            <a:ext cx="3057247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Вошь головная</a:t>
            </a:r>
          </a:p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переносчик тифа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37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Насекомые – переносчики возбудителей заболеваний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 descr="http://vidomosti-ua.com/photo/original-1333707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700808"/>
            <a:ext cx="3816549" cy="2289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80" name="Picture 4" descr="http://animalreader.ru/wp-content/uploads/2015/05/cece-animalereader.ru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221088"/>
            <a:ext cx="3240360" cy="2378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83" name="Picture 7" descr="http://cs7062.vk.me/c540105/v540105162/33c9b/oxysU_DnLq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700808"/>
            <a:ext cx="3211768" cy="2298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85" name="Picture 9" descr="http://xn--h1apn.net/images/2012/foto/2013-9/9-16/Insects-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221088"/>
            <a:ext cx="3779912" cy="2350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508104" y="3501008"/>
            <a:ext cx="3329501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Комар малярийный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5903893"/>
            <a:ext cx="4035592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Муха цеце – переносчик</a:t>
            </a:r>
          </a:p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сонной болезни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628800"/>
            <a:ext cx="4925451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Комнатная муха – переносчик</a:t>
            </a:r>
          </a:p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дизентерии и яиц аскарид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5903893"/>
            <a:ext cx="3377911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Тараканы вызывают</a:t>
            </a: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аллергию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Управляющая кнопка: в начало 14">
            <a:hlinkClick r:id="rId6" action="ppaction://hlinksldjump" highlightClick="1"/>
          </p:cNvPr>
          <p:cNvSpPr/>
          <p:nvPr/>
        </p:nvSpPr>
        <p:spPr>
          <a:xfrm>
            <a:off x="8316416" y="6165304"/>
            <a:ext cx="827584" cy="692696"/>
          </a:xfrm>
          <a:prstGeom prst="actionButtonBeginning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38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«Полезные – вредные»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/>
          <a:lstStyle/>
          <a:p>
            <a:r>
              <a:rPr lang="ru-RU" dirty="0" smtClean="0"/>
              <a:t>Командам необходимо распределить          12 карточек с фотографиями насекомых на 2 группы.</a:t>
            </a:r>
          </a:p>
          <a:p>
            <a:r>
              <a:rPr lang="ru-RU" b="1" dirty="0" smtClean="0">
                <a:solidFill>
                  <a:srgbClr val="005400"/>
                </a:solidFill>
              </a:rPr>
              <a:t>      Полезные                              Вредные</a:t>
            </a:r>
            <a:endParaRPr lang="ru-RU" b="1" dirty="0">
              <a:solidFill>
                <a:srgbClr val="005400"/>
              </a:solidFill>
            </a:endParaRPr>
          </a:p>
        </p:txBody>
      </p:sp>
      <p:pic>
        <p:nvPicPr>
          <p:cNvPr id="3074" name="Picture 2" descr="C:\Users\elena\Desktop\Насекомые\божья коро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3762014" cy="2938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elena\Desktop\Насекомые\колорадский ж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932040" y="3717032"/>
            <a:ext cx="3592066" cy="2937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39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elena\Desktop\Насекомые\1.jpg"/>
          <p:cNvPicPr/>
          <p:nvPr/>
        </p:nvPicPr>
        <p:blipFill>
          <a:blip r:embed="rId2" cstate="print"/>
          <a:srcRect b="6504"/>
          <a:stretch>
            <a:fillRect/>
          </a:stretch>
        </p:blipFill>
        <p:spPr bwMode="auto">
          <a:xfrm>
            <a:off x="1403648" y="1628800"/>
            <a:ext cx="6192688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292080" y="1916832"/>
            <a:ext cx="1944216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шмель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4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Фантастическое насекомое</a:t>
            </a:r>
            <a:endParaRPr lang="ru-RU" dirty="0"/>
          </a:p>
        </p:txBody>
      </p:sp>
      <p:pic>
        <p:nvPicPr>
          <p:cNvPr id="5" name="Picture 4" descr="111 002"/>
          <p:cNvPicPr>
            <a:picLocks noChangeAspect="1" noChangeArrowheads="1"/>
          </p:cNvPicPr>
          <p:nvPr/>
        </p:nvPicPr>
        <p:blipFill>
          <a:blip r:embed="rId2" cstate="print"/>
          <a:srcRect l="9721" t="35179" r="10622" b="10472"/>
          <a:stretch>
            <a:fillRect/>
          </a:stretch>
        </p:blipFill>
        <p:spPr bwMode="auto">
          <a:xfrm>
            <a:off x="2267744" y="1700808"/>
            <a:ext cx="4392141" cy="48201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267744" y="1268760"/>
            <a:ext cx="463255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Lef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000" b="1" spc="150" dirty="0" err="1" smtClean="0">
                <a:ln w="11430"/>
                <a:solidFill>
                  <a:srgbClr val="9A57C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Стрекобочка</a:t>
            </a:r>
            <a:endParaRPr lang="ru-RU" sz="6000" b="1" spc="150" dirty="0">
              <a:ln w="11430"/>
              <a:solidFill>
                <a:srgbClr val="9A57C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40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Полезные насекомые</a:t>
            </a:r>
            <a:endParaRPr lang="ru-RU" dirty="0"/>
          </a:p>
        </p:txBody>
      </p:sp>
      <p:pic>
        <p:nvPicPr>
          <p:cNvPr id="5" name="Рисунок 1" descr="C:\Users\elena\Desktop\Насекомые\антокорис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293096"/>
            <a:ext cx="3073191" cy="256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2" descr="C:\Users\elena\Desktop\Насекомые\жужели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523318"/>
            <a:ext cx="3059832" cy="255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4" descr="C:\Users\elena\Desktop\Насекомые\красотел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3024336" cy="253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9" descr="http://media.vorotila.ru/ru/items/t1@31c65145-6111-4d03-915a-a8a1e418226e/Zhuk-navoznik.jpg"/>
          <p:cNvPicPr>
            <a:picLocks noChangeAspect="1" noChangeArrowheads="1"/>
          </p:cNvPicPr>
          <p:nvPr/>
        </p:nvPicPr>
        <p:blipFill>
          <a:blip r:embed="rId5" cstate="print"/>
          <a:srcRect b="16882"/>
          <a:stretch>
            <a:fillRect/>
          </a:stretch>
        </p:blipFill>
        <p:spPr bwMode="auto">
          <a:xfrm>
            <a:off x="2987824" y="1556792"/>
            <a:ext cx="3110111" cy="254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5" descr="C:\Users\elena\Desktop\Насекомые\рисс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3" y="4305290"/>
            <a:ext cx="3096343" cy="255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6" descr="http://static.diary.ru/userdir/1/3/8/0/138053/72690223.jpg"/>
          <p:cNvPicPr>
            <a:picLocks noChangeAspect="1" noChangeArrowheads="1"/>
          </p:cNvPicPr>
          <p:nvPr/>
        </p:nvPicPr>
        <p:blipFill>
          <a:blip r:embed="rId7" cstate="print"/>
          <a:srcRect l="4366"/>
          <a:stretch>
            <a:fillRect/>
          </a:stretch>
        </p:blipFill>
        <p:spPr bwMode="auto">
          <a:xfrm>
            <a:off x="6156176" y="4279227"/>
            <a:ext cx="2987823" cy="257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1520" y="3573016"/>
            <a:ext cx="2318327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 </a:t>
            </a:r>
            <a:r>
              <a:rPr lang="ru-RU" sz="28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Красотел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3573016"/>
            <a:ext cx="2404954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 Навозник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6334780"/>
            <a:ext cx="2680798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Клоп Антакорис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6334780"/>
            <a:ext cx="2654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Наездник Рисса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5903893"/>
            <a:ext cx="2041841" cy="95410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Тутовый</a:t>
            </a:r>
          </a:p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шелкопряд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04248" y="3573016"/>
            <a:ext cx="1846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Жужелица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41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Вредные насекомые</a:t>
            </a:r>
            <a:endParaRPr lang="ru-RU" dirty="0"/>
          </a:p>
        </p:txBody>
      </p:sp>
      <p:pic>
        <p:nvPicPr>
          <p:cNvPr id="1027" name="Рисунок 12" descr="C:\Users\elena\Desktop\Насекомые\короеды.jpg"/>
          <p:cNvPicPr>
            <a:picLocks noChangeAspect="1" noChangeArrowheads="1"/>
          </p:cNvPicPr>
          <p:nvPr/>
        </p:nvPicPr>
        <p:blipFill>
          <a:blip r:embed="rId2" cstate="print"/>
          <a:srcRect l="9766" r="12891" b="12354"/>
          <a:stretch>
            <a:fillRect/>
          </a:stretch>
        </p:blipFill>
        <p:spPr bwMode="auto">
          <a:xfrm>
            <a:off x="2987824" y="4346652"/>
            <a:ext cx="3096344" cy="25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13" descr="C:\Users\elena\Desktop\Насекомые\долгоносик2.jpg"/>
          <p:cNvPicPr>
            <a:picLocks noChangeAspect="1" noChangeArrowheads="1"/>
          </p:cNvPicPr>
          <p:nvPr/>
        </p:nvPicPr>
        <p:blipFill>
          <a:blip r:embed="rId3" cstate="print"/>
          <a:srcRect l="2090" r="5396"/>
          <a:stretch>
            <a:fillRect/>
          </a:stretch>
        </p:blipFill>
        <p:spPr bwMode="auto">
          <a:xfrm>
            <a:off x="1" y="4325684"/>
            <a:ext cx="2987823" cy="253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21" descr="http://otvet.imgsmail.ru/download/7827f8c1267ccc6889e1ba0bacfd6bc7_i-4.jpg"/>
          <p:cNvPicPr>
            <a:picLocks noChangeAspect="1" noChangeArrowheads="1"/>
          </p:cNvPicPr>
          <p:nvPr/>
        </p:nvPicPr>
        <p:blipFill>
          <a:blip r:embed="rId4" cstate="print"/>
          <a:srcRect l="9042" r="3723"/>
          <a:stretch>
            <a:fillRect/>
          </a:stretch>
        </p:blipFill>
        <p:spPr bwMode="auto">
          <a:xfrm>
            <a:off x="6084168" y="4343176"/>
            <a:ext cx="3059832" cy="251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15" descr="http://www.mshinka.ru/images/Plodogor1.jpg"/>
          <p:cNvPicPr>
            <a:picLocks noChangeAspect="1" noChangeArrowheads="1"/>
          </p:cNvPicPr>
          <p:nvPr/>
        </p:nvPicPr>
        <p:blipFill>
          <a:blip r:embed="rId5" cstate="print"/>
          <a:srcRect r="18437"/>
          <a:stretch>
            <a:fillRect/>
          </a:stretch>
        </p:blipFill>
        <p:spPr bwMode="auto">
          <a:xfrm>
            <a:off x="0" y="1484784"/>
            <a:ext cx="2987824" cy="255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Рисунок 24" descr="http://animalreader.ru/wp-content/uploads/2015/05/tlja-animalreader.ru-004.jpg"/>
          <p:cNvPicPr>
            <a:picLocks noChangeAspect="1" noChangeArrowheads="1"/>
          </p:cNvPicPr>
          <p:nvPr/>
        </p:nvPicPr>
        <p:blipFill>
          <a:blip r:embed="rId6" cstate="print"/>
          <a:srcRect r="17242"/>
          <a:stretch>
            <a:fillRect/>
          </a:stretch>
        </p:blipFill>
        <p:spPr bwMode="auto">
          <a:xfrm>
            <a:off x="2987824" y="1484784"/>
            <a:ext cx="3024336" cy="25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14" descr="C:\Users\elena\Desktop\Насекомые\овод лошадиный.jpg"/>
          <p:cNvPicPr>
            <a:picLocks noChangeAspect="1" noChangeArrowheads="1"/>
          </p:cNvPicPr>
          <p:nvPr/>
        </p:nvPicPr>
        <p:blipFill>
          <a:blip r:embed="rId7" cstate="print"/>
          <a:srcRect l="4381" r="4639"/>
          <a:stretch>
            <a:fillRect/>
          </a:stretch>
        </p:blipFill>
        <p:spPr bwMode="auto">
          <a:xfrm>
            <a:off x="6012160" y="1489214"/>
            <a:ext cx="3131840" cy="255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95536" y="3068960"/>
            <a:ext cx="21364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Яблонная</a:t>
            </a: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плодожорка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1484784"/>
            <a:ext cx="3093219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Тля обыкновенная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93096"/>
            <a:ext cx="2032736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Долгоносик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6334780"/>
            <a:ext cx="2491516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Жуки короеды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6639" y="4365104"/>
            <a:ext cx="2767361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Клоп черепашка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2609" y="3501008"/>
            <a:ext cx="2971391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Овод лошадиный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42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 игры</a:t>
            </a:r>
            <a:endParaRPr lang="ru-RU" dirty="0"/>
          </a:p>
        </p:txBody>
      </p:sp>
      <p:pic>
        <p:nvPicPr>
          <p:cNvPr id="3" name="Picture 7" descr="награждение"/>
          <p:cNvPicPr>
            <a:picLocks noChangeAspect="1" noChangeArrowheads="1"/>
          </p:cNvPicPr>
          <p:nvPr/>
        </p:nvPicPr>
        <p:blipFill>
          <a:blip r:embed="rId2" cstate="print"/>
          <a:srcRect t="5714" b="7143"/>
          <a:stretch>
            <a:fillRect/>
          </a:stretch>
        </p:blipFill>
        <p:spPr bwMode="auto">
          <a:xfrm>
            <a:off x="1691680" y="1556792"/>
            <a:ext cx="583247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43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63492" name="Picture 4" descr="http://i94.beon.ru/47/52/945247/45/40278245/0_240e2_145f1f8a_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620688"/>
            <a:ext cx="1183693" cy="1080120"/>
          </a:xfrm>
          <a:prstGeom prst="rect">
            <a:avLst/>
          </a:prstGeom>
          <a:noFill/>
        </p:spPr>
      </p:pic>
      <p:pic>
        <p:nvPicPr>
          <p:cNvPr id="63494" name="Picture 6" descr="http://static.diary.ru/userdir/3/2/8/1/3281093/8245824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5663" y="0"/>
            <a:ext cx="1868337" cy="1368152"/>
          </a:xfrm>
          <a:prstGeom prst="rect">
            <a:avLst/>
          </a:prstGeom>
          <a:noFill/>
        </p:spPr>
      </p:pic>
      <p:pic>
        <p:nvPicPr>
          <p:cNvPr id="63496" name="Picture 8" descr="http://f6.s.qip.ru/Myy9DNQP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77072"/>
            <a:ext cx="1798441" cy="1152128"/>
          </a:xfrm>
          <a:prstGeom prst="rect">
            <a:avLst/>
          </a:prstGeom>
          <a:noFill/>
        </p:spPr>
      </p:pic>
      <p:pic>
        <p:nvPicPr>
          <p:cNvPr id="63498" name="Picture 10" descr="http://st.club-lexus.ru/posts/1c6a12fa37d25c3eb1ba3e13fab6a88b?redirect=http%3A%2F%2Fimg-fotki.yandex.ru%2Fget%2F4108%2Fmarya-foygl.17%2F0_1abd7_afd1d8b2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5301208"/>
            <a:ext cx="1657350" cy="1371601"/>
          </a:xfrm>
          <a:prstGeom prst="rect">
            <a:avLst/>
          </a:prstGeom>
          <a:noFill/>
        </p:spPr>
      </p:pic>
      <p:pic>
        <p:nvPicPr>
          <p:cNvPr id="63500" name="Picture 12" descr="http://u.jimdo.com/www400/o/s6ea74ee5a551eabd/img/i52285881323fc043/1433899036/std/imag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39552" y="4941168"/>
            <a:ext cx="1512168" cy="1512168"/>
          </a:xfrm>
          <a:prstGeom prst="rect">
            <a:avLst/>
          </a:prstGeom>
          <a:noFill/>
        </p:spPr>
      </p:pic>
      <p:pic>
        <p:nvPicPr>
          <p:cNvPr id="63502" name="Picture 14" descr="http://s18.rimg.info/994fb3f1a6ac9641bd42287ce2cd5bf9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140968"/>
            <a:ext cx="1440160" cy="1284000"/>
          </a:xfrm>
          <a:prstGeom prst="rect">
            <a:avLst/>
          </a:prstGeom>
          <a:noFill/>
        </p:spPr>
      </p:pic>
      <p:pic>
        <p:nvPicPr>
          <p:cNvPr id="63504" name="Picture 16" descr="http://srv3-4.playcast.ru/uploads/2013/08/26/595047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1844824"/>
            <a:ext cx="1375495" cy="952642"/>
          </a:xfrm>
          <a:prstGeom prst="rect">
            <a:avLst/>
          </a:prstGeom>
          <a:noFill/>
        </p:spPr>
      </p:pic>
      <p:pic>
        <p:nvPicPr>
          <p:cNvPr id="63506" name="Picture 18" descr="http://xn----8sbafotoqlagnhme.xn--p1ai/forums/styles/default/xenforo/smilies3/proshanie-10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260648"/>
            <a:ext cx="1294735" cy="917104"/>
          </a:xfrm>
          <a:prstGeom prst="rect">
            <a:avLst/>
          </a:prstGeom>
          <a:noFill/>
        </p:spPr>
      </p:pic>
      <p:pic>
        <p:nvPicPr>
          <p:cNvPr id="63508" name="Picture 20" descr="http://vikanika5.users.photofile.ru/photo/vikanika5/200915611/small/216654561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736" y="3933056"/>
            <a:ext cx="954459" cy="936104"/>
          </a:xfrm>
          <a:prstGeom prst="rect">
            <a:avLst/>
          </a:prstGeom>
          <a:noFill/>
        </p:spPr>
      </p:pic>
      <p:pic>
        <p:nvPicPr>
          <p:cNvPr id="63510" name="Picture 22" descr="http://cs4-1.4pda.to/932362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24328" y="3356992"/>
            <a:ext cx="1382915" cy="1129383"/>
          </a:xfrm>
          <a:prstGeom prst="rect">
            <a:avLst/>
          </a:prstGeom>
          <a:noFill/>
        </p:spPr>
      </p:pic>
      <p:pic>
        <p:nvPicPr>
          <p:cNvPr id="63512" name="Picture 24" descr="http://4erti.ru/smiles/20/84000000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4005064"/>
            <a:ext cx="1072189" cy="875259"/>
          </a:xfrm>
          <a:prstGeom prst="rect">
            <a:avLst/>
          </a:prstGeom>
          <a:noFill/>
        </p:spPr>
      </p:pic>
      <p:pic>
        <p:nvPicPr>
          <p:cNvPr id="63514" name="Picture 26" descr="http://velichko.ucoz.ru/sml/1781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32240" y="1700808"/>
            <a:ext cx="1636896" cy="1368152"/>
          </a:xfrm>
          <a:prstGeom prst="rect">
            <a:avLst/>
          </a:prstGeom>
          <a:noFill/>
        </p:spPr>
      </p:pic>
      <p:pic>
        <p:nvPicPr>
          <p:cNvPr id="63516" name="Picture 28" descr="http://www.smileycons.com/img/spring2/3348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635896" y="1628800"/>
            <a:ext cx="2244246" cy="1224136"/>
          </a:xfrm>
          <a:prstGeom prst="rect">
            <a:avLst/>
          </a:prstGeom>
          <a:noFill/>
        </p:spPr>
      </p:pic>
      <p:pic>
        <p:nvPicPr>
          <p:cNvPr id="63518" name="Picture 30" descr="http://s3.tinypic.com/2uh900l_th.jpg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1560" y="404664"/>
            <a:ext cx="2696643" cy="1368152"/>
          </a:xfrm>
          <a:prstGeom prst="rect">
            <a:avLst/>
          </a:prstGeom>
          <a:noFill/>
        </p:spPr>
      </p:pic>
      <p:pic>
        <p:nvPicPr>
          <p:cNvPr id="63520" name="Picture 32" descr="http://www.smiley-lol.com/smiley/enfants/ecole/fusee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01078" y="4941168"/>
            <a:ext cx="4942922" cy="161959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403648" y="2636912"/>
            <a:ext cx="67687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Молодцы!</a:t>
            </a:r>
            <a:endParaRPr lang="ru-RU" sz="8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800"/>
                            </p:stCondLst>
                            <p:childTnLst>
                              <p:par>
                                <p:cTn id="18" presetID="20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elena\Desktop\Насекомые\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28800"/>
            <a:ext cx="5616624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971600" y="2276872"/>
            <a:ext cx="2304256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подёнка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5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elena\Desktop\Насекомые\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664296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5301208"/>
            <a:ext cx="1080120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C:\Users\elena\Desktop\Насекомые\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92896"/>
            <a:ext cx="5309711" cy="36587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4788024" y="1628800"/>
            <a:ext cx="2592288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гусеница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6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elena\Desktop\Насекомые\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128792" cy="446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4644008" y="1916832"/>
            <a:ext cx="2376264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таракан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7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elena\Desktop\Насекомые\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16832"/>
            <a:ext cx="7200800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5661248"/>
            <a:ext cx="2376264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слепень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8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elena\Desktop\Насекомые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7128792" cy="432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со зрителями</a:t>
            </a:r>
            <a:endParaRPr lang="ru-RU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4941168"/>
            <a:ext cx="1656184" cy="769441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овод</a:t>
            </a:r>
            <a:endParaRPr lang="ru-RU" sz="4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6A58-ED18-4F50-9A61-9AD2B60FA3D8}" type="slidenum">
              <a:rPr lang="ru-RU" sz="1400" smtClean="0"/>
              <a:pPr/>
              <a:t>9</a:t>
            </a:fld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1220</TotalTime>
  <Words>963</Words>
  <Application>Microsoft Office PowerPoint</Application>
  <PresentationFormat>Экран (4:3)</PresentationFormat>
  <Paragraphs>274</Paragraphs>
  <Slides>44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В мире насекомых</vt:lpstr>
      <vt:lpstr>План игры</vt:lpstr>
      <vt:lpstr>Кроссворд «Вездесущие насекомые»</vt:lpstr>
      <vt:lpstr>Игра со зрителями</vt:lpstr>
      <vt:lpstr>Игра со зрителями</vt:lpstr>
      <vt:lpstr>Игра со зрителями</vt:lpstr>
      <vt:lpstr>Игра со зрителями</vt:lpstr>
      <vt:lpstr>Игра со зрителями</vt:lpstr>
      <vt:lpstr>Игра со зрителями</vt:lpstr>
      <vt:lpstr>Игра со зрителями</vt:lpstr>
      <vt:lpstr>Слайд 11</vt:lpstr>
      <vt:lpstr>Конкурс капитанов «Верю – не верю»</vt:lpstr>
      <vt:lpstr>«Кто лишний»</vt:lpstr>
      <vt:lpstr>Игра со зрителями «Прятки»</vt:lpstr>
      <vt:lpstr>Игра со зрителями «Прятки»</vt:lpstr>
      <vt:lpstr>«Кто лишний»</vt:lpstr>
      <vt:lpstr>«Кто лишний»</vt:lpstr>
      <vt:lpstr>«Кто лишний»</vt:lpstr>
      <vt:lpstr>«Кто лишний»</vt:lpstr>
      <vt:lpstr>Викторина  «Занимательная энтомология»</vt:lpstr>
      <vt:lpstr>Вопрос 1.</vt:lpstr>
      <vt:lpstr>2. Аудиовопрос</vt:lpstr>
      <vt:lpstr>3. Аудиовопрос</vt:lpstr>
      <vt:lpstr>Вопрос 4.</vt:lpstr>
      <vt:lpstr>Вопрос 5.</vt:lpstr>
      <vt:lpstr>Вопрос 6.</vt:lpstr>
      <vt:lpstr>7. Сказочный вопрос</vt:lpstr>
      <vt:lpstr>8. Сказочный вопрос</vt:lpstr>
      <vt:lpstr>9. Загадочный вопрос</vt:lpstr>
      <vt:lpstr>10. Загадочный вопрос</vt:lpstr>
      <vt:lpstr>11. Исторический вопрос</vt:lpstr>
      <vt:lpstr>12. Исторический вопрос</vt:lpstr>
      <vt:lpstr>13. Видеовопрос</vt:lpstr>
      <vt:lpstr>Вопрос 14.</vt:lpstr>
      <vt:lpstr>Вопрос 15.</vt:lpstr>
      <vt:lpstr>Насекомые Красной книги России</vt:lpstr>
      <vt:lpstr>Вопрос 16.</vt:lpstr>
      <vt:lpstr>Насекомые – переносчики возбудителей заболеваний</vt:lpstr>
      <vt:lpstr>«Полезные – вредные»</vt:lpstr>
      <vt:lpstr>Фантастическое насекомое</vt:lpstr>
      <vt:lpstr>Полезные насекомые</vt:lpstr>
      <vt:lpstr>Вредные насекомые</vt:lpstr>
      <vt:lpstr>Подведение итогов игры</vt:lpstr>
      <vt:lpstr>Слайд 44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насекомых</dc:title>
  <dc:creator>elena</dc:creator>
  <cp:lastModifiedBy>elena</cp:lastModifiedBy>
  <cp:revision>102</cp:revision>
  <dcterms:created xsi:type="dcterms:W3CDTF">2015-11-09T13:13:53Z</dcterms:created>
  <dcterms:modified xsi:type="dcterms:W3CDTF">2015-11-29T09:25:49Z</dcterms:modified>
</cp:coreProperties>
</file>