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limp.kcbux.ru/Raznoe/gto/ispytaniy/gto-ispytani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limp.kcbux.ru/Raznoe/gto/ispytaniy/gto-ispytani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1143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МЕТОДИЧЕСКИЕ РЕКОМЕНДАЦИИ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 организации проведения испытаний (тестов), входящих во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Всероссийский физкультурно-спортивный комплекс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«Готов к труду и обороне» (ГТО)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7486" y="4005942"/>
            <a:ext cx="3570514" cy="125185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 smtClean="0"/>
              <a:t>Автор: Герцен Елена Алексеевна,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/>
              <a:t>учитель физической культуры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/>
              <a:t>МОУ гимназии № 11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/>
              <a:t>г.Волгограда</a:t>
            </a:r>
            <a:endParaRPr lang="en-US" sz="1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67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5686"/>
            <a:ext cx="10515600" cy="979714"/>
          </a:xfrm>
        </p:spPr>
        <p:txBody>
          <a:bodyPr>
            <a:normAutofit fontScale="90000"/>
          </a:bodyPr>
          <a:lstStyle/>
          <a:p>
            <a:pPr indent="360000" algn="ctr">
              <a:lnSpc>
                <a:spcPct val="10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Поднимание туловища из положения лежа на спине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900" dirty="0" smtClean="0"/>
              <a:t>Поднимание туловища из положения лежа на спине выполняется из исходного положения (ИП): </a:t>
            </a:r>
            <a:br>
              <a:rPr lang="ru-RU" sz="1900" dirty="0" smtClean="0"/>
            </a:br>
            <a:r>
              <a:rPr lang="ru-RU" sz="1900" dirty="0" smtClean="0"/>
              <a:t>лежа на спине на гимнастическом мате, руки за головой, пальцы сцеплены в «замок», лопатки касаются мата, ноги согнуты в коленях под прямым углом, ступни прижаты партнером к полу.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Участник выполняет максимальное количество </a:t>
            </a:r>
            <a:r>
              <a:rPr lang="ru-RU" sz="1900" dirty="0" err="1" smtClean="0"/>
              <a:t>подниманий</a:t>
            </a:r>
            <a:r>
              <a:rPr lang="ru-RU" sz="1900" dirty="0" smtClean="0"/>
              <a:t> туловища за 1 мин, касаясь локтями бедер (коленей), с последующим возвратом в ИП.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Засчитывается количество правильно выполненных </a:t>
            </a:r>
            <a:r>
              <a:rPr lang="ru-RU" sz="1900" dirty="0" err="1" smtClean="0"/>
              <a:t>подниманий</a:t>
            </a:r>
            <a:r>
              <a:rPr lang="ru-RU" sz="1900" dirty="0" smtClean="0"/>
              <a:t> туловища.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Для выполнения испытания (теста) создаются пары, один из партнеров выполняет испытание (тест), другой удерживает его ноги за ступни и голени. </a:t>
            </a:r>
            <a:br>
              <a:rPr lang="ru-RU" sz="1900" dirty="0" smtClean="0"/>
            </a:br>
            <a:r>
              <a:rPr lang="ru-RU" sz="1900" dirty="0" smtClean="0"/>
              <a:t>Затем участники меняются местами. </a:t>
            </a:r>
          </a:p>
          <a:p>
            <a:pPr>
              <a:spcBef>
                <a:spcPts val="0"/>
              </a:spcBef>
              <a:buNone/>
            </a:pPr>
            <a:r>
              <a:rPr lang="ru-RU" sz="1900" b="1" dirty="0" smtClean="0"/>
              <a:t>	</a:t>
            </a:r>
            <a:r>
              <a:rPr lang="ru-RU" sz="1900" b="1" dirty="0" smtClean="0">
                <a:solidFill>
                  <a:srgbClr val="C00000"/>
                </a:solidFill>
              </a:rPr>
              <a:t>Ошибки</a:t>
            </a:r>
            <a:r>
              <a:rPr lang="ru-RU" sz="1900" dirty="0" smtClean="0"/>
              <a:t> (попытка не засчитывается):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900" dirty="0" smtClean="0"/>
              <a:t>1)отсутствие касания локтями бедер (коленей);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900" dirty="0" smtClean="0"/>
              <a:t>2) отсутствие касания лопатками мата;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900" dirty="0" smtClean="0"/>
              <a:t>3) пальцы разомкнуты «из замка»;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1900" dirty="0" smtClean="0"/>
              <a:t>4) смещение таза.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Елена\Desktop\005-isp-pod-tulovech-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171" y="3889827"/>
            <a:ext cx="5447945" cy="1815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3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Наклон вперед из положения стоя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dirty="0" smtClean="0"/>
              <a:t>	Наклон вперед из положения стоя с прямыми ногами на полу или на гимнастической скамье.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Наклон вперед из положения стоя с прямыми ногами выполняется из исходного положения (далее – ИП): </a:t>
            </a:r>
            <a:br>
              <a:rPr lang="ru-RU" sz="1800" dirty="0" smtClean="0"/>
            </a:br>
            <a:r>
              <a:rPr lang="ru-RU" sz="1800" dirty="0" smtClean="0"/>
              <a:t>стоя на полу или гимнастической скамье, ноги выпрямлены в коленях, ступни ног расположены параллельно на ширине 10 — 15 см. </a:t>
            </a:r>
            <a:br>
              <a:rPr lang="ru-RU" sz="1800" dirty="0" smtClean="0"/>
            </a:br>
            <a:r>
              <a:rPr lang="ru-RU" sz="1800" dirty="0" smtClean="0"/>
              <a:t>Участник выступает в спортивной форме, позволяющей спортивным судьям определять выпрямление ног в коленях.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 выполнении испытания (теста) на </a:t>
            </a:r>
            <a:r>
              <a:rPr lang="ru-RU" sz="1800" dirty="0" err="1" smtClean="0"/>
              <a:t>полуучастник</a:t>
            </a:r>
            <a:r>
              <a:rPr lang="ru-RU" sz="1800" dirty="0" smtClean="0"/>
              <a:t> по команде выполняет два предварительных наклона. </a:t>
            </a:r>
            <a:br>
              <a:rPr lang="ru-RU" sz="1800" dirty="0" smtClean="0"/>
            </a:br>
            <a:r>
              <a:rPr lang="ru-RU" sz="1800" dirty="0" smtClean="0"/>
              <a:t>При третьем наклоне касается пола пальцами или ладонями двух рук и удерживает касание в течение 2 с.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При выполнении испытания (теста) на гимнастической </a:t>
            </a:r>
            <a:r>
              <a:rPr lang="ru-RU" sz="1800" dirty="0" err="1" smtClean="0"/>
              <a:t>скамьеучастник</a:t>
            </a:r>
            <a:r>
              <a:rPr lang="ru-RU" sz="1800" dirty="0" smtClean="0"/>
              <a:t> по команде выполняет два предварительных наклона, ладони двигаются вдоль линейки измерения. </a:t>
            </a:r>
            <a:br>
              <a:rPr lang="ru-RU" sz="1800" dirty="0" smtClean="0"/>
            </a:br>
            <a:r>
              <a:rPr lang="ru-RU" sz="1800" dirty="0" smtClean="0"/>
              <a:t>При третьем наклоне участник максимально наклоняется и удерживает касание линейки измерения в течение 2 с. 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Величина гибкости измеряется в сантиметрах. </a:t>
            </a:r>
            <a:br>
              <a:rPr lang="ru-RU" sz="1800" dirty="0" smtClean="0"/>
            </a:br>
            <a:r>
              <a:rPr lang="ru-RU" sz="1800" dirty="0" smtClean="0"/>
              <a:t>Результат выше уровня гимнастической скамьи определяется знаком «-», ниже — знаком «+».</a:t>
            </a: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Ошибки</a:t>
            </a:r>
            <a:r>
              <a:rPr lang="ru-RU" sz="1800" dirty="0" smtClean="0"/>
              <a:t> (испытание (тест) не засчитывается):</a:t>
            </a:r>
            <a:br>
              <a:rPr lang="ru-RU" sz="1800" dirty="0" smtClean="0"/>
            </a:br>
            <a:r>
              <a:rPr lang="ru-RU" sz="1800" dirty="0" smtClean="0"/>
              <a:t>1) сгибание ног в коленях;</a:t>
            </a:r>
            <a:br>
              <a:rPr lang="ru-RU" sz="1800" dirty="0" smtClean="0"/>
            </a:br>
            <a:r>
              <a:rPr lang="ru-RU" sz="1800" dirty="0" smtClean="0"/>
              <a:t>2) удержание результата пальцами одной руки;</a:t>
            </a:r>
            <a:br>
              <a:rPr lang="ru-RU" sz="1800" dirty="0" smtClean="0"/>
            </a:br>
            <a:r>
              <a:rPr lang="ru-RU" sz="1800" dirty="0" smtClean="0"/>
              <a:t>3) отсутствие удержания результата в течение 2 с.</a:t>
            </a:r>
            <a:endParaRPr lang="ru-RU" sz="1800" dirty="0"/>
          </a:p>
        </p:txBody>
      </p:sp>
      <p:pic>
        <p:nvPicPr>
          <p:cNvPr id="4" name="Содержимое 3" descr="194094_html_m149911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17" y="1687285"/>
            <a:ext cx="4956236" cy="3275612"/>
          </a:xfrm>
        </p:spPr>
      </p:pic>
      <p:pic>
        <p:nvPicPr>
          <p:cNvPr id="1027" name="Picture 3" descr="C:\Users\Елена\Desktop\10001_562516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057" y="1814512"/>
            <a:ext cx="2816678" cy="332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2560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Бег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97429"/>
            <a:ext cx="10515600" cy="49795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Испытание "Челночный бег«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/>
              <a:t>Челночный бег</a:t>
            </a:r>
            <a:r>
              <a:rPr lang="ru-RU" sz="1600" i="1" dirty="0" smtClean="0"/>
              <a:t> — вид бега, характеризующийся многократным прохождением одной и той же короткой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дистанции в прямом и обратном направлении. 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Длина дистанции в челночном беге может составлять 10-100 метров, при этом количество забегов – </a:t>
            </a:r>
          </a:p>
          <a:p>
            <a:pPr>
              <a:spcBef>
                <a:spcPts val="0"/>
              </a:spcBef>
              <a:buNone/>
            </a:pPr>
            <a:r>
              <a:rPr lang="ru-RU" sz="1600" i="1" dirty="0" smtClean="0"/>
              <a:t>в пределах 10.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700" dirty="0" smtClean="0"/>
              <a:t>Челночный бег проводится на любой ровной площадке с твердым покрытием, обеспечивающим хорошее сцепление с обувью. </a:t>
            </a:r>
            <a:br>
              <a:rPr lang="ru-RU" sz="1700" dirty="0" smtClean="0"/>
            </a:br>
            <a:r>
              <a:rPr lang="ru-RU" sz="1700" dirty="0" smtClean="0"/>
              <a:t>На расстоянии </a:t>
            </a:r>
            <a:r>
              <a:rPr lang="ru-RU" sz="1700" b="1" dirty="0" smtClean="0"/>
              <a:t>10 м</a:t>
            </a:r>
            <a:r>
              <a:rPr lang="ru-RU" sz="1700" dirty="0" smtClean="0"/>
              <a:t> прочерчиваются две параллельные линии – «Старт» и «Финиш».</a:t>
            </a:r>
          </a:p>
          <a:p>
            <a:pPr>
              <a:spcBef>
                <a:spcPts val="0"/>
              </a:spcBef>
            </a:pPr>
            <a:r>
              <a:rPr lang="ru-RU" sz="1700" dirty="0" smtClean="0"/>
              <a:t>Участники, не наступая на стартовую линию, принимают положение высокого старта. </a:t>
            </a:r>
            <a:br>
              <a:rPr lang="ru-RU" sz="1700" dirty="0" smtClean="0"/>
            </a:br>
            <a:r>
              <a:rPr lang="ru-RU" sz="1700" dirty="0" smtClean="0"/>
              <a:t>По команде «Марш!» (с одновременным включением секундомеров) участники бегут до линии «Финиш», касаются ее рукой, возвращаются к линии «Старт», касаются ее и преодолевают последний отрезок без касания линии «Финиш» рукой. </a:t>
            </a:r>
            <a:br>
              <a:rPr lang="ru-RU" sz="1700" dirty="0" smtClean="0"/>
            </a:br>
            <a:r>
              <a:rPr lang="ru-RU" sz="1700" dirty="0" smtClean="0"/>
              <a:t>Секундомер останавливают в момент пересечения линии «Финиш». </a:t>
            </a:r>
            <a:br>
              <a:rPr lang="ru-RU" sz="1700" dirty="0" smtClean="0"/>
            </a:br>
            <a:r>
              <a:rPr lang="ru-RU" sz="1700" dirty="0" smtClean="0"/>
              <a:t>Участники стартуют по 2 человека.</a:t>
            </a:r>
            <a:endParaRPr lang="ru-RU" sz="1700" dirty="0"/>
          </a:p>
        </p:txBody>
      </p:sp>
      <p:pic>
        <p:nvPicPr>
          <p:cNvPr id="23553" name="Picture 1" descr="C:\Users\Елена\Desktop\859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3247" y="4266519"/>
            <a:ext cx="3488667" cy="1994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73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Бег 30, 60, 100 м.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Бег проводится по дорожкам стадиона или на любой ровной площадке с твердым покрытием. </a:t>
            </a:r>
            <a:br>
              <a:rPr lang="ru-RU" sz="1600" dirty="0" smtClean="0"/>
            </a:br>
            <a:r>
              <a:rPr lang="ru-RU" sz="1600" dirty="0" smtClean="0"/>
              <a:t>Бег на 30 м выполняется с высокого старта, </a:t>
            </a:r>
            <a:br>
              <a:rPr lang="ru-RU" sz="1600" dirty="0" smtClean="0"/>
            </a:br>
            <a:r>
              <a:rPr lang="ru-RU" sz="1600" dirty="0" smtClean="0"/>
              <a:t>бег на 60 и 100 м — с низкого или высокого старта. </a:t>
            </a:r>
            <a:br>
              <a:rPr lang="ru-RU" sz="1600" dirty="0" smtClean="0"/>
            </a:br>
            <a:r>
              <a:rPr lang="ru-RU" sz="1600" dirty="0" smtClean="0"/>
              <a:t>Участники стартуют по 2 — 4 человека.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3695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Кросс по пересеченной местности на 1, 2, 3, 5 км.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Дистанция для кросса прокладывается по территории парка, леса или на любом открытом пространстве.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Смешанное передвижение на 1; 1,5; 2; 3; 4 км.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Смешанное передвижение</a:t>
            </a:r>
            <a:r>
              <a:rPr lang="ru-RU" sz="1800" i="1" dirty="0" smtClean="0"/>
              <a:t> состоит из бега, переходящего в ходьбу в любой последовательности.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Проводится по беговой дорожке стадиона или любой ровной местности. 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Максимальное количество участников забега 20 человек.</a:t>
            </a:r>
            <a:endParaRPr lang="ru-RU" sz="1800" dirty="0"/>
          </a:p>
        </p:txBody>
      </p:sp>
      <p:pic>
        <p:nvPicPr>
          <p:cNvPr id="24578" name="Picture 2" descr="C:\Users\Елена\Desktop\Ba59FfwTfK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727" y="1360713"/>
            <a:ext cx="4637317" cy="1175658"/>
          </a:xfrm>
          <a:prstGeom prst="rect">
            <a:avLst/>
          </a:prstGeom>
          <a:noFill/>
        </p:spPr>
      </p:pic>
      <p:pic>
        <p:nvPicPr>
          <p:cNvPr id="24579" name="Picture 3" descr="C:\Users\Елена\Desktop\29292-fiziologicheskie-mehanizmy-obespecheniya-vynoslivosti-basketbolis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4386943"/>
            <a:ext cx="3636428" cy="1710433"/>
          </a:xfrm>
          <a:prstGeom prst="rect">
            <a:avLst/>
          </a:prstGeom>
          <a:noFill/>
        </p:spPr>
      </p:pic>
      <p:pic>
        <p:nvPicPr>
          <p:cNvPr id="24580" name="Picture 4" descr="C:\Users\Елена\Desktop\4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448" y="4198484"/>
            <a:ext cx="3648075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Прыжок в длину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/>
              <a:t>	Прыжок в длину</a:t>
            </a:r>
            <a:r>
              <a:rPr lang="ru-RU" sz="1600" i="1" dirty="0" smtClean="0"/>
              <a:t> — дисциплина технических видов легкоатлетической программы, относящаяся к горизонтальным прыжкам.</a:t>
            </a:r>
          </a:p>
          <a:p>
            <a:pPr>
              <a:buNone/>
            </a:pPr>
            <a:r>
              <a:rPr lang="ru-RU" sz="1600" b="1" dirty="0" smtClean="0"/>
              <a:t>	Прыжок в длину с места толчком двумя ногами.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Прыжок в длину с места толчком двумя ногами выполняется в соответствующем секторе для прыжков. </a:t>
            </a:r>
            <a:br>
              <a:rPr lang="ru-RU" sz="1600" dirty="0" smtClean="0"/>
            </a:br>
            <a:r>
              <a:rPr lang="ru-RU" sz="1600" dirty="0" smtClean="0"/>
              <a:t>Место отталкивания должно обеспечивать хорошее сцепление с обувью. </a:t>
            </a:r>
            <a:br>
              <a:rPr lang="ru-RU" sz="1600" dirty="0" smtClean="0"/>
            </a:br>
            <a:r>
              <a:rPr lang="ru-RU" sz="1600" dirty="0" smtClean="0"/>
              <a:t>Участник принимает исходное положение (ИП): ноги на ширине плеч, ступни параллельно, носки ног перед линией отталкивания. </a:t>
            </a:r>
            <a:br>
              <a:rPr lang="ru-RU" sz="1600" dirty="0" smtClean="0"/>
            </a:br>
            <a:r>
              <a:rPr lang="ru-RU" sz="1600" dirty="0" smtClean="0"/>
              <a:t>Одновременным толчком двух ног выполняется прыжок вперед. </a:t>
            </a:r>
            <a:br>
              <a:rPr lang="ru-RU" sz="1600" dirty="0" smtClean="0"/>
            </a:br>
            <a:r>
              <a:rPr lang="ru-RU" sz="1600" dirty="0" smtClean="0"/>
              <a:t>Мах руками допускается.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Измерение производится по перпендикулярной прямой от места отталкивания любой ногой до ближайшего следа, оставленного любой частью тела участника.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Участнику предоставляются три попытки. В зачет идет лучший результат.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Ошибки</a:t>
            </a:r>
            <a:r>
              <a:rPr lang="ru-RU" sz="1600" dirty="0" smtClean="0">
                <a:solidFill>
                  <a:srgbClr val="C00000"/>
                </a:solidFill>
              </a:rPr>
              <a:t> </a:t>
            </a:r>
            <a:r>
              <a:rPr lang="ru-RU" sz="1600" dirty="0" smtClean="0"/>
              <a:t>(попытка не засчитывается):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ru-RU" sz="1600" dirty="0" smtClean="0"/>
              <a:t>заступ за линию отталкивания или касание ее;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 smtClean="0"/>
              <a:t>2) выполнение отталкивания с предварительного подскока;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600" dirty="0" smtClean="0"/>
              <a:t>3) отталкивание ногами поочередно.</a:t>
            </a:r>
            <a:endParaRPr lang="ru-RU" sz="1600" dirty="0"/>
          </a:p>
        </p:txBody>
      </p:sp>
      <p:pic>
        <p:nvPicPr>
          <p:cNvPr id="25602" name="Picture 2" descr="C:\Users\Елена\Desktop\tPPAkN50F7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6998" y="4074886"/>
            <a:ext cx="4103915" cy="191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16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Прыжок в длину с разбега.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Прыжок в длину с разбега выполняется в соответствующем секторе для прыжков.</a:t>
            </a:r>
            <a:br>
              <a:rPr lang="ru-RU" sz="1600" dirty="0" smtClean="0"/>
            </a:br>
            <a:r>
              <a:rPr lang="ru-RU" sz="1600" dirty="0" smtClean="0"/>
              <a:t>Измерение производится по перпендикулярной прямой от ближайшего следа, оставленного любой частью тела участника, до линии отталкивания.</a:t>
            </a:r>
            <a:br>
              <a:rPr lang="ru-RU" sz="1600" dirty="0" smtClean="0"/>
            </a:br>
            <a:r>
              <a:rPr lang="ru-RU" sz="1600" dirty="0" smtClean="0"/>
              <a:t>Участнику предоставляются три попытки. В зачет идет лучший результат.</a:t>
            </a:r>
            <a:endParaRPr lang="ru-RU" sz="1600" dirty="0"/>
          </a:p>
        </p:txBody>
      </p:sp>
      <p:pic>
        <p:nvPicPr>
          <p:cNvPr id="26628" name="Picture 4" descr="http://olimp.kcbux.ru/Raznoe/gto/ispytaniy/002-isp-pryjok-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8431" y="2995612"/>
            <a:ext cx="5715000" cy="2343151"/>
          </a:xfrm>
          <a:prstGeom prst="rect">
            <a:avLst/>
          </a:prstGeom>
          <a:noFill/>
        </p:spPr>
      </p:pic>
      <p:pic>
        <p:nvPicPr>
          <p:cNvPr id="7" name="Picture 2" descr="C:\Users\Елена\Desktop\63lpR9zzrQ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1915" y="1883115"/>
            <a:ext cx="5080000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7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Метание спортивного снаряда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88571"/>
            <a:ext cx="10515600" cy="5088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	</a:t>
            </a:r>
            <a:r>
              <a:rPr lang="ru-RU" sz="1600" b="1" dirty="0" smtClean="0">
                <a:solidFill>
                  <a:srgbClr val="C00000"/>
                </a:solidFill>
              </a:rPr>
              <a:t>Метание мяча и спортивного снаряда</a:t>
            </a:r>
          </a:p>
          <a:p>
            <a:r>
              <a:rPr lang="ru-RU" sz="1600" dirty="0" smtClean="0"/>
              <a:t>Для испытания (теста) используются мяч весом 150 г и спортивные снаряды весом 500 г и 700 г.</a:t>
            </a:r>
          </a:p>
          <a:p>
            <a:r>
              <a:rPr lang="ru-RU" sz="1600" dirty="0" smtClean="0"/>
              <a:t>Метание мяча и спортивного снаряда проводится на стадионе или любой ровной площадке в коридор шириной 15 м. </a:t>
            </a:r>
            <a:br>
              <a:rPr lang="ru-RU" sz="1600" dirty="0" smtClean="0"/>
            </a:br>
            <a:r>
              <a:rPr lang="ru-RU" sz="1600" dirty="0" smtClean="0"/>
              <a:t>Длина коридора устанавливается в зависимости от подготовленности участников.</a:t>
            </a:r>
          </a:p>
          <a:p>
            <a:r>
              <a:rPr lang="ru-RU" sz="1600" dirty="0" smtClean="0"/>
              <a:t>Метание выполняется с места или прямого разбега способом «из-за спины через плечо».</a:t>
            </a:r>
          </a:p>
          <a:p>
            <a:r>
              <a:rPr lang="ru-RU" sz="1600" dirty="0" smtClean="0"/>
              <a:t>Участник выполняет три попытки. </a:t>
            </a:r>
            <a:br>
              <a:rPr lang="ru-RU" sz="1600" dirty="0" smtClean="0"/>
            </a:br>
            <a:r>
              <a:rPr lang="ru-RU" sz="1600" dirty="0" smtClean="0"/>
              <a:t>В зачет идет лучший результат. </a:t>
            </a:r>
            <a:br>
              <a:rPr lang="ru-RU" sz="1600" dirty="0" smtClean="0"/>
            </a:br>
            <a:r>
              <a:rPr lang="ru-RU" sz="1600" dirty="0" smtClean="0"/>
              <a:t>Измерение производится от линии метания до места приземления мяча, спортивного снаряда.</a:t>
            </a:r>
          </a:p>
          <a:p>
            <a:r>
              <a:rPr lang="ru-RU" sz="1600" dirty="0" smtClean="0"/>
              <a:t>Участники II — IV ступеней комплекса выполняют метание мяча весом 150 г, </a:t>
            </a:r>
            <a:br>
              <a:rPr lang="ru-RU" sz="1600" dirty="0" smtClean="0"/>
            </a:br>
            <a:r>
              <a:rPr lang="ru-RU" sz="1600" dirty="0" smtClean="0"/>
              <a:t>участники V — VII ступеней комплекса выполняют метание спортивного снаряда </a:t>
            </a:r>
            <a:br>
              <a:rPr lang="ru-RU" sz="1600" dirty="0" smtClean="0"/>
            </a:br>
            <a:r>
              <a:rPr lang="ru-RU" sz="1600" dirty="0" smtClean="0"/>
              <a:t>весом 500 г (для девушек) </a:t>
            </a:r>
            <a:br>
              <a:rPr lang="ru-RU" sz="1600" dirty="0" smtClean="0"/>
            </a:br>
            <a:r>
              <a:rPr lang="ru-RU" sz="1600" dirty="0" smtClean="0"/>
              <a:t>и 700 г (для юношей).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Ошибки</a:t>
            </a:r>
            <a:r>
              <a:rPr lang="ru-RU" sz="1600" dirty="0" smtClean="0"/>
              <a:t> (попытка не засчитывается):</a:t>
            </a:r>
            <a:br>
              <a:rPr lang="ru-RU" sz="1600" dirty="0" smtClean="0"/>
            </a:br>
            <a:r>
              <a:rPr lang="ru-RU" sz="1600" dirty="0" smtClean="0"/>
              <a:t>1) заступ за линию метания;</a:t>
            </a:r>
            <a:br>
              <a:rPr lang="ru-RU" sz="1600" dirty="0" smtClean="0"/>
            </a:br>
            <a:r>
              <a:rPr lang="ru-RU" sz="1600" dirty="0" smtClean="0"/>
              <a:t>2) снаряд не попал в «коридор»;</a:t>
            </a:r>
            <a:br>
              <a:rPr lang="ru-RU" sz="1600" dirty="0" smtClean="0"/>
            </a:br>
            <a:r>
              <a:rPr lang="ru-RU" sz="1600" dirty="0" smtClean="0"/>
              <a:t>3) попытка выполнена без команды спортивного судьи.</a:t>
            </a:r>
            <a:endParaRPr lang="ru-RU" sz="1600" dirty="0"/>
          </a:p>
        </p:txBody>
      </p:sp>
      <p:pic>
        <p:nvPicPr>
          <p:cNvPr id="4" name="Picture 2" descr="C:\Users\Елена\Desktop\htmlconvd-X8IGP4_html_8be99f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3833" y="1665523"/>
            <a:ext cx="4475853" cy="1959887"/>
          </a:xfrm>
          <a:prstGeom prst="rect">
            <a:avLst/>
          </a:prstGeom>
          <a:noFill/>
        </p:spPr>
      </p:pic>
      <p:pic>
        <p:nvPicPr>
          <p:cNvPr id="5" name="Picture 3" descr="C:\Users\Елена\Desktop\007-isp-metanie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522" y="3701144"/>
            <a:ext cx="9331621" cy="2452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910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Метание теннисного мяча в цель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>Для метания теннисного мяча в цель используется мяч весом 57 г.</a:t>
            </a:r>
            <a:br>
              <a:rPr lang="ru-RU" sz="1600" dirty="0" smtClean="0"/>
            </a:br>
            <a:r>
              <a:rPr lang="ru-RU" sz="1600" dirty="0" smtClean="0"/>
              <a:t>Метание теннисного мяча в цель производится с расстояния 6 м в закрепленный на стене гимнастический обруч диаметром 90 см. </a:t>
            </a:r>
            <a:br>
              <a:rPr lang="ru-RU" sz="1600" dirty="0" smtClean="0"/>
            </a:br>
            <a:r>
              <a:rPr lang="ru-RU" sz="1600" dirty="0" smtClean="0"/>
              <a:t>Нижний край обруча находится на высоте 2 м от пола.</a:t>
            </a:r>
            <a:br>
              <a:rPr lang="ru-RU" sz="1600" dirty="0" smtClean="0"/>
            </a:br>
            <a:r>
              <a:rPr lang="ru-RU" sz="1600" dirty="0" smtClean="0"/>
              <a:t>Участнику предоставляется право выполнить пять попыток. </a:t>
            </a:r>
            <a:br>
              <a:rPr lang="ru-RU" sz="1600" dirty="0" smtClean="0"/>
            </a:br>
            <a:r>
              <a:rPr lang="ru-RU" sz="1600" dirty="0" smtClean="0"/>
              <a:t>Засчитывается количество попаданий в площадь, ограниченную обручем.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Ошибки</a:t>
            </a:r>
            <a:r>
              <a:rPr lang="ru-RU" sz="1600" dirty="0" smtClean="0">
                <a:solidFill>
                  <a:srgbClr val="C00000"/>
                </a:solidFill>
              </a:rPr>
              <a:t> </a:t>
            </a:r>
            <a:r>
              <a:rPr lang="ru-RU" sz="1600" dirty="0" smtClean="0"/>
              <a:t>(попытка не засчитывается):- заступ за линию метания.</a:t>
            </a:r>
            <a:endParaRPr lang="ru-RU" sz="1600" dirty="0"/>
          </a:p>
        </p:txBody>
      </p:sp>
      <p:pic>
        <p:nvPicPr>
          <p:cNvPr id="28674" name="Picture 2" descr="C:\Users\Елена\Desktop\007-isp-metanie-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3829" y="2450080"/>
            <a:ext cx="4199164" cy="353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88629" cy="132556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«Готов к труду и обороне»</a:t>
            </a:r>
            <a:r>
              <a:rPr lang="ru-RU" sz="1400" b="1" u="sng" dirty="0" smtClean="0">
                <a:solidFill>
                  <a:srgbClr val="002060"/>
                </a:solidFill>
              </a:rPr>
              <a:t> </a:t>
            </a:r>
            <a:br>
              <a:rPr lang="ru-RU" sz="1400" b="1" u="sng" dirty="0" smtClean="0">
                <a:solidFill>
                  <a:srgbClr val="002060"/>
                </a:solidFill>
              </a:rPr>
            </a:br>
            <a:r>
              <a:rPr lang="ru-RU" sz="1400" b="1" u="sng" dirty="0" smtClean="0">
                <a:solidFill>
                  <a:srgbClr val="002060"/>
                </a:solidFill>
              </a:rPr>
              <a:t>По Указу Президента РФ</a:t>
            </a:r>
            <a:br>
              <a:rPr lang="ru-RU" sz="1400" b="1" u="sng" dirty="0" smtClean="0">
                <a:solidFill>
                  <a:srgbClr val="002060"/>
                </a:solidFill>
              </a:rPr>
            </a:br>
            <a:r>
              <a:rPr lang="ru-RU" sz="1400" b="1" u="sng" dirty="0" smtClean="0">
                <a:solidFill>
                  <a:srgbClr val="002060"/>
                </a:solidFill>
              </a:rPr>
              <a:t> с 1 сентября 2014 года </a:t>
            </a:r>
            <a:r>
              <a:rPr lang="ru-RU" sz="1400" b="1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656114"/>
            <a:ext cx="10515600" cy="3520848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Содержание комплекса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комплекса включает 11 ступеней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для каждой из которых установлены виды испытаний и нормативы их выполнения для права получения в первых семи из них бронзового, серебряного или золотого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</a:p>
          <a:p>
            <a:endParaRPr lang="ru-RU" sz="1400" dirty="0"/>
          </a:p>
        </p:txBody>
      </p:sp>
      <p:pic>
        <p:nvPicPr>
          <p:cNvPr id="4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61514" y="247197"/>
            <a:ext cx="3026227" cy="18157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61514" y="2079171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</a:t>
            </a:r>
            <a:endParaRPr lang="ru-RU" sz="1200" dirty="0"/>
          </a:p>
        </p:txBody>
      </p:sp>
      <p:pic>
        <p:nvPicPr>
          <p:cNvPr id="6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36165" y="4210048"/>
            <a:ext cx="3218119" cy="191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73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Плавание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2"/>
              </a:rPr>
              <a:t> вид испытаний ГТО</a:t>
            </a:r>
            <a:r>
              <a:rPr lang="ru-RU" sz="1800" b="1" dirty="0" smtClean="0"/>
              <a:t> &gt;&gt;&gt;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02307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Плавание на 10, 15, 25, 50 м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Плавание проводится в бассейнах или специально оборудованных местах на водоемах. Разрешено стартовать с тумбочки, бортика или из воды. Способ плавания – произвольный. Пловец должен коснуться стенки бассейна какой- 11 либо частью своего тела при завершении каждого отрезка дистанции и на финише.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Ошибки: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1) идти по дну;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/>
              <a:t>2) использовать для продвижения или сохранения плавучести разделители дорожек или подручные средства.</a:t>
            </a:r>
            <a:endParaRPr lang="ru-RU" sz="1600" dirty="0"/>
          </a:p>
        </p:txBody>
      </p:sp>
      <p:pic>
        <p:nvPicPr>
          <p:cNvPr id="30722" name="Picture 2" descr="C:\Users\Елена\Desktop\0_116ebd_faf802fa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0803" y="2852057"/>
            <a:ext cx="5344639" cy="3171153"/>
          </a:xfrm>
          <a:prstGeom prst="rect">
            <a:avLst/>
          </a:prstGeom>
          <a:noFill/>
        </p:spPr>
      </p:pic>
      <p:pic>
        <p:nvPicPr>
          <p:cNvPr id="30723" name="Picture 3" descr="C:\Users\Елена\Desktop\img.14906.img_02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293" y="2866343"/>
            <a:ext cx="4743451" cy="315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30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Государственные требования к уровню физической подготовленности населения при выполнении нормативов Всероссийского физкультурно-спортивного  комплекса «Готов к труду и обороне» (ГТО)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8" name="Содержимое 27" descr="1ступень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861" y="1121229"/>
            <a:ext cx="5028891" cy="5355769"/>
          </a:xfrm>
        </p:spPr>
      </p:pic>
      <p:pic>
        <p:nvPicPr>
          <p:cNvPr id="29703" name="Picture 7" descr="C:\Users\Елена\Desktop\2ступен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8915" y="1088571"/>
            <a:ext cx="5168441" cy="5418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3795" name="Picture 3" descr="C:\Users\Елена\Desktop\4ступень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0230" y="332521"/>
            <a:ext cx="4637313" cy="6275830"/>
          </a:xfrm>
          <a:prstGeom prst="rect">
            <a:avLst/>
          </a:prstGeom>
          <a:noFill/>
        </p:spPr>
      </p:pic>
      <p:pic>
        <p:nvPicPr>
          <p:cNvPr id="33797" name="Picture 5" descr="C:\Users\Елена\Desktop\5ступен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5849" y="279627"/>
            <a:ext cx="4469250" cy="633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898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Источники: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http://www.myshared.ru/slide/629031/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http://www.myshared.ru/slide/983226/#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http://yandex.ru/yandsearch?text=картинки ГТО для школьников</a:t>
            </a:r>
            <a:br>
              <a:rPr lang="ru-RU" sz="1800" dirty="0" smtClean="0"/>
            </a:br>
            <a:r>
              <a:rPr lang="ru-RU" sz="1800" dirty="0" smtClean="0"/>
              <a:t>http://yandex.ru/yandsearch?text=нормы ГТО для школьников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5842" name="Picture 2" descr="C:\Users\Елена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5485" y="1785257"/>
            <a:ext cx="6320065" cy="4740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2418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dirty="0" smtClean="0"/>
              <a:t>Выполнение нормативов Комплекса ГТО проводится в соревновательной обстановке. На этапах подготовки и выполнения норм Комплекса ГТО осуществляется медицинский контроль.</a:t>
            </a:r>
          </a:p>
          <a:p>
            <a:r>
              <a:rPr lang="ru-RU" sz="2600" dirty="0" smtClean="0"/>
              <a:t>Для того чтобы участники могли полностью реализовать свои способности, необходимо выбрать целесообразную последовательность проведения тестирования.</a:t>
            </a:r>
          </a:p>
          <a:p>
            <a:r>
              <a:rPr lang="ru-RU" sz="2600" dirty="0" smtClean="0"/>
              <a:t>Наиболее эффективным является следующий порядок тестирования физической подготовленности населения:</a:t>
            </a:r>
          </a:p>
          <a:p>
            <a:r>
              <a:rPr lang="ru-RU" sz="2600" dirty="0" smtClean="0"/>
              <a:t>1. Бег на 30, 60, 100 м в зависимости от возрастных требований и ступени Комплекса.</a:t>
            </a:r>
          </a:p>
          <a:p>
            <a:r>
              <a:rPr lang="ru-RU" sz="2600" dirty="0" smtClean="0"/>
              <a:t>2. Прыжок в длину с места толчком двумя ногами, прыжок в длину с разбега.</a:t>
            </a:r>
          </a:p>
          <a:p>
            <a:r>
              <a:rPr lang="ru-RU" sz="2600" dirty="0" smtClean="0"/>
              <a:t>3. Тестирование в силовых упражнениях:</a:t>
            </a:r>
          </a:p>
          <a:p>
            <a:r>
              <a:rPr lang="ru-RU" sz="2600" dirty="0" smtClean="0"/>
              <a:t>подтягивание из виса лежа на низкой перекладине и из виса на высокой перекладине;</a:t>
            </a:r>
          </a:p>
          <a:p>
            <a:r>
              <a:rPr lang="ru-RU" sz="2600" dirty="0" smtClean="0"/>
              <a:t>сгибание и разгибание рук в упоре лежа на полу;</a:t>
            </a:r>
          </a:p>
          <a:p>
            <a:r>
              <a:rPr lang="ru-RU" sz="2600" dirty="0" smtClean="0"/>
              <a:t>рывок гири;</a:t>
            </a:r>
          </a:p>
          <a:p>
            <a:r>
              <a:rPr lang="ru-RU" sz="2600" dirty="0" smtClean="0"/>
              <a:t>поднимание туловища из положения лежа на спине.</a:t>
            </a:r>
          </a:p>
          <a:p>
            <a:endParaRPr lang="ru-RU" dirty="0"/>
          </a:p>
        </p:txBody>
      </p:sp>
      <p:pic>
        <p:nvPicPr>
          <p:cNvPr id="1028" name="Picture 4" descr="C:\Users\Елена\Desktop\kRkSM4Y-L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685" y="379803"/>
            <a:ext cx="3428999" cy="1187739"/>
          </a:xfrm>
          <a:prstGeom prst="rect">
            <a:avLst/>
          </a:prstGeom>
          <a:noFill/>
        </p:spPr>
      </p:pic>
      <p:pic>
        <p:nvPicPr>
          <p:cNvPr id="1029" name="Picture 5" descr="C:\Users\Елена\Desktop\8DthU5Scm7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257" y="386156"/>
            <a:ext cx="4653102" cy="117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Сгибание и разгибание рук в упоре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&gt;&gt;&gt;</a:t>
            </a:r>
            <a:r>
              <a:rPr lang="ru-RU" sz="1800" b="1" dirty="0" smtClean="0">
                <a:hlinkClick r:id="rId3"/>
              </a:rPr>
              <a:t> вид испытаний ГТО</a:t>
            </a:r>
            <a:r>
              <a:rPr lang="ru-RU" sz="1800" b="1" dirty="0" smtClean="0"/>
              <a:t> &gt;&gt;&gt;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1857"/>
            <a:ext cx="10515600" cy="492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1600" dirty="0" smtClean="0"/>
              <a:t>Выполнение сгибания и разгибания рук в упоре лежа на полу, может проводиться с применением «контактной платформы», либо без нее.</a:t>
            </a:r>
          </a:p>
          <a:p>
            <a:r>
              <a:rPr lang="ru-RU" sz="1600" dirty="0" smtClean="0"/>
              <a:t>Сгибание и разгибание рук в упоре лежа на полу выполняется из исходного положения (ИП): </a:t>
            </a:r>
            <a:br>
              <a:rPr lang="ru-RU" sz="1600" dirty="0" smtClean="0"/>
            </a:br>
            <a:r>
              <a:rPr lang="ru-RU" sz="1600" dirty="0" smtClean="0"/>
              <a:t>упор лежа на полу, руки на ширине плеч, кисти вперед, локти разведены не более чем на 45 градусов, плечи, туловище и ноги составляют прямую линию. </a:t>
            </a:r>
            <a:br>
              <a:rPr lang="ru-RU" sz="1600" dirty="0" smtClean="0"/>
            </a:br>
            <a:r>
              <a:rPr lang="ru-RU" sz="1600" dirty="0" smtClean="0"/>
              <a:t>Стопы упираются в пол без опоры.</a:t>
            </a:r>
          </a:p>
          <a:p>
            <a:r>
              <a:rPr lang="ru-RU" sz="1600" dirty="0" smtClean="0"/>
              <a:t>Участник, сгибая руки, касается грудью пола или «контактной платформы» высотой 5 см, затем, разгибая руки, возвращается в ИП и, зафиксировав его на 0,5 с, продолжает выполнение испытании (теста).</a:t>
            </a:r>
          </a:p>
          <a:p>
            <a:r>
              <a:rPr lang="ru-RU" sz="1600" dirty="0" smtClean="0"/>
              <a:t>Засчитывается количество правильно выполненных сгибаний и разгибаний рук, фиксируемых счетом спортивного судьи в ИП.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5966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92236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Ошибки</a:t>
            </a:r>
            <a:r>
              <a:rPr lang="ru-RU" sz="1800" dirty="0" smtClean="0"/>
              <a:t> (попытка не засчитывается):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1) касание пола коленями, бедрами, тазом;</a:t>
            </a:r>
            <a:br>
              <a:rPr lang="ru-RU" sz="1800" dirty="0" smtClean="0"/>
            </a:br>
            <a:r>
              <a:rPr lang="ru-RU" sz="1800" dirty="0" smtClean="0"/>
              <a:t>2) нарушение прямой линии «плечи — туловище — ноги»;</a:t>
            </a:r>
            <a:br>
              <a:rPr lang="ru-RU" sz="1800" dirty="0" smtClean="0"/>
            </a:br>
            <a:r>
              <a:rPr lang="ru-RU" sz="1800" dirty="0" smtClean="0"/>
              <a:t>3) отсутствие фиксации на 0,5 с ИП;</a:t>
            </a:r>
            <a:br>
              <a:rPr lang="ru-RU" sz="1800" dirty="0" smtClean="0"/>
            </a:br>
            <a:r>
              <a:rPr lang="ru-RU" sz="1800" dirty="0" smtClean="0"/>
              <a:t>4) поочередное разгибание рук;</a:t>
            </a:r>
            <a:br>
              <a:rPr lang="ru-RU" sz="1800" dirty="0" smtClean="0"/>
            </a:br>
            <a:r>
              <a:rPr lang="ru-RU" sz="1800" dirty="0" smtClean="0"/>
              <a:t>5) отсутствие касания грудью пола (платформы);</a:t>
            </a:r>
            <a:br>
              <a:rPr lang="ru-RU" sz="1800" dirty="0" smtClean="0"/>
            </a:br>
            <a:r>
              <a:rPr lang="ru-RU" sz="1800" dirty="0" smtClean="0"/>
              <a:t>6) разведение локтей относительно туловища более чем на 45 градусов.</a:t>
            </a:r>
            <a:endParaRPr lang="ru-RU" sz="1800" dirty="0"/>
          </a:p>
        </p:txBody>
      </p:sp>
      <p:pic>
        <p:nvPicPr>
          <p:cNvPr id="4" name="Содержимое 3" descr="004-isp-sgib-ruka-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9828" y="2884714"/>
            <a:ext cx="8523515" cy="2804886"/>
          </a:xfrm>
        </p:spPr>
      </p:pic>
    </p:spTree>
    <p:extLst>
      <p:ext uri="{BB962C8B-B14F-4D97-AF65-F5344CB8AC3E}">
        <p14:creationId xmlns:p14="http://schemas.microsoft.com/office/powerpoint/2010/main" xmlns="" val="26332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514"/>
            <a:ext cx="10515600" cy="64225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Сгибание и разгибание рук в упоре о гимнастическую скамью (сиденье стула)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8086"/>
            <a:ext cx="10515600" cy="574765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Сгибание и разгибание рук в упоре о гимнастическую скамью (сиденье стула) выполняется из исходного положения (ИП): </a:t>
            </a:r>
            <a:br>
              <a:rPr lang="ru-RU" sz="1800" dirty="0" smtClean="0"/>
            </a:br>
            <a:r>
              <a:rPr lang="ru-RU" sz="1800" dirty="0" smtClean="0"/>
              <a:t>руки на ширине плеч, кисти рук опираются о передний край гимнастической скамьи (сиденья стула), плечи, туловище и ноги составляют прямую линию. </a:t>
            </a:r>
            <a:br>
              <a:rPr lang="ru-RU" sz="1800" dirty="0" smtClean="0"/>
            </a:br>
            <a:r>
              <a:rPr lang="ru-RU" sz="1800" dirty="0" smtClean="0"/>
              <a:t>Стопы упираются в пол без опоры.</a:t>
            </a:r>
          </a:p>
          <a:p>
            <a:r>
              <a:rPr lang="ru-RU" sz="1800" dirty="0" smtClean="0"/>
              <a:t>Участник, сгибая руки, прикасается грудью к переднему краю гимнастической скамьи (сиденью стула), затем, разгибая руки, возвращается в ИП и, зафиксировав его на 0,5 с, продолжает выполнение испытания (теста).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Засчитывается количество правильно выполненных сгибаний и разгибаний рук, фиксируемых счетом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спортивного судьи в ИП.</a:t>
            </a:r>
          </a:p>
          <a:p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Ошибки</a:t>
            </a:r>
            <a:r>
              <a:rPr lang="ru-RU" sz="1800" dirty="0" smtClean="0"/>
              <a:t> (попытка не засчитывается):</a:t>
            </a:r>
          </a:p>
          <a:p>
            <a:pPr marL="342900" indent="-342900">
              <a:spcBef>
                <a:spcPts val="0"/>
              </a:spcBef>
              <a:buAutoNum type="arabicParenR"/>
            </a:pPr>
            <a:r>
              <a:rPr lang="ru-RU" sz="1800" dirty="0" smtClean="0"/>
              <a:t>касание пола коленями;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2) нарушение прямой линии «плечи — туловище — ноги»;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3) отсутствие фиксации ИП на 0,5 с;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4) поочередное разгибание рук;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5) отсутствие касания грудью края гимнастической скамьи (или сиденья стула).</a:t>
            </a:r>
            <a:endParaRPr lang="ru-RU" sz="1800" dirty="0"/>
          </a:p>
        </p:txBody>
      </p:sp>
      <p:pic>
        <p:nvPicPr>
          <p:cNvPr id="6" name="Picture 2" descr="C:\Users\Елена\Desktop\004-isp-sgib-ruka-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513" y="3396342"/>
            <a:ext cx="4117009" cy="1643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41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Подтягивания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&gt;&gt;&gt;</a:t>
            </a:r>
            <a:r>
              <a:rPr lang="ru-RU" sz="2000" b="1" dirty="0" smtClean="0">
                <a:hlinkClick r:id="rId2"/>
              </a:rPr>
              <a:t> вид испытаний ГТО</a:t>
            </a:r>
            <a:r>
              <a:rPr lang="ru-RU" sz="2000" b="1" dirty="0" smtClean="0"/>
              <a:t> &gt;&gt;&gt;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i="1" dirty="0" smtClean="0"/>
              <a:t>Подтягивания</a:t>
            </a:r>
            <a:r>
              <a:rPr lang="ru-RU" sz="1800" i="1" dirty="0" smtClean="0"/>
              <a:t> — базовое физическое упражнение, развивающее группы мышц верхней части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/>
              <a:t>тела: </a:t>
            </a:r>
            <a:r>
              <a:rPr lang="ru-RU" sz="1800" dirty="0" smtClean="0"/>
              <a:t>широчайшие, бицепсы, </a:t>
            </a:r>
            <a:r>
              <a:rPr lang="ru-RU" sz="1800" dirty="0" err="1" smtClean="0"/>
              <a:t>брахиалис</a:t>
            </a:r>
            <a:r>
              <a:rPr lang="ru-RU" sz="1800" dirty="0" smtClean="0"/>
              <a:t>, грудные, верхняя часть спины, мышцы брюшной стенки,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предплечья</a:t>
            </a:r>
            <a:endParaRPr lang="ru-RU" sz="1800" b="1" dirty="0" smtClean="0"/>
          </a:p>
          <a:p>
            <a:pPr fontAlgn="t"/>
            <a:r>
              <a:rPr lang="ru-RU" sz="1800" dirty="0" smtClean="0"/>
              <a:t>Подтягивание из виса на высокой перекладине выполняется из ИП: вис хватом сверху, кисти рук на ширине плеч, руки, туловище и ноги выпрямлены, ноги не касаются пола, ступни вместе.</a:t>
            </a:r>
          </a:p>
          <a:p>
            <a:pPr fontAlgn="t"/>
            <a:r>
              <a:rPr lang="ru-RU" sz="1800" dirty="0" smtClean="0"/>
              <a:t>Участник подтягивается так, чтобы подбородок поднялся выше грифа перекладины, затем опускается в вис и, зафиксировав ИП на 0,5 с, продолжает выполнение испытания (теста). </a:t>
            </a:r>
            <a:br>
              <a:rPr lang="ru-RU" sz="1800" dirty="0" smtClean="0"/>
            </a:br>
            <a:r>
              <a:rPr lang="ru-RU" sz="1800" dirty="0" smtClean="0"/>
              <a:t>Засчитывается количество правильно выполненных попыток.</a:t>
            </a:r>
          </a:p>
          <a:p>
            <a:pPr fontAlgn="t"/>
            <a:endParaRPr lang="ru-RU" sz="1800" dirty="0" smtClean="0"/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Ошибки</a:t>
            </a:r>
            <a:r>
              <a:rPr lang="ru-RU" sz="1800" dirty="0" smtClean="0">
                <a:solidFill>
                  <a:srgbClr val="C00000"/>
                </a:solidFill>
              </a:rPr>
              <a:t> </a:t>
            </a:r>
            <a:r>
              <a:rPr lang="ru-RU" sz="1800" dirty="0" smtClean="0"/>
              <a:t>(попытка не засчитывается):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1)подтягивание рывками или с махами ног (туловища);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2) подбородок не поднялся выше грифа перекладины;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3) отсутствие фиксации на 0,5 с ИП;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ru-RU" sz="1800" dirty="0" smtClean="0"/>
              <a:t>4) поочередное сгибание рук.</a:t>
            </a:r>
            <a:endParaRPr lang="ru-RU" sz="1800" dirty="0"/>
          </a:p>
        </p:txBody>
      </p:sp>
      <p:pic>
        <p:nvPicPr>
          <p:cNvPr id="2059" name="Picture 11" descr="C:\Users\Елена\Desktop\4657ac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8508" y="3137807"/>
            <a:ext cx="3052445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Типы хвата: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74914"/>
            <a:ext cx="10515600" cy="5502049"/>
          </a:xfrm>
        </p:spPr>
        <p:txBody>
          <a:bodyPr>
            <a:normAutofit fontScale="92500" lnSpcReduction="20000"/>
          </a:bodyPr>
          <a:lstStyle/>
          <a:p>
            <a:pPr fontAlgn="t">
              <a:spcBef>
                <a:spcPts val="0"/>
              </a:spcBef>
            </a:pPr>
            <a:r>
              <a:rPr lang="ru-RU" sz="1800" dirty="0" smtClean="0"/>
              <a:t>Прямой хват. </a:t>
            </a:r>
            <a:br>
              <a:rPr lang="ru-RU" sz="1800" dirty="0" smtClean="0"/>
            </a:br>
            <a:r>
              <a:rPr lang="ru-RU" sz="1800" dirty="0" smtClean="0"/>
              <a:t>При прямом хвате рука берет турник сверху</a:t>
            </a:r>
          </a:p>
          <a:p>
            <a:pPr fontAlgn="t">
              <a:spcBef>
                <a:spcPts val="0"/>
              </a:spcBef>
            </a:pPr>
            <a:r>
              <a:rPr lang="ru-RU" sz="1800" dirty="0" smtClean="0"/>
              <a:t>Обратный хват. </a:t>
            </a:r>
            <a:br>
              <a:rPr lang="ru-RU" sz="1800" dirty="0" smtClean="0"/>
            </a:br>
            <a:r>
              <a:rPr lang="ru-RU" sz="1800" dirty="0" smtClean="0"/>
              <a:t>При обратном хвате рука берет турник снизу</a:t>
            </a:r>
          </a:p>
          <a:p>
            <a:pPr fontAlgn="t">
              <a:spcBef>
                <a:spcPts val="0"/>
              </a:spcBef>
            </a:pPr>
            <a:r>
              <a:rPr lang="ru-RU" sz="1800" dirty="0" smtClean="0"/>
              <a:t>Комбинированный хват. </a:t>
            </a:r>
            <a:br>
              <a:rPr lang="ru-RU" sz="1800" dirty="0" smtClean="0"/>
            </a:br>
            <a:r>
              <a:rPr lang="ru-RU" sz="1800" dirty="0" smtClean="0"/>
              <a:t>При комбинированном хвате - одна рука в нижнем хвате, вторая в верхнем.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Чаще используется прямой хват, развивающий мышцы плеч и спины. 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При обратном хвате тренируются мышцы-сгибатели рук. 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Комбинированный вариант используется при расположении туловища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/>
              <a:t>вдоль перекладины. </a:t>
            </a:r>
          </a:p>
          <a:p>
            <a:pPr>
              <a:buNone/>
            </a:pPr>
            <a:r>
              <a:rPr lang="ru-RU" sz="1800" b="1" dirty="0" smtClean="0"/>
              <a:t>	</a:t>
            </a:r>
            <a:r>
              <a:rPr lang="ru-RU" sz="1800" b="1" dirty="0" smtClean="0">
                <a:solidFill>
                  <a:srgbClr val="C00000"/>
                </a:solidFill>
              </a:rPr>
              <a:t>Подтягивание из виса лежа на низкой перекладине</a:t>
            </a:r>
          </a:p>
          <a:p>
            <a:r>
              <a:rPr lang="ru-RU" sz="1800" dirty="0" smtClean="0"/>
              <a:t>Подтягивание из виса лежа на низкой перекладине выполняется из исходного положения (ИП): </a:t>
            </a:r>
            <a:br>
              <a:rPr lang="ru-RU" sz="1800" dirty="0" smtClean="0"/>
            </a:br>
            <a:r>
              <a:rPr lang="ru-RU" sz="1800" dirty="0" smtClean="0"/>
              <a:t>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</a:p>
          <a:p>
            <a:r>
              <a:rPr lang="ru-RU" sz="1800" dirty="0" smtClean="0"/>
              <a:t>Высота грифа перекладины для участников I — III ступеней комплекса — 90 см. </a:t>
            </a:r>
            <a:br>
              <a:rPr lang="ru-RU" sz="1800" dirty="0" smtClean="0"/>
            </a:br>
            <a:r>
              <a:rPr lang="ru-RU" sz="1800" dirty="0" smtClean="0"/>
              <a:t>Высота грифа перекладины для участников IV — IX ступеней комплекса — 110 см.</a:t>
            </a:r>
          </a:p>
          <a:p>
            <a:r>
              <a:rPr lang="ru-RU" sz="1800" dirty="0" smtClean="0"/>
              <a:t>Для того чтобы занять ИП, участник подходит к перекладине, берется за гриф хватом сверху, приседает под гриф и, держа голову прямо, ставит подбородок на гриф перекладины. После чего, не разгибая рук и не отрывая подбородка от грифа, шагая вперед, выпрямляется так, чтобы голова, туловище и ноги составляли прямую линию. </a:t>
            </a:r>
            <a:br>
              <a:rPr lang="ru-RU" sz="1800" dirty="0" smtClean="0"/>
            </a:br>
            <a:r>
              <a:rPr lang="ru-RU" sz="1800" dirty="0" smtClean="0"/>
              <a:t>Помощник спортивного судьи подставляет опору под ноги участника. </a:t>
            </a:r>
            <a:br>
              <a:rPr lang="ru-RU" sz="1800" dirty="0" smtClean="0"/>
            </a:br>
            <a:r>
              <a:rPr lang="ru-RU" sz="1800" dirty="0" smtClean="0"/>
              <a:t>После этого участник выпрямляет руки и занимает ИП. </a:t>
            </a:r>
            <a:br>
              <a:rPr lang="ru-RU" sz="1800" dirty="0" smtClean="0"/>
            </a:br>
            <a:r>
              <a:rPr lang="ru-RU" sz="1800" dirty="0" smtClean="0"/>
              <a:t>Из ИП участник подтягивается до подъема подбородка выше грифа перекладины, затем опускается в вис и, зафиксировав на 0,5 с ИП, продолжает выполнение испытания (теста).</a:t>
            </a:r>
          </a:p>
          <a:p>
            <a:r>
              <a:rPr lang="ru-RU" sz="1800" dirty="0" smtClean="0"/>
              <a:t>Засчитывается количество правильно выполненных попыток, фиксируемых счетом спортивного судьи.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Елена\Desktop\003-isp-podtygivaniy-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9564" y="293915"/>
            <a:ext cx="2627527" cy="3445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Ошибки</a:t>
            </a:r>
            <a:r>
              <a:rPr lang="ru-RU" sz="1600" dirty="0" smtClean="0"/>
              <a:t> (попытка не засчитывается):</a:t>
            </a:r>
            <a:br>
              <a:rPr lang="ru-RU" sz="1600" dirty="0" smtClean="0"/>
            </a:br>
            <a:r>
              <a:rPr lang="ru-RU" sz="1600" dirty="0" smtClean="0"/>
              <a:t>1) подтягивание с рывками или с </a:t>
            </a:r>
            <a:r>
              <a:rPr lang="ru-RU" sz="1600" dirty="0" err="1" smtClean="0"/>
              <a:t>прогибанием</a:t>
            </a:r>
            <a:r>
              <a:rPr lang="ru-RU" sz="1600" dirty="0" smtClean="0"/>
              <a:t> туловища;</a:t>
            </a:r>
            <a:br>
              <a:rPr lang="ru-RU" sz="1600" dirty="0" smtClean="0"/>
            </a:br>
            <a:r>
              <a:rPr lang="ru-RU" sz="1600" dirty="0" smtClean="0"/>
              <a:t>2) подбородок не поднялся выше грифа перекладины;</a:t>
            </a:r>
            <a:br>
              <a:rPr lang="ru-RU" sz="1600" dirty="0" smtClean="0"/>
            </a:br>
            <a:r>
              <a:rPr lang="ru-RU" sz="1600" dirty="0" smtClean="0"/>
              <a:t>3) отсутствие фиксации на 0,5 с ИП;</a:t>
            </a:r>
            <a:br>
              <a:rPr lang="ru-RU" sz="1600" dirty="0" smtClean="0"/>
            </a:br>
            <a:r>
              <a:rPr lang="ru-RU" sz="1600" dirty="0" smtClean="0"/>
              <a:t>4) поочередное сгибание рук.</a:t>
            </a:r>
            <a:endParaRPr lang="ru-RU" sz="1600" dirty="0"/>
          </a:p>
        </p:txBody>
      </p:sp>
      <p:pic>
        <p:nvPicPr>
          <p:cNvPr id="8" name="Содержимое 7" descr="_uMz9kkr-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58836"/>
            <a:ext cx="3973285" cy="3973285"/>
          </a:xfrm>
        </p:spPr>
      </p:pic>
      <p:pic>
        <p:nvPicPr>
          <p:cNvPr id="4098" name="Picture 2" descr="C:\Users\Елена\Desktop\image10-520x24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0750" y="2264229"/>
            <a:ext cx="6284388" cy="296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431</Words>
  <Application>Microsoft Office PowerPoint</Application>
  <PresentationFormat>Произвольный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МЕТОДИЧЕСКИЕ РЕКОМЕНДАЦИИ по организации проведения испытаний (тестов), входящих во Всероссийский физкультурно-спортивный комплекс  «Готов к труду и обороне» (ГТО)</vt:lpstr>
      <vt:lpstr>«Готов к труду и обороне»  По Указу Президента РФ  с 1 сентября 2014 года 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</vt:lpstr>
      <vt:lpstr>Слайд 3</vt:lpstr>
      <vt:lpstr> Сгибание и разгибание рук в упоре  &gt;&gt;&gt; вид испытаний ГТО &gt;&gt;&gt;</vt:lpstr>
      <vt:lpstr>Ошибки (попытка не засчитывается):  1) касание пола коленями, бедрами, тазом; 2) нарушение прямой линии «плечи — туловище — ноги»; 3) отсутствие фиксации на 0,5 с ИП; 4) поочередное разгибание рук; 5) отсутствие касания грудью пола (платформы); 6) разведение локтей относительно туловища более чем на 45 градусов.</vt:lpstr>
      <vt:lpstr>Сгибание и разгибание рук в упоре о гимнастическую скамью (сиденье стула) .</vt:lpstr>
      <vt:lpstr>Подтягивания &gt;&gt;&gt; вид испытаний ГТО &gt;&gt;&gt; </vt:lpstr>
      <vt:lpstr>Типы хвата: </vt:lpstr>
      <vt:lpstr>Ошибки (попытка не засчитывается): 1) подтягивание с рывками или с прогибанием туловища; 2) подбородок не поднялся выше грифа перекладины; 3) отсутствие фиксации на 0,5 с ИП; 4) поочередное сгибание рук.</vt:lpstr>
      <vt:lpstr> Поднимание туловища из положения лежа на спине  &gt;&gt;&gt; вид испытаний ГТО &gt;&gt;&gt;  </vt:lpstr>
      <vt:lpstr> Наклон вперед из положения стоя  &gt;&gt;&gt; вид испытаний ГТО &gt;&gt;&gt;</vt:lpstr>
      <vt:lpstr>Ошибки (испытание (тест) не засчитывается): 1) сгибание ног в коленях; 2) удержание результата пальцами одной руки; 3) отсутствие удержания результата в течение 2 с.</vt:lpstr>
      <vt:lpstr>Бег  &gt;&gt;&gt; вид испытаний ГТО &gt;&gt;&gt;</vt:lpstr>
      <vt:lpstr>Бег 30, 60, 100 м. Бег проводится по дорожкам стадиона или на любой ровной площадке с твердым покрытием.  Бег на 30 м выполняется с высокого старта,  бег на 60 и 100 м — с низкого или высокого старта.  Участники стартуют по 2 — 4 человека.</vt:lpstr>
      <vt:lpstr>Прыжок в длину  &gt;&gt;&gt; вид испытаний ГТО &gt;&gt;&gt;</vt:lpstr>
      <vt:lpstr>Прыжок в длину с разбега. Прыжок в длину с разбега выполняется в соответствующем секторе для прыжков. Измерение производится по перпендикулярной прямой от ближайшего следа, оставленного любой частью тела участника, до линии отталкивания. Участнику предоставляются три попытки. В зачет идет лучший результат.</vt:lpstr>
      <vt:lpstr>Метание спортивного снаряда  &gt;&gt;&gt; вид испытаний ГТО &gt;&gt;&gt;</vt:lpstr>
      <vt:lpstr>Ошибки (попытка не засчитывается): 1) заступ за линию метания; 2) снаряд не попал в «коридор»; 3) попытка выполнена без команды спортивного судьи.</vt:lpstr>
      <vt:lpstr>Метание теннисного мяча в цель Для метания теннисного мяча в цель используется мяч весом 57 г. Метание теннисного мяча в цель производится с расстояния 6 м в закрепленный на стене гимнастический обруч диаметром 90 см.  Нижний край обруча находится на высоте 2 м от пола. Участнику предоставляется право выполнить пять попыток.  Засчитывается количество попаданий в площадь, ограниченную обручем. Ошибки (попытка не засчитывается):- заступ за линию метания.</vt:lpstr>
      <vt:lpstr>Плавание &gt;&gt;&gt; вид испытаний ГТО &gt;&gt;&gt; </vt:lpstr>
      <vt:lpstr>Государственные требования к уровню физической подготовленности населения при выполнении нормативов Всероссийского физкультурно-спортивного  комплекса «Готов к труду и обороне» (ГТО) </vt:lpstr>
      <vt:lpstr>Слайд 22</vt:lpstr>
      <vt:lpstr>Источники:  http://www.myshared.ru/slide/629031/ http://www.myshared.ru/slide/983226/# http://yandex.ru/yandsearch?text=картинки ГТО для школьников http://yandex.ru/yandsearch?text=нормы ГТО для школьников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Елена</cp:lastModifiedBy>
  <cp:revision>102</cp:revision>
  <dcterms:created xsi:type="dcterms:W3CDTF">2015-08-28T08:35:46Z</dcterms:created>
  <dcterms:modified xsi:type="dcterms:W3CDTF">2015-12-07T14:46:49Z</dcterms:modified>
</cp:coreProperties>
</file>