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59" r:id="rId2"/>
    <p:sldId id="256" r:id="rId3"/>
    <p:sldId id="258" r:id="rId4"/>
    <p:sldId id="260" r:id="rId5"/>
    <p:sldId id="257" r:id="rId6"/>
    <p:sldId id="261" r:id="rId7"/>
    <p:sldId id="265" r:id="rId8"/>
    <p:sldId id="266" r:id="rId9"/>
    <p:sldId id="267" r:id="rId10"/>
    <p:sldId id="268" r:id="rId11"/>
    <p:sldId id="269" r:id="rId12"/>
    <p:sldId id="262" r:id="rId13"/>
    <p:sldId id="264" r:id="rId14"/>
    <p:sldId id="263" r:id="rId15"/>
    <p:sldId id="271" r:id="rId16"/>
    <p:sldId id="270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450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внобедренный треугольник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5B106E36-FD25-4E2D-B0AA-010F637433A0}" type="datetimeFigureOut">
              <a:rPr lang="ru-RU" smtClean="0"/>
              <a:pPr/>
              <a:t>10.12.2015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10.12.2015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ый треугольник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Равнобедренный треугольник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10.12.2015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10.12.2015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10.12.2015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10.12.2015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10.12.2015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5B106E36-FD25-4E2D-B0AA-010F637433A0}" type="datetimeFigureOut">
              <a:rPr lang="ru-RU" smtClean="0"/>
              <a:pPr/>
              <a:t>10.12.2015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5B106E36-FD25-4E2D-B0AA-010F637433A0}" type="datetimeFigureOut">
              <a:rPr lang="ru-RU" smtClean="0"/>
              <a:pPr/>
              <a:t>10.12.2015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10.12.2015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ый треугольник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10.12.2015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8596" y="357166"/>
            <a:ext cx="8272466" cy="1975104"/>
          </a:xfrm>
        </p:spPr>
        <p:txBody>
          <a:bodyPr>
            <a:normAutofit fontScale="90000"/>
          </a:bodyPr>
          <a:lstStyle/>
          <a:p>
            <a:pPr algn="l"/>
            <a:r>
              <a:rPr lang="ru-RU" b="1" dirty="0" smtClean="0">
                <a:solidFill>
                  <a:srgbClr val="FFC000"/>
                </a:solidFill>
              </a:rPr>
              <a:t>История развития дорог и правила дорожного движения. </a:t>
            </a:r>
            <a:endParaRPr lang="ru-RU" b="1" dirty="0">
              <a:solidFill>
                <a:srgbClr val="FFC000"/>
              </a:solidFill>
            </a:endParaRPr>
          </a:p>
        </p:txBody>
      </p:sp>
      <p:pic>
        <p:nvPicPr>
          <p:cNvPr id="3" name="Рисунок 2" descr="История появления правил дорожного движения. История светофора"/>
          <p:cNvPicPr/>
          <p:nvPr/>
        </p:nvPicPr>
        <p:blipFill>
          <a:blip r:embed="rId2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5="http://schemas.microsoft.com/office/word/2012/wordml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1285852" y="3000372"/>
            <a:ext cx="2286016" cy="308610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4786314" y="4857760"/>
            <a:ext cx="3714776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FF00"/>
                </a:solidFill>
              </a:rPr>
              <a:t>Составитель:</a:t>
            </a:r>
          </a:p>
          <a:p>
            <a:r>
              <a:rPr lang="ru-RU" sz="1600" b="1" dirty="0" smtClean="0">
                <a:solidFill>
                  <a:srgbClr val="FFFF00"/>
                </a:solidFill>
              </a:rPr>
              <a:t>Педагог-организатор </a:t>
            </a:r>
          </a:p>
          <a:p>
            <a:r>
              <a:rPr lang="ru-RU" sz="1600" b="1" dirty="0" smtClean="0">
                <a:solidFill>
                  <a:srgbClr val="FFFF00"/>
                </a:solidFill>
              </a:rPr>
              <a:t>МБОУ СОШ №20 Г. Краснодар</a:t>
            </a:r>
          </a:p>
          <a:p>
            <a:r>
              <a:rPr lang="ru-RU" sz="1600" b="1" dirty="0" smtClean="0">
                <a:solidFill>
                  <a:srgbClr val="FFFF00"/>
                </a:solidFill>
              </a:rPr>
              <a:t>Е.А. Пушкарёва</a:t>
            </a:r>
            <a:r>
              <a:rPr lang="ru-RU" b="1" dirty="0" smtClean="0">
                <a:solidFill>
                  <a:srgbClr val="FFFF00"/>
                </a:solidFill>
              </a:rPr>
              <a:t> </a:t>
            </a:r>
            <a:endParaRPr lang="ru-RU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Паланкин в древнем Риме"/>
          <p:cNvPicPr/>
          <p:nvPr/>
        </p:nvPicPr>
        <p:blipFill>
          <a:blip r:embed="rId2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4643438" y="428604"/>
            <a:ext cx="4095750" cy="305752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285720" y="857232"/>
            <a:ext cx="442915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      </a:t>
            </a:r>
            <a:r>
              <a:rPr lang="ru-RU" dirty="0" smtClean="0"/>
              <a:t>История развития дорог и правил дорожного движения берёт свое начло в Древнем Риме. </a:t>
            </a:r>
          </a:p>
          <a:p>
            <a:r>
              <a:rPr lang="ru-RU" dirty="0" smtClean="0"/>
              <a:t> </a:t>
            </a:r>
          </a:p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428596" y="4857760"/>
            <a:ext cx="83582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Когда-то в древнем  Риме по улицам  и дорогам  люди передвигались  верхом на лошадях, колесницах, конных повозках и паланкинах </a:t>
            </a:r>
            <a:r>
              <a:rPr lang="ru-RU" sz="1400" i="1" dirty="0" smtClean="0"/>
              <a:t>(носилки на длинных шестах). </a:t>
            </a:r>
            <a:r>
              <a:rPr lang="ru-RU" dirty="0" smtClean="0"/>
              <a:t>Ездили они не соблюдая правил и поэтому нередко сталкивались друг с другом.</a:t>
            </a:r>
            <a:endParaRPr lang="ru-RU" dirty="0"/>
          </a:p>
        </p:txBody>
      </p:sp>
      <p:pic>
        <p:nvPicPr>
          <p:cNvPr id="7" name="Рисунок 6" descr="http://entertainmentdesigner.com/wp-content/uploads/2012/07/chariot-race.jpeg"/>
          <p:cNvPicPr/>
          <p:nvPr/>
        </p:nvPicPr>
        <p:blipFill>
          <a:blip r:embed="rId3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5="http://schemas.microsoft.com/office/word/2012/wordml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714348" y="2000240"/>
            <a:ext cx="3571900" cy="264320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://www.ya-dandy.com/wp-content/uploads/2014/08/gaj-yulij-cezar.jpg"/>
          <p:cNvPicPr/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ne="http://schemas.microsoft.com/office/word/2006/wordml" xmlns:wpi="http://schemas.microsoft.com/office/word/2010/wordprocessingInk" xmlns:wpg="http://schemas.microsoft.com/office/word/2010/wordprocessingGroup" xmlns:w15="http://schemas.microsoft.com/office/word/2012/wordml" xmlns:w14="http://schemas.microsoft.com/office/word/2010/wordml" xmlns:w="http://schemas.openxmlformats.org/wordprocessingml/2006/main" xmlns:w10="urn:schemas-microsoft-com:office:word" xmlns:wp="http://schemas.openxmlformats.org/drawingml/2006/wordprocessingDrawing" xmlns:wp14="http://schemas.microsoft.com/office/word/2010/wordprocessingDrawing" xmlns:v="urn:schemas-microsoft-com:vml" xmlns:m="http://schemas.openxmlformats.org/officeDocument/2006/math" xmlns:o="urn:schemas-microsoft-com:office:office" xmlns:mc="http://schemas.openxmlformats.org/markup-compatibility/2006" xmlns:wpc="http://schemas.microsoft.com/office/word/2010/wordprocessingCanvas" xmlns="" val="0"/>
              </a:ext>
            </a:extLst>
          </a:blip>
          <a:srcRect/>
          <a:stretch>
            <a:fillRect/>
          </a:stretch>
        </p:blipFill>
        <p:spPr bwMode="auto">
          <a:xfrm>
            <a:off x="2571736" y="571480"/>
            <a:ext cx="3643338" cy="407196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285720" y="4929198"/>
            <a:ext cx="857256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Первые правила дорожного движения появились более 2000 лет назад,  при Юлии Цезаре. Уже в то время существовала служба надзора, следящая за соблюдением этих правил. Она состояла в основном из бывших пожарных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1472" y="4643446"/>
            <a:ext cx="771530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Одним из </a:t>
            </a:r>
            <a:r>
              <a:rPr lang="ru-RU" dirty="0" err="1" smtClean="0"/>
              <a:t>долговечнейших</a:t>
            </a:r>
            <a:r>
              <a:rPr lang="ru-RU" dirty="0" smtClean="0"/>
              <a:t> памятников  древнего Рима  стала сеть дорог, связывавших между собой имперские провинции. И даже если не все дороги вели в Рим, то все они были обязаны своим происхождением Вечному городу, и в особенности </a:t>
            </a:r>
            <a:r>
              <a:rPr lang="ru-RU" dirty="0" err="1" smtClean="0"/>
              <a:t>Аппиевой</a:t>
            </a:r>
            <a:r>
              <a:rPr lang="ru-RU" dirty="0" smtClean="0"/>
              <a:t> дороге — этой «царице дорог» </a:t>
            </a:r>
            <a:endParaRPr lang="ru-RU" dirty="0"/>
          </a:p>
        </p:txBody>
      </p:sp>
      <p:pic>
        <p:nvPicPr>
          <p:cNvPr id="5" name="Рисунок 4" descr="http://italia-ru.com/files/512px-remainsviaappia_2.jpg"/>
          <p:cNvPicPr/>
          <p:nvPr/>
        </p:nvPicPr>
        <p:blipFill>
          <a:blip r:embed="rId2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5="http://schemas.microsoft.com/office/word/2012/wordml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5072066" y="285728"/>
            <a:ext cx="3248025" cy="381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http://italia-ru.com/files/cimg2956_0.jpg"/>
          <p:cNvPicPr/>
          <p:nvPr/>
        </p:nvPicPr>
        <p:blipFill>
          <a:blip r:embed="rId3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5="http://schemas.microsoft.com/office/word/2012/wordml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714348" y="357166"/>
            <a:ext cx="3881438" cy="37147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Укладка дороги в древнем Риме"/>
          <p:cNvPicPr/>
          <p:nvPr/>
        </p:nvPicPr>
        <p:blipFill>
          <a:blip r:embed="rId2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1714480" y="642918"/>
            <a:ext cx="5214942" cy="314327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285720" y="4500570"/>
            <a:ext cx="864396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>
                <a:cs typeface="Times New Roman" pitchFamily="18" charset="0"/>
              </a:rPr>
              <a:t>    Первые «правильные» римские дороги были проложены в военных целях, и позднее власти постоянно следили за ними как за  стратегическими объектами. Классическая ширина дорог — 12 м. Их строили в четыре слоя: </a:t>
            </a:r>
            <a:endParaRPr lang="ru-RU" dirty="0"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358082" y="2500306"/>
            <a:ext cx="1428760" cy="50006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b="1" dirty="0" smtClean="0">
                <a:solidFill>
                  <a:schemeClr val="accent1"/>
                </a:solidFill>
                <a:cs typeface="Times New Roman" pitchFamily="18" charset="0"/>
              </a:rPr>
              <a:t>1.Булыжник</a:t>
            </a:r>
            <a:endParaRPr lang="ru-RU" sz="1400" b="1" dirty="0">
              <a:solidFill>
                <a:schemeClr val="accent1"/>
              </a:solidFill>
              <a:cs typeface="Times New Roman" pitchFamily="18" charset="0"/>
            </a:endParaRPr>
          </a:p>
        </p:txBody>
      </p:sp>
      <p:cxnSp>
        <p:nvCxnSpPr>
          <p:cNvPr id="9" name="Прямая со стрелкой 8"/>
          <p:cNvCxnSpPr>
            <a:endCxn id="10" idx="1"/>
          </p:cNvCxnSpPr>
          <p:nvPr/>
        </p:nvCxnSpPr>
        <p:spPr>
          <a:xfrm flipV="1">
            <a:off x="6572264" y="2107397"/>
            <a:ext cx="642942" cy="53578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Прямоугольник 9"/>
          <p:cNvSpPr/>
          <p:nvPr/>
        </p:nvSpPr>
        <p:spPr>
          <a:xfrm>
            <a:off x="7215206" y="1857364"/>
            <a:ext cx="1571636" cy="50006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b="1" dirty="0" smtClean="0">
                <a:solidFill>
                  <a:schemeClr val="accent1"/>
                </a:solidFill>
                <a:cs typeface="Times New Roman" pitchFamily="18" charset="0"/>
              </a:rPr>
              <a:t>2.Дроблённые камни</a:t>
            </a:r>
            <a:endParaRPr lang="ru-RU" sz="1400" b="1" dirty="0">
              <a:solidFill>
                <a:schemeClr val="accent1"/>
              </a:solidFill>
              <a:cs typeface="Times New Roman" pitchFamily="18" charset="0"/>
            </a:endParaRPr>
          </a:p>
        </p:txBody>
      </p:sp>
      <p:cxnSp>
        <p:nvCxnSpPr>
          <p:cNvPr id="13" name="Прямая со стрелкой 12"/>
          <p:cNvCxnSpPr>
            <a:endCxn id="14" idx="1"/>
          </p:cNvCxnSpPr>
          <p:nvPr/>
        </p:nvCxnSpPr>
        <p:spPr>
          <a:xfrm rot="5400000" flipH="1" flipV="1">
            <a:off x="6268652" y="1553754"/>
            <a:ext cx="1035853" cy="8572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Прямоугольник 13"/>
          <p:cNvSpPr/>
          <p:nvPr/>
        </p:nvSpPr>
        <p:spPr>
          <a:xfrm>
            <a:off x="7215206" y="1214422"/>
            <a:ext cx="1571636" cy="50006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b="1" dirty="0" smtClean="0">
                <a:solidFill>
                  <a:schemeClr val="accent1"/>
                </a:solidFill>
                <a:cs typeface="Times New Roman" pitchFamily="18" charset="0"/>
              </a:rPr>
              <a:t>3. Кирпичная крошка</a:t>
            </a:r>
            <a:endParaRPr lang="ru-RU" sz="1400" b="1" dirty="0">
              <a:solidFill>
                <a:schemeClr val="accent1"/>
              </a:solidFill>
              <a:cs typeface="Times New Roman" pitchFamily="18" charset="0"/>
            </a:endParaRPr>
          </a:p>
        </p:txBody>
      </p:sp>
      <p:cxnSp>
        <p:nvCxnSpPr>
          <p:cNvPr id="21" name="Прямая со стрелкой 20"/>
          <p:cNvCxnSpPr>
            <a:endCxn id="6" idx="1"/>
          </p:cNvCxnSpPr>
          <p:nvPr/>
        </p:nvCxnSpPr>
        <p:spPr>
          <a:xfrm flipV="1">
            <a:off x="6500826" y="2750339"/>
            <a:ext cx="857256" cy="32147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>
            <a:endCxn id="24" idx="1"/>
          </p:cNvCxnSpPr>
          <p:nvPr/>
        </p:nvCxnSpPr>
        <p:spPr>
          <a:xfrm flipV="1">
            <a:off x="4429124" y="821513"/>
            <a:ext cx="2786082" cy="10358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Прямоугольник 23"/>
          <p:cNvSpPr/>
          <p:nvPr/>
        </p:nvSpPr>
        <p:spPr>
          <a:xfrm>
            <a:off x="7215206" y="571480"/>
            <a:ext cx="1571636" cy="50006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b="1" dirty="0" smtClean="0">
                <a:solidFill>
                  <a:schemeClr val="accent1"/>
                </a:solidFill>
                <a:cs typeface="Times New Roman" pitchFamily="18" charset="0"/>
              </a:rPr>
              <a:t>4. Крупный булыжник</a:t>
            </a:r>
            <a:endParaRPr lang="ru-RU" sz="1400" b="1" dirty="0">
              <a:solidFill>
                <a:schemeClr val="accent1"/>
              </a:solidFill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Огромная дорожная сеть требовала соответствующей инфраструктуры: постоялые дворы, кузницы, конюшни </a:t>
            </a:r>
            <a:r>
              <a:rPr kumimoji="0" lang="ru-RU" sz="900" b="0" i="0" u="none" strike="noStrike" cap="none" normalizeH="0" baseline="0" smtClean="0">
                <a:ln>
                  <a:noFill/>
                </a:ln>
                <a:solidFill>
                  <a:srgbClr val="333333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–</a:t>
            </a:r>
            <a:r>
              <a:rPr kumimoji="0" lang="ru-RU" sz="900" b="0" i="0" u="none" strike="noStrike" cap="none" normalizeH="0" baseline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всё это строилось по мере строительства полотна дороги, чтобы к завершению работ новое направление сразу становилось действующим.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000364" y="300037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 flipH="1">
            <a:off x="571472" y="4429132"/>
            <a:ext cx="771530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Огромная дорожная сеть требовала соответствующей инфраструктуры: постоялые дворы, кузницы, конюшни – всё это строилось по мере строительства полотна дороги, чтобы   к завершению работ новое направление сразу становилось действующим.</a:t>
            </a:r>
          </a:p>
          <a:p>
            <a:endParaRPr lang="ru-RU" dirty="0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Огромная дорожная сеть требовала соответствующей инфраструктуры: постоялые дворы, кузницы, конюшни </a:t>
            </a:r>
            <a:r>
              <a:rPr kumimoji="0" lang="ru-RU" sz="900" b="0" i="0" u="none" strike="noStrike" cap="none" normalizeH="0" baseline="0" smtClean="0">
                <a:ln>
                  <a:noFill/>
                </a:ln>
                <a:solidFill>
                  <a:srgbClr val="333333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–</a:t>
            </a:r>
            <a:r>
              <a:rPr kumimoji="0" lang="ru-RU" sz="900" b="0" i="0" u="none" strike="noStrike" cap="none" normalizeH="0" baseline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всё это строилось по мере строительства полотна дороги, чтобы к завершению работ новое направление сразу становилось действующим.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Огромная дорожная сеть требовала соответствующей инфраструктуры: постоялые дворы, кузницы, конюшни </a:t>
            </a:r>
            <a:r>
              <a:rPr kumimoji="0" lang="ru-RU" sz="900" b="0" i="0" u="none" strike="noStrike" cap="none" normalizeH="0" baseline="0" smtClean="0">
                <a:ln>
                  <a:noFill/>
                </a:ln>
                <a:solidFill>
                  <a:srgbClr val="333333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–</a:t>
            </a:r>
            <a:r>
              <a:rPr kumimoji="0" lang="ru-RU" sz="900" b="0" i="0" u="none" strike="noStrike" cap="none" normalizeH="0" baseline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всё это строилось по мере строительства полотна дороги, чтобы к завершению работ новое направление сразу становилось действующим.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Огромная дорожная сеть требовала соответствующей инфраструктуры: постоялые дворы, кузницы, конюшни </a:t>
            </a:r>
            <a:r>
              <a:rPr kumimoji="0" lang="ru-RU" sz="900" b="0" i="0" u="none" strike="noStrike" cap="none" normalizeH="0" baseline="0" smtClean="0">
                <a:ln>
                  <a:noFill/>
                </a:ln>
                <a:solidFill>
                  <a:srgbClr val="333333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–</a:t>
            </a:r>
            <a:r>
              <a:rPr kumimoji="0" lang="ru-RU" sz="900" b="0" i="0" u="none" strike="noStrike" cap="none" normalizeH="0" baseline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всё это строилось по мере строительства полотна дороги, чтобы к завершению работ новое направление сразу становилось действующим.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Огромная дорожная сеть требовала соответствующей инфраструктуры: постоялые дворы, кузницы, конюшни </a:t>
            </a:r>
            <a:r>
              <a:rPr kumimoji="0" lang="ru-RU" sz="900" b="0" i="0" u="none" strike="noStrike" cap="none" normalizeH="0" baseline="0" smtClean="0">
                <a:ln>
                  <a:noFill/>
                </a:ln>
                <a:solidFill>
                  <a:srgbClr val="333333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–</a:t>
            </a:r>
            <a:r>
              <a:rPr kumimoji="0" lang="ru-RU" sz="900" b="0" i="0" u="none" strike="noStrike" cap="none" normalizeH="0" baseline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всё это строилось по мере строительства полотна дороги, чтобы к завершению работ новое направление сразу становилось действующим.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Огромная дорожная сеть требовала соответствующей инфраструктуры: постоялые дворы, кузницы, конюшни </a:t>
            </a:r>
            <a:r>
              <a:rPr kumimoji="0" lang="ru-RU" sz="900" b="0" i="0" u="none" strike="noStrike" cap="none" normalizeH="0" baseline="0" smtClean="0">
                <a:ln>
                  <a:noFill/>
                </a:ln>
                <a:solidFill>
                  <a:srgbClr val="333333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–</a:t>
            </a:r>
            <a:r>
              <a:rPr kumimoji="0" lang="ru-RU" sz="900" b="0" i="0" u="none" strike="noStrike" cap="none" normalizeH="0" baseline="0" smtClean="0">
                <a:ln>
                  <a:noFill/>
                </a:ln>
                <a:solidFill>
                  <a:srgbClr val="333333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всё это строилось по мере строительства полотна дороги, чтобы к завершению работ новое направление сразу становилось действующим.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10" name="Рисунок 9" descr="http://www.historie.ru/uploads/posts/2014-01/1389904270_karta-rimskih-dorog.jpg"/>
          <p:cNvPicPr/>
          <p:nvPr/>
        </p:nvPicPr>
        <p:blipFill>
          <a:blip r:embed="rId2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5="http://schemas.microsoft.com/office/word/2012/wordml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1071538" y="1214422"/>
            <a:ext cx="6667500" cy="311467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xtBox 10"/>
          <p:cNvSpPr txBox="1"/>
          <p:nvPr/>
        </p:nvSpPr>
        <p:spPr>
          <a:xfrm>
            <a:off x="2500298" y="785794"/>
            <a:ext cx="4572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Карта дорог Римской Империи</a:t>
            </a:r>
            <a:endParaRPr lang="ru-RU" b="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7158" y="3786190"/>
            <a:ext cx="842968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. В отличие от стран Запада</a:t>
            </a:r>
            <a:r>
              <a:rPr lang="ru-RU" b="1" i="1" dirty="0" smtClean="0"/>
              <a:t>, </a:t>
            </a:r>
            <a:r>
              <a:rPr lang="ru-RU" dirty="0" smtClean="0"/>
              <a:t>возникших на месте одной из величайших древних цивилизаций – Древнего Рима, Российские дороги на протяжении всей истории оставляли желать лучшего. В некоторой степени это объясняется особенностью природно-географических условий, в которых формировалась Российская цивилизация. В виду сурового климата наличия большого количества различного рода препятствий – лесов, заболоченных местностей, строительство дорог в России всегда было сопряжено со значительными трудностями. </a:t>
            </a:r>
            <a:endParaRPr lang="ru-RU" dirty="0"/>
          </a:p>
        </p:txBody>
      </p:sp>
      <p:pic>
        <p:nvPicPr>
          <p:cNvPr id="5" name="Рисунок 4" descr="C:\Documents and Settings\другие.TECH-106\Рабочий стол\Дорога. Крыжицкий Константин, 1899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4876" y="285728"/>
            <a:ext cx="4279835" cy="321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Documents and Settings\другие.TECH-106\Рабочий стол\Полесье. Шишкин И.И., 188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38" y="214290"/>
            <a:ext cx="2828988" cy="35946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2844" y="142853"/>
            <a:ext cx="450059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   В виду того, что большую часть территории Руси занимали непроходимые леса, роль дорог выполняли реки; все русские города и большая часть сёл располагались по берегам рек. Летом по рекам плавали, зимой ездили на санях. 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357818" y="4857760"/>
            <a:ext cx="357186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  Сухопутное сообщение затрудняли также ватаги разбойников, промышлявших на лесных дорогах. </a:t>
            </a:r>
            <a:endParaRPr lang="ru-RU" dirty="0"/>
          </a:p>
        </p:txBody>
      </p:sp>
      <p:pic>
        <p:nvPicPr>
          <p:cNvPr id="4" name="Рисунок 3" descr="http://img0.liveinternet.ru/images/attach/c/9/108/401/108401182_large_20.jpg"/>
          <p:cNvPicPr/>
          <p:nvPr/>
        </p:nvPicPr>
        <p:blipFill>
          <a:blip r:embed="rId2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5000628" y="285728"/>
            <a:ext cx="3643338" cy="278608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http://go2.imgsmail.ru/imgpreview?key=40c41536a300f86e&amp;mb=imgdb_preview_1631"/>
          <p:cNvPicPr/>
          <p:nvPr/>
        </p:nvPicPr>
        <p:blipFill>
          <a:blip r:embed="rId3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928662" y="3929066"/>
            <a:ext cx="4357718" cy="25003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4282" y="1643051"/>
            <a:ext cx="457203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       Отсутствие дорог иногда оказывалось благом для населения русских княжеств. Так, в 1238 году хан Батый, разоривший Рязанское и                   </a:t>
            </a:r>
            <a:r>
              <a:rPr lang="ru-RU" dirty="0" err="1" smtClean="0"/>
              <a:t>Владимиро</a:t>
            </a:r>
            <a:r>
              <a:rPr lang="ru-RU" dirty="0" smtClean="0"/>
              <a:t>–Суздальское княжества,               по причине весенней распутицы не смог дойти до Новгорода, и вынужден был повернуть на юг.                                    </a:t>
            </a:r>
            <a:r>
              <a:rPr lang="ru-RU" dirty="0" err="1" smtClean="0"/>
              <a:t>Татаро</a:t>
            </a:r>
            <a:r>
              <a:rPr lang="ru-RU" dirty="0" smtClean="0"/>
              <a:t> – монгольское нашествие сыграло двойственную роль в развитии дорожной системы русских земель</a:t>
            </a:r>
            <a:r>
              <a:rPr lang="ru-RU" sz="1600" dirty="0" smtClean="0"/>
              <a:t>. </a:t>
            </a:r>
            <a:endParaRPr lang="ru-RU" dirty="0"/>
          </a:p>
        </p:txBody>
      </p:sp>
      <p:pic>
        <p:nvPicPr>
          <p:cNvPr id="3" name="Рисунок 2" descr="http://www.peshera.org/khrono/Fotos-09/foto-356.jpg"/>
          <p:cNvPicPr/>
          <p:nvPr/>
        </p:nvPicPr>
        <p:blipFill>
          <a:blip r:embed="rId2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 t="8000" b="5333"/>
          <a:stretch>
            <a:fillRect/>
          </a:stretch>
        </p:blipFill>
        <p:spPr bwMode="auto">
          <a:xfrm>
            <a:off x="4929190" y="428604"/>
            <a:ext cx="3929090" cy="54292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8596" y="4000504"/>
            <a:ext cx="821537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     С одной стороны, в результате походов Батыя была основательно подорвана экономика русских княжеств, разрушены десятки городов,  что в итоге привело к сокращению торговли и запустению дорог. В то же время, подчинив Северо-Восточную Русь и сделав её частью Золотой Орды, татары ввели в русских землях свою систему почтового сообщения, позаимствованную в Китае, что по – сути явилось революцией в развитии дорожной сети. Вдоль дорог начали располагаться станции ордынской почты, </a:t>
            </a:r>
            <a:endParaRPr lang="ru-RU" dirty="0"/>
          </a:p>
        </p:txBody>
      </p:sp>
      <p:pic>
        <p:nvPicPr>
          <p:cNvPr id="4" name="Рисунок 3" descr="http://blog.img.pravda.com/images/doc/2/d/2dc7e-0000000.jpg"/>
          <p:cNvPicPr/>
          <p:nvPr/>
        </p:nvPicPr>
        <p:blipFill>
          <a:blip r:embed="rId2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 t="5660" b="11321"/>
          <a:stretch>
            <a:fillRect/>
          </a:stretch>
        </p:blipFill>
        <p:spPr bwMode="auto">
          <a:xfrm>
            <a:off x="642910" y="285728"/>
            <a:ext cx="2786062" cy="3357586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http://img0.liveinternet.ru/images/attach/c/0/119/805/119805782_000.jpg"/>
          <p:cNvPicPr/>
          <p:nvPr/>
        </p:nvPicPr>
        <p:blipFill>
          <a:blip r:embed="rId3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4000496" y="285728"/>
            <a:ext cx="4662500" cy="34290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34" y="4143380"/>
            <a:ext cx="828680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Содержатели станций назывались ямщиками (от тюркского «</a:t>
            </a:r>
            <a:r>
              <a:rPr lang="ru-RU" dirty="0" err="1" smtClean="0"/>
              <a:t>ямджи</a:t>
            </a:r>
            <a:r>
              <a:rPr lang="ru-RU" dirty="0" smtClean="0"/>
              <a:t>»-«гонец»). Содержание ямов ложилось на местное население, оно же исполняло подводную повинность, т.е. обязано было предоставлять своих лошадей и подводы ордынским послам или гонцам.</a:t>
            </a:r>
            <a:endParaRPr lang="ru-RU" dirty="0"/>
          </a:p>
        </p:txBody>
      </p:sp>
      <p:pic>
        <p:nvPicPr>
          <p:cNvPr id="3" name="Рисунок 2" descr="http://venividi.ru/files/img/6734/6.jpg"/>
          <p:cNvPicPr/>
          <p:nvPr/>
        </p:nvPicPr>
        <p:blipFill>
          <a:blip r:embed="rId2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4786282" y="214290"/>
            <a:ext cx="4357718" cy="321471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http://magmens.com/uploads/posts/2014-11/1415867176_29.jpg"/>
          <p:cNvPicPr/>
          <p:nvPr/>
        </p:nvPicPr>
        <p:blipFill>
          <a:blip r:embed="rId3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214282" y="214290"/>
            <a:ext cx="4214842" cy="32861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20" y="357166"/>
            <a:ext cx="83582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В Долгое время в России дорожное движение регулировалось царскими указами.</a:t>
            </a:r>
          </a:p>
          <a:p>
            <a:r>
              <a:rPr lang="ru-RU" dirty="0" smtClean="0"/>
              <a:t>    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4214778" y="1571613"/>
            <a:ext cx="471494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 smtClean="0"/>
              <a:t>   Так, в указе  императрицы Анны Иоанновны от 1730 года говорилось: «Извозчикам и прочим всяких чинов людям ездить, имея лошадей в упряжи, со всяким опасением и осторожностью, смирно.   </a:t>
            </a:r>
          </a:p>
          <a:p>
            <a:pPr algn="just"/>
            <a:r>
              <a:rPr lang="ru-RU" sz="1600" dirty="0" smtClean="0"/>
              <a:t> </a:t>
            </a:r>
          </a:p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214282" y="4357694"/>
            <a:ext cx="492922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 smtClean="0"/>
              <a:t>А в указе императрицы Екатерины II сказано: «На улицах  ямщикам ни в коем разе не кричать, не свистеть, не звенеть и не бренчать».</a:t>
            </a:r>
            <a:endParaRPr lang="ru-RU" sz="1600" dirty="0"/>
          </a:p>
        </p:txBody>
      </p:sp>
      <p:pic>
        <p:nvPicPr>
          <p:cNvPr id="6" name="Рисунок 5" descr="Портрет императрицы Анны Иоанновны"/>
          <p:cNvPicPr/>
          <p:nvPr/>
        </p:nvPicPr>
        <p:blipFill>
          <a:blip r:embed="rId2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214282" y="1142984"/>
            <a:ext cx="4000496" cy="214314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Романова Екатерина"/>
          <p:cNvPicPr/>
          <p:nvPr/>
        </p:nvPicPr>
        <p:blipFill>
          <a:blip r:embed="rId3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5715008" y="3214686"/>
            <a:ext cx="2690818" cy="321471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71472" y="4071942"/>
            <a:ext cx="778674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   Количество транспортных средств  со временем стало  нарастать, на смену конным повозкам стали, приходить первые автомобили.. 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3" name="Picture 6" descr="кеун 00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285728"/>
            <a:ext cx="3214710" cy="2667782"/>
          </a:xfrm>
          <a:prstGeom prst="rect">
            <a:avLst/>
          </a:prstGeom>
          <a:noFill/>
        </p:spPr>
      </p:pic>
      <p:pic>
        <p:nvPicPr>
          <p:cNvPr id="4" name="Picture 4" descr="кеун 0000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29256" y="0"/>
            <a:ext cx="3455987" cy="30241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Семафор"/>
          <p:cNvPicPr/>
          <p:nvPr/>
        </p:nvPicPr>
        <p:blipFill>
          <a:blip r:embed="rId2">
            <a:extLst>
              <a:ext uri="{28A0092B-C50C-407E-A947-70E740481C1C}">
                <a14:useLocalDpi xmlns:lc="http://schemas.openxmlformats.org/drawingml/2006/lockedCanvas" xmlns:pic="http://schemas.openxmlformats.org/drawingml/2006/picture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5="http://schemas.microsoft.com/office/word/2012/wordml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714348" y="285728"/>
            <a:ext cx="3357586" cy="3500462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Прямоугольник 7"/>
          <p:cNvSpPr/>
          <p:nvPr/>
        </p:nvSpPr>
        <p:spPr>
          <a:xfrm>
            <a:off x="4214810" y="500042"/>
            <a:ext cx="4572000" cy="20313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dirty="0" smtClean="0"/>
              <a:t>  Основа современных Правил дорожного движения положена 10 декабря 1868 в Лондоне. В этот день, перед Парламентом на площади появился первый железнодорожный семафор в виде цветного диска с механическим управлением</a:t>
            </a:r>
            <a:endParaRPr lang="ru-RU" dirty="0"/>
          </a:p>
        </p:txBody>
      </p:sp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1428728" y="4286256"/>
            <a:ext cx="7215238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1600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Горизонтальное положение – движение запрещено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457200" algn="l"/>
              </a:tabLst>
            </a:pPr>
            <a:endParaRPr kumimoji="0" lang="ru-RU" sz="1600" i="0" u="none" strike="noStrike" cap="none" normalizeH="0" baseline="0" dirty="0" smtClean="0">
              <a:ln>
                <a:noFill/>
              </a:ln>
              <a:effectLst/>
              <a:latin typeface="+mj-lt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ru-RU" sz="1600" i="0" u="none" strike="noStrike" cap="none" normalizeH="0" baseline="0" dirty="0" smtClean="0">
                <a:ln>
                  <a:noFill/>
                </a:ln>
                <a:effectLst/>
                <a:latin typeface="+mj-lt"/>
                <a:ea typeface="Times New Roman" pitchFamily="18" charset="0"/>
                <a:cs typeface="Arial" pitchFamily="34" charset="0"/>
              </a:rPr>
              <a:t>Положение под углом 45 градусов – движение разрешено, но с соблюдением мер предосторожности.</a:t>
            </a:r>
            <a:endParaRPr kumimoji="0" lang="ru-RU" sz="1600" i="0" u="none" strike="noStrike" cap="none" normalizeH="0" baseline="0" dirty="0" smtClean="0">
              <a:ln>
                <a:noFill/>
              </a:ln>
              <a:effectLst/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14282" y="3929066"/>
            <a:ext cx="8715404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905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Сначала в разных странах были разные правила. Но это было очень неудобно.</a:t>
            </a:r>
            <a:endParaRPr kumimoji="0" lang="ru-RU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  <a:p>
            <a:pPr marL="0" marR="0" lvl="0" indent="1905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Поэтому в 1909 году на Международной конференции в Париже была принята Конвенция по автомобильному движению, которая установила единые правила для всех стран. Эта Конвенция ввела первые дорожные знаки, установила обязанности водителей и пешеходов.</a:t>
            </a:r>
            <a:endParaRPr kumimoji="0" lang="ru-RU" b="0" i="0" u="none" strike="noStrike" cap="none" normalizeH="0" baseline="0" dirty="0" smtClean="0">
              <a:ln>
                <a:noFill/>
              </a:ln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1472" y="4286256"/>
            <a:ext cx="814393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  Первые Правила движения в Росси по улицам и дорогам были разработаны в 1940 году, так как развитие автомобильного транспорта шло медленнее, чем в Европе и Америке.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  В настоящее время в России действуют современные Правила дорожного движения, которые мы изучаем на уроках и внеклассных занятиях.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42910" y="2571744"/>
            <a:ext cx="800105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     На  протяжении многих лет в  правила дорожного движения вносились изменения и дополнения, оговаривались особенности при проезде перекрестков, изменение скоростного режима при подъезде к перекрестку, запрет обгона на сложных участках. 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Рисунок 3" descr="История появления правил дорожного движения. История светофора"/>
          <p:cNvPicPr/>
          <p:nvPr/>
        </p:nvPicPr>
        <p:blipFill>
          <a:blip r:embed="rId2">
            <a:extLst>
              <a:ext uri="{28A0092B-C50C-407E-A947-70E740481C1C}">
                <a14:useLocalDpi xmlns:ve="http://schemas.openxmlformats.org/markup-compatibility/2006" xmlns:m="http://schemas.openxmlformats.org/officeDocument/2006/math" xmlns:wp="http://schemas.openxmlformats.org/drawingml/2006/wordprocessingDrawing" xmlns:wne="http://schemas.microsoft.com/office/word/2006/wordml" xmlns:a14="http://schemas.microsoft.com/office/drawing/2010/main" xmlns:wps="http://schemas.microsoft.com/office/word/2010/wordprocessingShape" xmlns:wpi="http://schemas.microsoft.com/office/word/2010/wordprocessingInk" xmlns:wpg="http://schemas.microsoft.com/office/word/2010/wordprocessingGroup" xmlns:w15="http://schemas.microsoft.com/office/word/2012/wordml" xmlns:w14="http://schemas.microsoft.com/office/word/2010/wordml" xmlns:w="http://schemas.openxmlformats.org/wordprocessingml/2006/main" xmlns:w10="urn:schemas-microsoft-com:office:word" xmlns:wp14="http://schemas.microsoft.com/office/word/2010/wordprocessingDrawing" xmlns:v="urn:schemas-microsoft-com:vml" xmlns:o="urn:schemas-microsoft-com:office:office" xmlns:mc="http://schemas.openxmlformats.org/markup-compatibility/2006" xmlns:wpc="http://schemas.microsoft.com/office/word/2010/wordprocessingCanvas" xmlns="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285720" y="142852"/>
            <a:ext cx="1428760" cy="228599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ркая">
  <a:themeElements>
    <a:clrScheme name="Другая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612</TotalTime>
  <Words>961</Words>
  <PresentationFormat>Экран (4:3)</PresentationFormat>
  <Paragraphs>44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Яркая</vt:lpstr>
      <vt:lpstr>История развития дорог и правила дорожного движения.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История развития дорог и правила дорожного движения». </dc:title>
  <cp:lastModifiedBy>другие</cp:lastModifiedBy>
  <cp:revision>78</cp:revision>
  <dcterms:modified xsi:type="dcterms:W3CDTF">2015-12-10T08:00:00Z</dcterms:modified>
</cp:coreProperties>
</file>