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8" r:id="rId2"/>
    <p:sldId id="259" r:id="rId3"/>
    <p:sldId id="260" r:id="rId4"/>
    <p:sldId id="261" r:id="rId5"/>
    <p:sldId id="325" r:id="rId6"/>
    <p:sldId id="332" r:id="rId7"/>
    <p:sldId id="326" r:id="rId8"/>
    <p:sldId id="327" r:id="rId9"/>
    <p:sldId id="263" r:id="rId10"/>
    <p:sldId id="264" r:id="rId11"/>
    <p:sldId id="328" r:id="rId12"/>
    <p:sldId id="329" r:id="rId13"/>
    <p:sldId id="330" r:id="rId14"/>
    <p:sldId id="265" r:id="rId15"/>
    <p:sldId id="337" r:id="rId16"/>
    <p:sldId id="267" r:id="rId17"/>
    <p:sldId id="268" r:id="rId18"/>
    <p:sldId id="269" r:id="rId19"/>
    <p:sldId id="270" r:id="rId20"/>
    <p:sldId id="272" r:id="rId21"/>
    <p:sldId id="273" r:id="rId22"/>
    <p:sldId id="33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338" r:id="rId34"/>
    <p:sldId id="339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340" r:id="rId47"/>
    <p:sldId id="295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35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36" r:id="rId7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66"/>
    <a:srgbClr val="002200"/>
    <a:srgbClr val="002E00"/>
    <a:srgbClr val="000000"/>
    <a:srgbClr val="36351B"/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9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B5B74-1819-4BCA-9969-4F1D0D777B16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21E76-7411-408E-812A-F0D7FC52E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37D4E7-3C4D-4C17-BC6F-A061ACD20124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21E76-7411-408E-812A-F0D7FC52E0BF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21E76-7411-408E-812A-F0D7FC52E0BF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21E76-7411-408E-812A-F0D7FC52E0BF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CBD0A6-CA47-419A-BC5B-A672DE441190}" type="slidenum">
              <a:rPr lang="ru-RU" smtClean="0"/>
              <a:pPr/>
              <a:t>69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3FC475-D0F4-476C-8CC7-BBEE0C6EA98B}" type="slidenum">
              <a:rPr lang="ru-RU" smtClean="0"/>
              <a:pPr/>
              <a:t>70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21E76-7411-408E-812A-F0D7FC52E0BF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21E76-7411-408E-812A-F0D7FC52E0BF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21E76-7411-408E-812A-F0D7FC52E0BF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DAC2E9-AD9F-409E-AF0C-954021C4E2C9}" type="slidenum">
              <a:rPr lang="ru-RU" smtClean="0"/>
              <a:pPr/>
              <a:t>26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21E76-7411-408E-812A-F0D7FC52E0BF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21E76-7411-408E-812A-F0D7FC52E0BF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21E76-7411-408E-812A-F0D7FC52E0BF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4DA708-DD09-4A81-9907-F1D650E16D0E}" type="slidenum">
              <a:rPr lang="ru-RU" smtClean="0"/>
              <a:pPr/>
              <a:t>47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BF13-4937-4287-BCA8-4F8A7E5B5362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EC9B-C72A-4654-A199-1BE62967E9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BF13-4937-4287-BCA8-4F8A7E5B5362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EC9B-C72A-4654-A199-1BE62967E9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BF13-4937-4287-BCA8-4F8A7E5B5362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EC9B-C72A-4654-A199-1BE62967E9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8D2907F-9D91-4CEF-8B21-9BB6EFCAFDB4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BF13-4937-4287-BCA8-4F8A7E5B5362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EC9B-C72A-4654-A199-1BE62967E9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BF13-4937-4287-BCA8-4F8A7E5B5362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EC9B-C72A-4654-A199-1BE62967E9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BF13-4937-4287-BCA8-4F8A7E5B5362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EC9B-C72A-4654-A199-1BE62967E9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BF13-4937-4287-BCA8-4F8A7E5B5362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EC9B-C72A-4654-A199-1BE62967E9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BF13-4937-4287-BCA8-4F8A7E5B5362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EC9B-C72A-4654-A199-1BE62967E9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BF13-4937-4287-BCA8-4F8A7E5B5362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EC9B-C72A-4654-A199-1BE62967E9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BF13-4937-4287-BCA8-4F8A7E5B5362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EC9B-C72A-4654-A199-1BE62967E9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BF13-4937-4287-BCA8-4F8A7E5B5362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EC9B-C72A-4654-A199-1BE62967E9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BBF13-4937-4287-BCA8-4F8A7E5B5362}" type="datetimeFigureOut">
              <a:rPr lang="ru-RU" smtClean="0"/>
              <a:pPr/>
              <a:t>16.12.2015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AEC9B-C72A-4654-A199-1BE62967E9D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hyperlink" Target="http://www.ancienthistory.spb.ru/images/inventions/0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sp.krakow.pl/whk/imagi/rylce.jpg" TargetMode="External"/><Relationship Id="rId5" Type="http://schemas.openxmlformats.org/officeDocument/2006/relationships/image" Target="../media/image25.jpeg"/><Relationship Id="rId4" Type="http://schemas.openxmlformats.org/officeDocument/2006/relationships/hyperlink" Target="http://upload.wikimedia.org/wikipedia/commons/thumb/6/69/Sales_contract_Shuruppak_Louvre_AO3760.jpg/635px-Sales_contract_Shuruppak_Louvre_AO3760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savepic.net/1612861.jpg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upload.wikimedia.org/wikipedia/commons/thumb/6/6b/Ziggarat_of_Ur_001.jpg/800px-Ziggarat_of_Ur_001.jpg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Grp="1" noChangeArrowheads="1"/>
          </p:cNvSpPr>
          <p:nvPr>
            <p:ph type="title"/>
          </p:nvPr>
        </p:nvSpPr>
        <p:spPr>
          <a:xfrm>
            <a:off x="539552" y="2276872"/>
            <a:ext cx="8229600" cy="1143000"/>
          </a:xfrm>
        </p:spPr>
        <p:txBody>
          <a:bodyPr/>
          <a:lstStyle/>
          <a:p>
            <a:pPr eaLnBrk="1" hangingPunct="1"/>
            <a:r>
              <a:rPr lang="ru-RU" sz="5400" b="1" i="1" dirty="0" smtClean="0">
                <a:solidFill>
                  <a:srgbClr val="FFC000"/>
                </a:solidFill>
              </a:rPr>
              <a:t>Искусство Месопотамии</a:t>
            </a:r>
            <a:endParaRPr lang="ru-RU" sz="5000" b="1" i="1" dirty="0" smtClean="0">
              <a:solidFill>
                <a:srgbClr val="FFC000"/>
              </a:solidFill>
            </a:endParaRPr>
          </a:p>
        </p:txBody>
      </p:sp>
      <p:sp>
        <p:nvSpPr>
          <p:cNvPr id="2051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188913"/>
            <a:ext cx="9144000" cy="1760537"/>
          </a:xfrm>
        </p:spPr>
        <p:txBody>
          <a:bodyPr/>
          <a:lstStyle/>
          <a:p>
            <a:pPr lvl="2" algn="ctr" eaLnBrk="1" hangingPunct="1">
              <a:buFontTx/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Муниципальное образовательное учреждение дополнительного образования</a:t>
            </a:r>
          </a:p>
          <a:p>
            <a:pPr lvl="2" algn="ctr" eaLnBrk="1" hangingPunct="1">
              <a:buFontTx/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 «Детская художественная школа городского округа Прохладный </a:t>
            </a:r>
          </a:p>
          <a:p>
            <a:pPr lvl="2" algn="ctr" eaLnBrk="1" hangingPunct="1">
              <a:buFontTx/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Кабардино-Балкарской Республики»</a:t>
            </a:r>
          </a:p>
        </p:txBody>
      </p:sp>
      <p:pic>
        <p:nvPicPr>
          <p:cNvPr id="2052" name="Picture 13" descr="e7b994bae4a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221088"/>
            <a:ext cx="2424112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4751388" y="4941888"/>
            <a:ext cx="4392612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ru-RU" kern="0" dirty="0">
                <a:solidFill>
                  <a:schemeClr val="bg1"/>
                </a:solidFill>
                <a:latin typeface="+mn-lt"/>
              </a:rPr>
              <a:t>     Составил: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ru-RU" kern="0" dirty="0">
                <a:solidFill>
                  <a:schemeClr val="bg1"/>
                </a:solidFill>
                <a:latin typeface="+mn-lt"/>
              </a:rPr>
              <a:t>     преподаватель истории искусства </a:t>
            </a:r>
            <a:endParaRPr lang="ru-RU" kern="0" dirty="0" smtClean="0">
              <a:solidFill>
                <a:schemeClr val="bg1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ru-RU" kern="0" dirty="0" smtClean="0">
                <a:solidFill>
                  <a:schemeClr val="bg1"/>
                </a:solidFill>
              </a:rPr>
              <a:t>     </a:t>
            </a:r>
            <a:r>
              <a:rPr lang="ru-RU" kern="0" dirty="0" err="1" smtClean="0">
                <a:solidFill>
                  <a:schemeClr val="bg1"/>
                </a:solidFill>
                <a:latin typeface="+mn-lt"/>
              </a:rPr>
              <a:t>Тесля</a:t>
            </a:r>
            <a:r>
              <a:rPr lang="ru-RU" kern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kern="0" dirty="0">
                <a:solidFill>
                  <a:schemeClr val="bg1"/>
                </a:solidFill>
                <a:latin typeface="+mn-lt"/>
              </a:rPr>
              <a:t>Галина Васильевна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076825" y="116632"/>
            <a:ext cx="4067175" cy="6553200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>Сохранился фрагмент </a:t>
            </a:r>
            <a:r>
              <a:rPr lang="ru-RU" sz="2800" dirty="0" smtClean="0">
                <a:solidFill>
                  <a:srgbClr val="FFC000"/>
                </a:solidFill>
              </a:rPr>
              <a:t>«Красного здания» в </a:t>
            </a:r>
            <a:r>
              <a:rPr lang="ru-RU" sz="2800" dirty="0" err="1" smtClean="0">
                <a:solidFill>
                  <a:srgbClr val="FFC000"/>
                </a:solidFill>
              </a:rPr>
              <a:t>Уруке</a:t>
            </a:r>
            <a:r>
              <a:rPr lang="ru-RU" sz="2800" dirty="0" smtClean="0">
                <a:solidFill>
                  <a:srgbClr val="FFC000"/>
                </a:solidFill>
              </a:rPr>
              <a:t/>
            </a:r>
            <a:br>
              <a:rPr lang="ru-RU" sz="2800" dirty="0" smtClean="0">
                <a:solidFill>
                  <a:srgbClr val="FFC000"/>
                </a:solidFill>
              </a:rPr>
            </a:br>
            <a:r>
              <a:rPr lang="ru-RU" sz="2800" dirty="0" smtClean="0">
                <a:solidFill>
                  <a:srgbClr val="FFC000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(возможно, место народных собраний); остатки платформы с колоннами и полуколоннами, украшенными мозаикой из трёхцветных терракотовых конусов, и лестницы.</a:t>
            </a:r>
          </a:p>
        </p:txBody>
      </p:sp>
      <p:pic>
        <p:nvPicPr>
          <p:cNvPr id="11267" name="Picture 2" descr="C:\Documents and Settings\mike\Рабочий стол\История искусства ФГТ\Междуречье\15 фрагмент колонны Красного здани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691724" cy="64807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4105275" cy="6524625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>Сохранились прекрасные образцы шумерской скульптуры.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Наиболее распространенным типом скульптуры был </a:t>
            </a:r>
            <a:r>
              <a:rPr lang="ru-RU" sz="2800" dirty="0" err="1" smtClean="0">
                <a:solidFill>
                  <a:srgbClr val="FFC000"/>
                </a:solidFill>
              </a:rPr>
              <a:t>адорант</a:t>
            </a:r>
            <a:r>
              <a:rPr lang="ru-RU" sz="2800" dirty="0" smtClean="0">
                <a:solidFill>
                  <a:srgbClr val="FFC000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(от латинского «поклоняться»), который представлял собой статую молящегося…</a:t>
            </a:r>
            <a:endParaRPr lang="ru-RU" sz="2600" dirty="0" smtClean="0">
              <a:solidFill>
                <a:schemeClr val="bg1"/>
              </a:solidFill>
            </a:endParaRPr>
          </a:p>
        </p:txBody>
      </p:sp>
      <p:pic>
        <p:nvPicPr>
          <p:cNvPr id="12291" name="Picture 3" descr="C:\Documents and Settings\mike\Рабочий стол\История искусства ФГТ\Междуречье\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6632"/>
            <a:ext cx="4176464" cy="667553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-6350" y="-242888"/>
            <a:ext cx="4722366" cy="1223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Скульптура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148263" y="-171450"/>
            <a:ext cx="3995737" cy="7029450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>Особенно тщательно выполняли огромные глаза </a:t>
            </a:r>
            <a:r>
              <a:rPr lang="ru-RU" sz="2800" dirty="0" err="1" smtClean="0">
                <a:solidFill>
                  <a:srgbClr val="FFC000"/>
                </a:solidFill>
              </a:rPr>
              <a:t>адорантов</a:t>
            </a:r>
            <a:r>
              <a:rPr lang="ru-RU" sz="2800" dirty="0" smtClean="0">
                <a:solidFill>
                  <a:schemeClr val="bg1"/>
                </a:solidFill>
              </a:rPr>
              <a:t>;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их часто инкрустировали кусочками камня, дерева, металла. Шумерской скульптуре, в отличие от древнеегипетской, никогда не придавали портретного сходства; главная особенность– это условность изображения.</a:t>
            </a:r>
          </a:p>
        </p:txBody>
      </p:sp>
      <p:pic>
        <p:nvPicPr>
          <p:cNvPr id="13315" name="Picture 4" descr="C:\Users\User\Desktop\Уроки ФГТ\Междуречье\17 статуэтка молящегос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30" y="116632"/>
            <a:ext cx="4948419" cy="66238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5517232"/>
            <a:ext cx="9036050" cy="114300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rgbClr val="FFC000"/>
                </a:solidFill>
              </a:rPr>
              <a:t>Стела царя </a:t>
            </a:r>
            <a:r>
              <a:rPr lang="ru-RU" sz="2500" dirty="0" err="1" smtClean="0">
                <a:solidFill>
                  <a:srgbClr val="FFC000"/>
                </a:solidFill>
              </a:rPr>
              <a:t>Эанатума</a:t>
            </a:r>
            <a:r>
              <a:rPr lang="ru-RU" sz="2500" dirty="0" smtClean="0">
                <a:solidFill>
                  <a:schemeClr val="bg1"/>
                </a:solidFill>
              </a:rPr>
              <a:t>, воздвигнутая в </a:t>
            </a:r>
            <a:r>
              <a:rPr lang="ru-RU" sz="2500" dirty="0" err="1" smtClean="0">
                <a:solidFill>
                  <a:schemeClr val="bg1"/>
                </a:solidFill>
              </a:rPr>
              <a:t>Лагаше</a:t>
            </a:r>
            <a:r>
              <a:rPr lang="ru-RU" sz="2500" dirty="0" smtClean="0">
                <a:solidFill>
                  <a:schemeClr val="bg1"/>
                </a:solidFill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</a:rPr>
              <a:t>в</a:t>
            </a:r>
            <a:r>
              <a:rPr lang="ru-RU" sz="2500" dirty="0" smtClean="0">
                <a:solidFill>
                  <a:schemeClr val="bg1"/>
                </a:solidFill>
              </a:rPr>
              <a:t> честь победы над главным врагом городом </a:t>
            </a:r>
            <a:r>
              <a:rPr lang="ru-RU" sz="2500" dirty="0" err="1" smtClean="0">
                <a:solidFill>
                  <a:schemeClr val="bg1"/>
                </a:solidFill>
              </a:rPr>
              <a:t>Уммой</a:t>
            </a:r>
            <a:r>
              <a:rPr lang="ru-RU" sz="2500" dirty="0" smtClean="0">
                <a:solidFill>
                  <a:schemeClr val="bg1"/>
                </a:solidFill>
              </a:rPr>
              <a:t>.</a:t>
            </a:r>
            <a:r>
              <a:rPr lang="ru-RU" sz="2400" dirty="0" smtClean="0">
                <a:solidFill>
                  <a:schemeClr val="bg1"/>
                </a:solidFill>
              </a:rPr>
              <a:t> На одном из фрагментов стелы отряд воинов, вооруженных копьями и щитами, марширует по трупам своих врагов. </a:t>
            </a:r>
            <a:r>
              <a:rPr lang="ru-RU" sz="2500" dirty="0" smtClean="0">
                <a:solidFill>
                  <a:schemeClr val="bg1"/>
                </a:solidFill>
              </a:rPr>
              <a:t/>
            </a:r>
            <a:br>
              <a:rPr lang="ru-RU" sz="2500" dirty="0" smtClean="0">
                <a:solidFill>
                  <a:schemeClr val="bg1"/>
                </a:solidFill>
              </a:rPr>
            </a:br>
            <a:endParaRPr lang="ru-RU" sz="2500" dirty="0" smtClean="0">
              <a:solidFill>
                <a:schemeClr val="bg1"/>
              </a:solidFill>
            </a:endParaRPr>
          </a:p>
        </p:txBody>
      </p:sp>
      <p:pic>
        <p:nvPicPr>
          <p:cNvPr id="14339" name="Picture 4" descr="C:\Users\User\Desktop\Уроки ФГТ\Междуречье\19 стела правителя города Лагаша Эаннату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8496944" cy="501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5715000"/>
            <a:ext cx="9036050" cy="114300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>Изображенный более крупно вождь одет в шкуру животного, над полем боя кружит стая коршунов. </a:t>
            </a:r>
            <a:endParaRPr lang="ru-RU" sz="2600" dirty="0" smtClean="0">
              <a:solidFill>
                <a:schemeClr val="bg1"/>
              </a:solidFill>
            </a:endParaRPr>
          </a:p>
        </p:txBody>
      </p:sp>
      <p:pic>
        <p:nvPicPr>
          <p:cNvPr id="15363" name="Picture 2" descr="C:\Documents and Settings\mike\Рабочий стол\История искусства ФГТ\Междуречье\20 коршуны кружатс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3" y="131545"/>
            <a:ext cx="6105402" cy="557677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4581128"/>
            <a:ext cx="9036050" cy="2520950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>Сохранилось множество шумерских резных печатей в форме цилиндра. </a:t>
            </a:r>
            <a:r>
              <a:rPr lang="ru-RU" sz="2800" dirty="0" smtClean="0">
                <a:solidFill>
                  <a:schemeClr val="bg1"/>
                </a:solidFill>
              </a:rPr>
              <a:t>Печать </a:t>
            </a:r>
            <a:r>
              <a:rPr lang="ru-RU" sz="2800" dirty="0" smtClean="0">
                <a:solidFill>
                  <a:schemeClr val="bg1"/>
                </a:solidFill>
              </a:rPr>
              <a:t>была предметом, обладавшим магической силой. Их хранили, как талисманы, дарили храмам, помещали в захоронения</a:t>
            </a:r>
            <a:r>
              <a:rPr lang="ru-RU" sz="2500" dirty="0" smtClean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8435" name="Picture 2" descr="C:\Documents and Settings\mike\Рабочий стол\История искусства ФГТ\Междуречье\21 цилиндрическая печать и её оттис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666883" cy="393388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7504" y="0"/>
            <a:ext cx="9036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C000"/>
                </a:solidFill>
              </a:rPr>
              <a:t>Глиптика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 – резьба по драгоценному или полудрагоценному камню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4913313"/>
            <a:ext cx="9036050" cy="1944687"/>
          </a:xfrm>
        </p:spPr>
        <p:txBody>
          <a:bodyPr/>
          <a:lstStyle/>
          <a:p>
            <a:pPr algn="l"/>
            <a:r>
              <a:rPr lang="ru-RU" sz="2600" dirty="0" smtClean="0">
                <a:solidFill>
                  <a:schemeClr val="bg1"/>
                </a:solidFill>
              </a:rPr>
              <a:t>Во время раскопок, проводившихся в Уре в 1920-х гг. под руководством английского археолога  </a:t>
            </a:r>
            <a:r>
              <a:rPr lang="ru-RU" sz="2600" dirty="0" smtClean="0">
                <a:solidFill>
                  <a:srgbClr val="FFC000"/>
                </a:solidFill>
              </a:rPr>
              <a:t>Леонардо </a:t>
            </a:r>
            <a:r>
              <a:rPr lang="ru-RU" sz="2600" dirty="0" err="1" smtClean="0">
                <a:solidFill>
                  <a:srgbClr val="FFC000"/>
                </a:solidFill>
              </a:rPr>
              <a:t>Вулли</a:t>
            </a:r>
            <a:r>
              <a:rPr lang="ru-RU" sz="2600" dirty="0" smtClean="0">
                <a:solidFill>
                  <a:schemeClr val="bg1"/>
                </a:solidFill>
              </a:rPr>
              <a:t>, были обнаружены многочисленные погребения, в которых оказалось несметное количество ценностей. </a:t>
            </a:r>
          </a:p>
        </p:txBody>
      </p:sp>
      <p:pic>
        <p:nvPicPr>
          <p:cNvPr id="17411" name="Picture 4" descr="C:\Users\User\Desktop\Уроки ФГТ\Междуречье\22 панель войны, штандарт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7"/>
            <a:ext cx="7989548" cy="43926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0" y="-515938"/>
            <a:ext cx="9144000" cy="1641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Декоративно-прикладное</a:t>
            </a:r>
            <a:r>
              <a:rPr kumimoji="0" lang="ru-RU" sz="3000" b="0" i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искусство</a:t>
            </a:r>
            <a:endParaRPr kumimoji="0" lang="ru-RU" sz="3000" b="0" i="1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4337050"/>
            <a:ext cx="9036050" cy="2520950"/>
          </a:xfrm>
        </p:spPr>
        <p:txBody>
          <a:bodyPr/>
          <a:lstStyle/>
          <a:p>
            <a:pPr algn="l"/>
            <a:r>
              <a:rPr lang="ru-RU" sz="2600" dirty="0" smtClean="0">
                <a:solidFill>
                  <a:schemeClr val="bg1"/>
                </a:solidFill>
              </a:rPr>
              <a:t>Здесь были обнаружены 2 доски, образующие как бы двухскатную крышу, с изображением военного похода и ритуального пира, выполненные в технике мозаики, так называемый </a:t>
            </a:r>
            <a:r>
              <a:rPr lang="ru-RU" sz="2600" dirty="0" smtClean="0">
                <a:solidFill>
                  <a:srgbClr val="FFC000"/>
                </a:solidFill>
              </a:rPr>
              <a:t>«штандарт из Ура». </a:t>
            </a:r>
          </a:p>
        </p:txBody>
      </p:sp>
      <p:pic>
        <p:nvPicPr>
          <p:cNvPr id="18435" name="Picture 5" descr="C:\Users\User\Desktop\Уроки ФГТ\Междуречье\23штандар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76672"/>
            <a:ext cx="8893095" cy="416517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56325" y="1484313"/>
            <a:ext cx="2700338" cy="1368425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>В погребениях был обнаружен сверкающий золотой шлем, покрывавший истлевший череп. </a:t>
            </a:r>
            <a:endParaRPr lang="ru-RU" sz="2600" dirty="0" smtClean="0">
              <a:solidFill>
                <a:schemeClr val="bg1"/>
              </a:solidFill>
            </a:endParaRPr>
          </a:p>
        </p:txBody>
      </p:sp>
      <p:pic>
        <p:nvPicPr>
          <p:cNvPr id="19459" name="Picture 2" descr="C:\Documents and Settings\mike\Рабочий стол\История искусства ФГТ\Междуречье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8012"/>
            <a:ext cx="5628134" cy="51312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9388" y="4941888"/>
            <a:ext cx="8964612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500" dirty="0">
                <a:solidFill>
                  <a:schemeClr val="bg1"/>
                </a:solidFill>
              </a:rPr>
              <a:t>Поражали гробницы и количеством человеческих останков – </a:t>
            </a:r>
            <a:endParaRPr lang="ru-RU" sz="2500" dirty="0" smtClean="0">
              <a:solidFill>
                <a:schemeClr val="bg1"/>
              </a:solidFill>
            </a:endParaRPr>
          </a:p>
          <a:p>
            <a:pPr eaLnBrk="0" hangingPunct="0">
              <a:defRPr/>
            </a:pPr>
            <a:r>
              <a:rPr lang="ru-RU" sz="2500" dirty="0" smtClean="0">
                <a:solidFill>
                  <a:schemeClr val="bg1"/>
                </a:solidFill>
              </a:rPr>
              <a:t>по-видимому</a:t>
            </a:r>
            <a:r>
              <a:rPr lang="ru-RU" sz="2500" dirty="0">
                <a:solidFill>
                  <a:schemeClr val="bg1"/>
                </a:solidFill>
              </a:rPr>
              <a:t>, жертвоприношений.</a:t>
            </a:r>
            <a:endParaRPr lang="ru-RU" sz="25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5445224"/>
            <a:ext cx="9036050" cy="1701800"/>
          </a:xfrm>
        </p:spPr>
        <p:txBody>
          <a:bodyPr>
            <a:norm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На женщинах были головные украшения из золота, лазурита и сердолика, изящные ожерелья из бусин.</a:t>
            </a:r>
          </a:p>
        </p:txBody>
      </p:sp>
      <p:pic>
        <p:nvPicPr>
          <p:cNvPr id="20483" name="Picture 2" descr="C:\Documents and Settings\mike\Рабочий стол\История искусства ФГТ\Междуречье\2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640960" cy="55741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515938"/>
            <a:ext cx="9144000" cy="1641476"/>
          </a:xfrm>
        </p:spPr>
        <p:txBody>
          <a:bodyPr/>
          <a:lstStyle/>
          <a:p>
            <a:pPr eaLnBrk="1" hangingPunct="1"/>
            <a:r>
              <a:rPr lang="ru-RU" sz="4000" i="1" dirty="0" smtClean="0">
                <a:solidFill>
                  <a:srgbClr val="FFC000"/>
                </a:solidFill>
                <a:cs typeface="Arial" charset="0"/>
              </a:rPr>
              <a:t>Культура Древней Месопотамии</a:t>
            </a:r>
            <a:endParaRPr lang="ru-RU" i="1" dirty="0" smtClean="0">
              <a:solidFill>
                <a:srgbClr val="FFC000"/>
              </a:solidFill>
              <a:cs typeface="Arial" charset="0"/>
            </a:endParaRPr>
          </a:p>
        </p:txBody>
      </p:sp>
      <p:sp>
        <p:nvSpPr>
          <p:cNvPr id="3075" name="Прямоугольник 1"/>
          <p:cNvSpPr>
            <a:spLocks noChangeArrowheads="1"/>
          </p:cNvSpPr>
          <p:nvPr/>
        </p:nvSpPr>
        <p:spPr bwMode="auto">
          <a:xfrm>
            <a:off x="251520" y="692696"/>
            <a:ext cx="8982075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Месопотамией (Междуречьем, </a:t>
            </a:r>
            <a:r>
              <a:rPr lang="ru-RU" sz="2800" dirty="0" err="1">
                <a:solidFill>
                  <a:schemeClr val="bg1"/>
                </a:solidFill>
              </a:rPr>
              <a:t>Двуречьем</a:t>
            </a:r>
            <a:r>
              <a:rPr lang="ru-RU" sz="2800" dirty="0">
                <a:solidFill>
                  <a:schemeClr val="bg1"/>
                </a:solidFill>
              </a:rPr>
              <a:t>) древние греки назвали земли, лежавшие между Тигром и </a:t>
            </a:r>
            <a:r>
              <a:rPr lang="ru-RU" sz="2800" dirty="0" err="1">
                <a:solidFill>
                  <a:schemeClr val="bg1"/>
                </a:solidFill>
              </a:rPr>
              <a:t>Ефратом</a:t>
            </a:r>
            <a:r>
              <a:rPr lang="ru-RU" sz="2800" dirty="0">
                <a:solidFill>
                  <a:schemeClr val="bg1"/>
                </a:solidFill>
              </a:rPr>
              <a:t> – двумя великими реками древности.</a:t>
            </a:r>
          </a:p>
          <a:p>
            <a:r>
              <a:rPr lang="ru-RU" sz="2800" dirty="0">
                <a:solidFill>
                  <a:schemeClr val="bg1"/>
                </a:solidFill>
              </a:rPr>
              <a:t>Историческая Месопотамия существовала почти двадцать пять столетий, от возникновения письменности до завоевания </a:t>
            </a:r>
            <a:r>
              <a:rPr lang="ru-RU" sz="2800" dirty="0" err="1">
                <a:solidFill>
                  <a:schemeClr val="bg1"/>
                </a:solidFill>
              </a:rPr>
              <a:t>Вавилонии</a:t>
            </a:r>
            <a:r>
              <a:rPr lang="ru-RU" sz="2800" dirty="0">
                <a:solidFill>
                  <a:schemeClr val="bg1"/>
                </a:solidFill>
              </a:rPr>
              <a:t> персами. </a:t>
            </a:r>
          </a:p>
          <a:p>
            <a:endParaRPr lang="ru-RU" sz="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rgbClr val="00B0F0"/>
                </a:solidFill>
              </a:rPr>
              <a:t>                  </a:t>
            </a:r>
            <a:r>
              <a:rPr lang="ru-RU" sz="2800" dirty="0" smtClean="0">
                <a:solidFill>
                  <a:srgbClr val="00B0F0"/>
                </a:solidFill>
              </a:rPr>
              <a:t>    </a:t>
            </a:r>
            <a:r>
              <a:rPr lang="ru-RU" sz="3000" i="1" dirty="0" smtClean="0">
                <a:solidFill>
                  <a:srgbClr val="00B0F0"/>
                </a:solidFill>
              </a:rPr>
              <a:t>Государства </a:t>
            </a:r>
            <a:r>
              <a:rPr lang="ru-RU" sz="3000" i="1" dirty="0">
                <a:solidFill>
                  <a:srgbClr val="00B0F0"/>
                </a:solidFill>
              </a:rPr>
              <a:t>Месопотамии: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5400" y="4292600"/>
          <a:ext cx="9045574" cy="1512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3416"/>
                <a:gridCol w="2267386"/>
                <a:gridCol w="2267386"/>
                <a:gridCol w="2267386"/>
              </a:tblGrid>
              <a:tr h="1512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u="sng" dirty="0">
                          <a:solidFill>
                            <a:srgbClr val="FFC000"/>
                          </a:solidFill>
                          <a:effectLst/>
                        </a:rPr>
                        <a:t>Шумер</a:t>
                      </a:r>
                      <a:endParaRPr lang="ru-RU" sz="1000" b="0" u="sng" dirty="0">
                        <a:solidFill>
                          <a:srgbClr val="FFC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FFC000"/>
                          </a:solidFill>
                          <a:effectLst/>
                        </a:rPr>
                        <a:t>(</a:t>
                      </a:r>
                      <a:r>
                        <a:rPr lang="ru-RU" sz="2400" b="0" dirty="0" smtClean="0">
                          <a:solidFill>
                            <a:srgbClr val="FFC000"/>
                          </a:solidFill>
                          <a:effectLst/>
                        </a:rPr>
                        <a:t>3000-2400 гг</a:t>
                      </a:r>
                      <a:r>
                        <a:rPr lang="ru-RU" sz="2400" b="0" dirty="0">
                          <a:solidFill>
                            <a:srgbClr val="FFC000"/>
                          </a:solidFill>
                          <a:effectLst/>
                        </a:rPr>
                        <a:t>. до н.э.)</a:t>
                      </a:r>
                      <a:endParaRPr lang="ru-RU" sz="1000" b="0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34" marR="65434" marT="0" marB="0"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u="sng" dirty="0">
                          <a:solidFill>
                            <a:srgbClr val="FFC000"/>
                          </a:solidFill>
                          <a:effectLst/>
                        </a:rPr>
                        <a:t>Аккад</a:t>
                      </a:r>
                      <a:endParaRPr lang="ru-RU" sz="1000" b="0" u="sng" dirty="0">
                        <a:solidFill>
                          <a:srgbClr val="FFC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FFC000"/>
                          </a:solidFill>
                          <a:effectLst/>
                        </a:rPr>
                        <a:t>(</a:t>
                      </a:r>
                      <a:r>
                        <a:rPr lang="ru-RU" sz="2400" b="0" dirty="0" smtClean="0">
                          <a:solidFill>
                            <a:srgbClr val="FFC000"/>
                          </a:solidFill>
                          <a:effectLst/>
                        </a:rPr>
                        <a:t>2400-2000 гг</a:t>
                      </a:r>
                      <a:r>
                        <a:rPr lang="ru-RU" sz="2400" b="0" dirty="0">
                          <a:solidFill>
                            <a:srgbClr val="FFC000"/>
                          </a:solidFill>
                          <a:effectLst/>
                        </a:rPr>
                        <a:t>.</a:t>
                      </a:r>
                      <a:endParaRPr lang="ru-RU" sz="1000" b="0" dirty="0">
                        <a:solidFill>
                          <a:srgbClr val="FFC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FFC000"/>
                          </a:solidFill>
                          <a:effectLst/>
                        </a:rPr>
                        <a:t>до н.э.)</a:t>
                      </a:r>
                      <a:endParaRPr lang="ru-RU" sz="1000" b="0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34" marR="65434" marT="0" marB="0"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u="sng" dirty="0" err="1">
                          <a:solidFill>
                            <a:srgbClr val="FFC000"/>
                          </a:solidFill>
                          <a:effectLst/>
                        </a:rPr>
                        <a:t>Вавилония</a:t>
                      </a:r>
                      <a:endParaRPr lang="ru-RU" sz="1000" b="0" u="sng" dirty="0">
                        <a:solidFill>
                          <a:srgbClr val="FFC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FFC000"/>
                          </a:solidFill>
                          <a:effectLst/>
                        </a:rPr>
                        <a:t>(</a:t>
                      </a:r>
                      <a:r>
                        <a:rPr lang="ru-RU" sz="2400" b="0" dirty="0" smtClean="0">
                          <a:solidFill>
                            <a:srgbClr val="FFC000"/>
                          </a:solidFill>
                          <a:effectLst/>
                        </a:rPr>
                        <a:t>2000-539 гг</a:t>
                      </a:r>
                      <a:r>
                        <a:rPr lang="ru-RU" sz="2400" b="0" dirty="0">
                          <a:solidFill>
                            <a:srgbClr val="FFC000"/>
                          </a:solidFill>
                          <a:effectLst/>
                        </a:rPr>
                        <a:t>. </a:t>
                      </a:r>
                      <a:endParaRPr lang="ru-RU" sz="2400" b="0" dirty="0" smtClean="0">
                        <a:solidFill>
                          <a:srgbClr val="FFC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rgbClr val="FFC000"/>
                          </a:solidFill>
                          <a:effectLst/>
                        </a:rPr>
                        <a:t>до </a:t>
                      </a:r>
                      <a:r>
                        <a:rPr lang="ru-RU" sz="2400" b="0" dirty="0">
                          <a:solidFill>
                            <a:srgbClr val="FFC000"/>
                          </a:solidFill>
                          <a:effectLst/>
                        </a:rPr>
                        <a:t>н.э.)</a:t>
                      </a:r>
                      <a:endParaRPr lang="ru-RU" sz="1000" b="0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34" marR="65434" marT="0" marB="0"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u="sng" dirty="0">
                          <a:solidFill>
                            <a:srgbClr val="FFC000"/>
                          </a:solidFill>
                          <a:effectLst/>
                        </a:rPr>
                        <a:t>Ассирия</a:t>
                      </a:r>
                      <a:endParaRPr lang="ru-RU" sz="1000" b="0" u="sng" dirty="0">
                        <a:solidFill>
                          <a:srgbClr val="FFC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FFC000"/>
                          </a:solidFill>
                          <a:effectLst/>
                        </a:rPr>
                        <a:t>(</a:t>
                      </a:r>
                      <a:r>
                        <a:rPr lang="ru-RU" sz="2400" b="0" dirty="0" smtClean="0">
                          <a:solidFill>
                            <a:srgbClr val="FFC000"/>
                          </a:solidFill>
                          <a:effectLst/>
                        </a:rPr>
                        <a:t>1400-600 гг</a:t>
                      </a:r>
                      <a:r>
                        <a:rPr lang="ru-RU" sz="2400" b="0" dirty="0">
                          <a:solidFill>
                            <a:srgbClr val="FFC000"/>
                          </a:solidFill>
                          <a:effectLst/>
                        </a:rPr>
                        <a:t>. </a:t>
                      </a:r>
                      <a:endParaRPr lang="ru-RU" sz="2400" b="0" dirty="0" smtClean="0">
                        <a:solidFill>
                          <a:srgbClr val="FFC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rgbClr val="FFC000"/>
                          </a:solidFill>
                          <a:effectLst/>
                        </a:rPr>
                        <a:t>до </a:t>
                      </a:r>
                      <a:r>
                        <a:rPr lang="ru-RU" sz="2400" b="0" dirty="0">
                          <a:solidFill>
                            <a:srgbClr val="FFC000"/>
                          </a:solidFill>
                          <a:effectLst/>
                        </a:rPr>
                        <a:t>н.э.)</a:t>
                      </a:r>
                      <a:endParaRPr lang="ru-RU" sz="1000" b="0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34" marR="65434" marT="0" marB="0"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292725" y="1196975"/>
            <a:ext cx="3671888" cy="2808288"/>
          </a:xfrm>
        </p:spPr>
        <p:txBody>
          <a:bodyPr>
            <a:normAutofit fontScale="90000"/>
          </a:bodyPr>
          <a:lstStyle/>
          <a:p>
            <a:pPr algn="l"/>
            <a:r>
              <a:rPr lang="ru-RU" sz="2600" dirty="0" smtClean="0">
                <a:solidFill>
                  <a:schemeClr val="bg1"/>
                </a:solidFill>
              </a:rPr>
              <a:t/>
            </a:r>
            <a:br>
              <a:rPr lang="ru-RU" sz="2600" dirty="0" smtClean="0">
                <a:solidFill>
                  <a:schemeClr val="bg1"/>
                </a:solidFill>
              </a:rPr>
            </a:br>
            <a:r>
              <a:rPr lang="ru-RU" sz="2600" dirty="0" smtClean="0">
                <a:solidFill>
                  <a:schemeClr val="bg1"/>
                </a:solidFill>
              </a:rPr>
              <a:t/>
            </a:r>
            <a:br>
              <a:rPr lang="ru-RU" sz="2600" dirty="0" smtClean="0">
                <a:solidFill>
                  <a:schemeClr val="bg1"/>
                </a:solidFill>
              </a:rPr>
            </a:br>
            <a:r>
              <a:rPr lang="ru-RU" sz="2600" dirty="0" smtClean="0">
                <a:solidFill>
                  <a:schemeClr val="bg1"/>
                </a:solidFill>
              </a:rPr>
              <a:t/>
            </a:r>
            <a:br>
              <a:rPr lang="ru-RU" sz="26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Одним из шедевров шумерского ювелирного искусства является статуэтка, изображающая стоящего на задних ногах у священного дерева козлика.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Передними ногами он упирается в ствол дерева, и вся его фигура в высоту достигает 50 см.</a:t>
            </a:r>
          </a:p>
        </p:txBody>
      </p:sp>
      <p:pic>
        <p:nvPicPr>
          <p:cNvPr id="22531" name="Picture 2" descr="C:\Documents and Settings\mike\Рабочий стол\История искусства ФГТ\Междуречье\24-3 золотой козлик из У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896544" cy="65651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3800" y="1196975"/>
            <a:ext cx="3744913" cy="2519363"/>
          </a:xfrm>
        </p:spPr>
        <p:txBody>
          <a:bodyPr>
            <a:normAutofit fontScale="90000"/>
          </a:bodyPr>
          <a:lstStyle/>
          <a:p>
            <a:pPr algn="l"/>
            <a:r>
              <a:rPr lang="ru-RU" sz="2600" dirty="0" smtClean="0">
                <a:solidFill>
                  <a:schemeClr val="bg1"/>
                </a:solidFill>
              </a:rPr>
              <a:t/>
            </a:r>
            <a:br>
              <a:rPr lang="ru-RU" sz="2600" dirty="0" smtClean="0">
                <a:solidFill>
                  <a:schemeClr val="bg1"/>
                </a:solidFill>
              </a:rPr>
            </a:br>
            <a:r>
              <a:rPr lang="ru-RU" sz="2600" dirty="0" smtClean="0">
                <a:solidFill>
                  <a:schemeClr val="bg1"/>
                </a:solidFill>
              </a:rPr>
              <a:t/>
            </a:r>
            <a:br>
              <a:rPr lang="ru-RU" sz="2600" dirty="0" smtClean="0">
                <a:solidFill>
                  <a:schemeClr val="bg1"/>
                </a:solidFill>
              </a:rPr>
            </a:br>
            <a:r>
              <a:rPr lang="ru-RU" sz="2600" dirty="0" smtClean="0">
                <a:solidFill>
                  <a:schemeClr val="bg1"/>
                </a:solidFill>
              </a:rPr>
              <a:t/>
            </a:r>
            <a:br>
              <a:rPr lang="ru-RU" sz="26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В захоронениях обнаружена арфа с замечательно выполненной головой быка, которая была сделана из золота, а глаза, кончики рогов и борода — из лазурита. </a:t>
            </a:r>
            <a:endParaRPr lang="ru-RU" sz="2600" dirty="0" smtClean="0">
              <a:solidFill>
                <a:schemeClr val="bg1"/>
              </a:solidFill>
            </a:endParaRPr>
          </a:p>
        </p:txBody>
      </p:sp>
      <p:pic>
        <p:nvPicPr>
          <p:cNvPr id="23555" name="Picture 2" descr="C:\Documents and Settings\mike\Рабочий стол\История искусства ФГТ\Междуречье\24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9618"/>
            <a:ext cx="4329424" cy="66317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4941168"/>
            <a:ext cx="9001125" cy="17018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>Из гробниц были извлечены золотые и серебряные статуэтки, посуда, оружие и ювелирные украшения.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Они свидетельствуют о высоком мастерстве шумерских ювелиров еще в середине ХХХ века до н.э.</a:t>
            </a:r>
          </a:p>
        </p:txBody>
      </p:sp>
      <p:pic>
        <p:nvPicPr>
          <p:cNvPr id="21507" name="Picture 3" descr="C:\Documents and Settings\mike\Рабочий стол\История искусства ФГТ\Междуречье\24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62646"/>
            <a:ext cx="8352928" cy="472582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5445125"/>
            <a:ext cx="9036050" cy="114300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Шумеры создали уникальную форму письменности – </a:t>
            </a:r>
            <a:r>
              <a:rPr lang="ru-RU" sz="2500" dirty="0" smtClean="0">
                <a:solidFill>
                  <a:srgbClr val="FFC000"/>
                </a:solidFill>
              </a:rPr>
              <a:t>клинопись</a:t>
            </a:r>
            <a:r>
              <a:rPr lang="ru-RU" sz="2500" dirty="0" smtClean="0">
                <a:solidFill>
                  <a:schemeClr val="bg1"/>
                </a:solidFill>
              </a:rPr>
              <a:t>. Порождена она была крайней необходимостью: процветающие в ту пору государства требовали учета всех возможных благ.</a:t>
            </a:r>
          </a:p>
        </p:txBody>
      </p:sp>
      <p:pic>
        <p:nvPicPr>
          <p:cNvPr id="24579" name="Picture 4" descr="C:\Users\User\Desktop\Уроки ФГТ\Междуречье\11 Клинопись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692696"/>
            <a:ext cx="5861892" cy="460851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0" y="-515938"/>
            <a:ext cx="9144000" cy="1641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Письменность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4048" y="115888"/>
            <a:ext cx="4139952" cy="6192837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>Клиновидные знаки выдавливали острыми палочками на сырых глиняных табличках, которые затем высушивали и обжигали на огне.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rgbClr val="FFC000"/>
                </a:solidFill>
              </a:rPr>
              <a:t>Письменность Шумера </a:t>
            </a:r>
            <a:r>
              <a:rPr lang="ru-RU" sz="2800" dirty="0" smtClean="0">
                <a:solidFill>
                  <a:schemeClr val="bg1"/>
                </a:solidFill>
              </a:rPr>
              <a:t>запечатлела законы, знания, религиозные представления и мифы. </a:t>
            </a:r>
            <a:endParaRPr lang="ru-RU" sz="2600" dirty="0" smtClean="0">
              <a:solidFill>
                <a:schemeClr val="bg1"/>
              </a:solidFill>
            </a:endParaRPr>
          </a:p>
        </p:txBody>
      </p:sp>
      <p:pic>
        <p:nvPicPr>
          <p:cNvPr id="25603" name="Picture 2" descr="C:\Documents and Settings\mike\Рабочий стол\История искусства ФГТ\Междуречье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765175"/>
            <a:ext cx="4714875" cy="48847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42888"/>
            <a:ext cx="9144000" cy="1143001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tx1"/>
                </a:solidFill>
              </a:rPr>
              <a:t> </a:t>
            </a:r>
            <a:endParaRPr lang="ru-RU" i="1" smtClean="0">
              <a:solidFill>
                <a:schemeClr val="tx1"/>
              </a:solidFill>
            </a:endParaRPr>
          </a:p>
        </p:txBody>
      </p:sp>
      <p:sp>
        <p:nvSpPr>
          <p:cNvPr id="26627" name="Прямоугольник 5"/>
          <p:cNvSpPr>
            <a:spLocks noChangeArrowheads="1"/>
          </p:cNvSpPr>
          <p:nvPr/>
        </p:nvSpPr>
        <p:spPr bwMode="auto">
          <a:xfrm>
            <a:off x="323850" y="188913"/>
            <a:ext cx="882015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 1877 году вице-консул Франции Эрнест де </a:t>
            </a:r>
            <a:r>
              <a:rPr lang="ru-RU" sz="2800" dirty="0" err="1">
                <a:solidFill>
                  <a:schemeClr val="bg1"/>
                </a:solidFill>
              </a:rPr>
              <a:t>Сарзек</a:t>
            </a:r>
            <a:r>
              <a:rPr lang="ru-RU" sz="2800" dirty="0">
                <a:solidFill>
                  <a:schemeClr val="bg1"/>
                </a:solidFill>
              </a:rPr>
              <a:t> приступил к раскопкам в Ираке. Они продолжались несколько лет и увенчались редким успехом. </a:t>
            </a:r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dirty="0" err="1" smtClean="0">
                <a:solidFill>
                  <a:schemeClr val="bg1"/>
                </a:solidFill>
              </a:rPr>
              <a:t>Сарзек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обнаружил руины </a:t>
            </a:r>
            <a:r>
              <a:rPr lang="ru-RU" sz="2800" dirty="0" err="1">
                <a:solidFill>
                  <a:schemeClr val="bg1"/>
                </a:solidFill>
              </a:rPr>
              <a:t>Лагаша</a:t>
            </a:r>
            <a:r>
              <a:rPr lang="ru-RU" sz="2800" dirty="0">
                <a:solidFill>
                  <a:schemeClr val="bg1"/>
                </a:solidFill>
              </a:rPr>
              <a:t>, а в них – огромный, хорошо систематизированный архив, состоявший из 25 тысяч клинописных табличек и пролежавший в земле почти четыре тысячелетия. </a:t>
            </a:r>
            <a:endParaRPr lang="ru-RU" sz="2800" b="1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rgbClr val="FFC000"/>
                </a:solidFill>
              </a:rPr>
              <a:t>Библиотека </a:t>
            </a:r>
            <a:r>
              <a:rPr lang="ru-RU" sz="2800" dirty="0" err="1">
                <a:solidFill>
                  <a:srgbClr val="FFC000"/>
                </a:solidFill>
              </a:rPr>
              <a:t>Ашшурбанипала</a:t>
            </a:r>
            <a:r>
              <a:rPr lang="ru-RU" sz="2800" dirty="0">
                <a:solidFill>
                  <a:srgbClr val="FFC000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— крупнейшая сохранившаяся библиотека древнего мира и вообще древнейшая из всех известных библиотек. </a:t>
            </a:r>
          </a:p>
          <a:p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6628" name="Picture 7" descr="Картинка 9 из 305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00" y="4827588"/>
            <a:ext cx="2195513" cy="20304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629" name="Picture 5" descr="Картинка 3 из 3057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4827217"/>
            <a:ext cx="2304505" cy="203078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630" name="Picture 5" descr="Картинка 11 из 3057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4838700"/>
            <a:ext cx="2713038" cy="2019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42888"/>
            <a:ext cx="9144000" cy="1143001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tx1"/>
                </a:solidFill>
              </a:rPr>
              <a:t> </a:t>
            </a:r>
            <a:endParaRPr lang="ru-RU" i="1" smtClean="0">
              <a:solidFill>
                <a:schemeClr val="tx1"/>
              </a:solidFill>
            </a:endParaRPr>
          </a:p>
        </p:txBody>
      </p:sp>
      <p:sp>
        <p:nvSpPr>
          <p:cNvPr id="27651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036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rgbClr val="FFC000"/>
                </a:solidFill>
              </a:rPr>
              <a:t>Библиотека </a:t>
            </a:r>
            <a:r>
              <a:rPr lang="ru-RU" sz="2800" dirty="0" err="1">
                <a:solidFill>
                  <a:srgbClr val="FFC000"/>
                </a:solidFill>
              </a:rPr>
              <a:t>Ашшурбанипала</a:t>
            </a:r>
            <a:endParaRPr lang="ru-RU" sz="2800" dirty="0"/>
          </a:p>
        </p:txBody>
      </p:sp>
      <p:pic>
        <p:nvPicPr>
          <p:cNvPr id="27652" name="Picture 2" descr="C:\Documents and Settings\mike\Рабочий стол\История искусства ФГТ\Междуречье\img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713" y="552450"/>
            <a:ext cx="6953416" cy="417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Прямоугольник 5"/>
          <p:cNvSpPr>
            <a:spLocks noChangeArrowheads="1"/>
          </p:cNvSpPr>
          <p:nvPr/>
        </p:nvSpPr>
        <p:spPr bwMode="auto">
          <a:xfrm>
            <a:off x="209550" y="4765119"/>
            <a:ext cx="893445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составлялась в течение 25 лет по приказу царя </a:t>
            </a:r>
            <a:r>
              <a:rPr lang="ru-RU" sz="2500" dirty="0" err="1">
                <a:solidFill>
                  <a:schemeClr val="bg1"/>
                </a:solidFill>
              </a:rPr>
              <a:t>Ашшурбанипала</a:t>
            </a:r>
            <a:r>
              <a:rPr lang="ru-RU" sz="2600" dirty="0">
                <a:solidFill>
                  <a:schemeClr val="bg1"/>
                </a:solidFill>
              </a:rPr>
              <a:t> (VII в. до </a:t>
            </a:r>
            <a:r>
              <a:rPr lang="ru-RU" sz="2600" dirty="0" smtClean="0">
                <a:solidFill>
                  <a:schemeClr val="bg1"/>
                </a:solidFill>
              </a:rPr>
              <a:t>н.э.). Царь намеревался создать библиотеку, которая должна была исчерпывать все накопленные человечеством знания. </a:t>
            </a:r>
          </a:p>
          <a:p>
            <a:r>
              <a:rPr lang="ru-RU" sz="2600" dirty="0" smtClean="0">
                <a:solidFill>
                  <a:schemeClr val="bg1"/>
                </a:solidFill>
              </a:rPr>
              <a:t>Библиотека  служила </a:t>
            </a:r>
            <a:r>
              <a:rPr lang="ru-RU" sz="2600" dirty="0">
                <a:solidFill>
                  <a:schemeClr val="bg1"/>
                </a:solidFill>
              </a:rPr>
              <a:t>также государственным архивом.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3995737" cy="6669088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bg1"/>
                </a:solidFill>
              </a:rPr>
              <a:t>Библиотека имела тексты заговоров, пророчеств, магических и религиозных ритуалов, мифологических сказаний, собрание медицинских текстов.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Здесь имелись таблички с молитвами, песнями, юридическими документами, хозяйственными и административными записями, письмами, астрономическими и историческими трудами, записями политического характера, списками царей, поэтическими текстами.</a:t>
            </a:r>
          </a:p>
        </p:txBody>
      </p:sp>
      <p:pic>
        <p:nvPicPr>
          <p:cNvPr id="28675" name="Picture 2" descr="C:\Documents and Settings\mike\Рабочий стол\История искусства ФГТ\Междуречье\The_famous_library_of_king_Ashur_bani_pal_at_nineve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16632"/>
            <a:ext cx="4794125" cy="661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076825" y="0"/>
            <a:ext cx="4067175" cy="5545138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tx1"/>
                </a:solidFill>
                <a:cs typeface="Arial" charset="0"/>
              </a:rPr>
              <a:t/>
            </a:r>
            <a:br>
              <a:rPr lang="ru-RU" sz="2500" dirty="0" smtClean="0">
                <a:solidFill>
                  <a:schemeClr val="tx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tx1"/>
                </a:solidFill>
                <a:cs typeface="Arial" charset="0"/>
              </a:rPr>
              <a:t/>
            </a:r>
            <a:br>
              <a:rPr lang="ru-RU" sz="2500" dirty="0" smtClean="0">
                <a:solidFill>
                  <a:schemeClr val="tx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tx1"/>
                </a:solidFill>
                <a:cs typeface="Arial" charset="0"/>
              </a:rPr>
              <a:t/>
            </a:r>
            <a:br>
              <a:rPr lang="ru-RU" sz="2500" dirty="0" smtClean="0">
                <a:solidFill>
                  <a:schemeClr val="tx1"/>
                </a:solidFill>
                <a:cs typeface="Arial" charset="0"/>
              </a:rPr>
            </a:br>
            <a:r>
              <a:rPr lang="ru-RU" sz="2500" dirty="0" smtClean="0">
                <a:solidFill>
                  <a:srgbClr val="FFC000"/>
                </a:solidFill>
                <a:cs typeface="Arial" charset="0"/>
              </a:rPr>
              <a:t>В конце XXIV в. до н.э. территорию Южной Месопотамии завоевали аккадцы. </a:t>
            </a:r>
            <a:r>
              <a:rPr lang="ru-RU" sz="2500" dirty="0" smtClean="0">
                <a:solidFill>
                  <a:schemeClr val="tx1"/>
                </a:solidFill>
                <a:cs typeface="Arial" charset="0"/>
              </a:rPr>
              <a:t/>
            </a:r>
            <a:br>
              <a:rPr lang="ru-RU" sz="2500" dirty="0" smtClean="0">
                <a:solidFill>
                  <a:schemeClr val="tx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>Царь аккадцев </a:t>
            </a:r>
            <a:r>
              <a:rPr lang="ru-RU" sz="2500" dirty="0" err="1" smtClean="0">
                <a:solidFill>
                  <a:schemeClr val="bg1"/>
                </a:solidFill>
                <a:cs typeface="Arial" charset="0"/>
              </a:rPr>
              <a:t>Саргон</a:t>
            </a: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> Древний (Великий) легко подчинил себе шумерские города и создал первое в этом регионе централизованное государство —</a:t>
            </a:r>
            <a:r>
              <a:rPr lang="ru-RU" sz="250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500" dirty="0" smtClean="0">
                <a:solidFill>
                  <a:srgbClr val="FFC000"/>
                </a:solidFill>
                <a:cs typeface="Arial" charset="0"/>
              </a:rPr>
              <a:t>царство Шумера и Аккада.</a:t>
            </a:r>
            <a:br>
              <a:rPr lang="ru-RU" sz="2500" dirty="0" smtClean="0">
                <a:solidFill>
                  <a:srgbClr val="FFC000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>Оно</a:t>
            </a:r>
            <a:r>
              <a:rPr lang="ru-RU" sz="2500" dirty="0" smtClean="0">
                <a:solidFill>
                  <a:srgbClr val="FFC000"/>
                </a:solidFill>
                <a:cs typeface="Arial" charset="0"/>
              </a:rPr>
              <a:t> </a:t>
            </a: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>просуществовало до конца III тыс. до н.э. </a:t>
            </a:r>
            <a:r>
              <a:rPr lang="ru-RU" sz="2500" dirty="0" smtClean="0">
                <a:solidFill>
                  <a:schemeClr val="bg1"/>
                </a:solidFill>
              </a:rPr>
              <a:t>Завоеватели бережно отнеслись к исконной шумерской культуре. </a:t>
            </a:r>
            <a:endParaRPr lang="ru-RU" sz="2500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6165850"/>
            <a:ext cx="52927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200" kern="0" dirty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Голова </a:t>
            </a:r>
            <a:r>
              <a:rPr lang="ru-RU" sz="2200" kern="0" dirty="0" err="1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Саргона</a:t>
            </a:r>
            <a:r>
              <a:rPr lang="ru-RU" sz="2200" kern="0" dirty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 Великого</a:t>
            </a:r>
          </a:p>
        </p:txBody>
      </p:sp>
      <p:pic>
        <p:nvPicPr>
          <p:cNvPr id="29700" name="Picture 5" descr="C:\Users\User\Desktop\Уроки ФГТ\Междуречье\25 голова Саргона Великог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4316"/>
            <a:ext cx="4825876" cy="57870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87338" y="5373216"/>
            <a:ext cx="8856662" cy="114300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>В аккадский период возникает </a:t>
            </a:r>
            <a:r>
              <a:rPr lang="ru-RU" sz="2500" dirty="0" smtClean="0">
                <a:solidFill>
                  <a:srgbClr val="FFC000"/>
                </a:solidFill>
                <a:cs typeface="Arial" charset="0"/>
              </a:rPr>
              <a:t>новая форма храма — </a:t>
            </a:r>
            <a:r>
              <a:rPr lang="ru-RU" sz="2500" dirty="0" err="1" smtClean="0">
                <a:solidFill>
                  <a:srgbClr val="FFC000"/>
                </a:solidFill>
                <a:cs typeface="Arial" charset="0"/>
              </a:rPr>
              <a:t>зиккурат</a:t>
            </a: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>. Он представляет собой ступенчатую пирамиду, на вершине которой помещалось небольшое святилище. Форма </a:t>
            </a:r>
            <a:r>
              <a:rPr lang="ru-RU" sz="2500" dirty="0" err="1" smtClean="0">
                <a:solidFill>
                  <a:schemeClr val="bg1"/>
                </a:solidFill>
                <a:cs typeface="Arial" charset="0"/>
              </a:rPr>
              <a:t>зиккурата</a:t>
            </a: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> символизирует лестницу в Небо. </a:t>
            </a:r>
          </a:p>
        </p:txBody>
      </p:sp>
      <p:pic>
        <p:nvPicPr>
          <p:cNvPr id="30723" name="Picture 2" descr="C:\Documents and Settings\mike\Рабочий стол\История искусства ФГТ\Междуречье\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584" y="188640"/>
            <a:ext cx="7484879" cy="4896543"/>
          </a:xfr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6350" y="-242888"/>
            <a:ext cx="9144000" cy="1641476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FFC000"/>
                </a:solidFill>
                <a:cs typeface="Arial" charset="0"/>
              </a:rPr>
              <a:t>Искусство Шумера и Аккада</a:t>
            </a:r>
            <a:br>
              <a:rPr lang="ru-RU" sz="3600" dirty="0" smtClean="0">
                <a:solidFill>
                  <a:srgbClr val="FFC000"/>
                </a:solidFill>
                <a:cs typeface="Arial" charset="0"/>
              </a:rPr>
            </a:br>
            <a:r>
              <a:rPr lang="ru-RU" dirty="0" smtClean="0">
                <a:solidFill>
                  <a:srgbClr val="FFC000"/>
                </a:solidFill>
                <a:cs typeface="Arial" charset="0"/>
              </a:rPr>
              <a:t>36</a:t>
            </a:r>
          </a:p>
        </p:txBody>
      </p:sp>
      <p:sp>
        <p:nvSpPr>
          <p:cNvPr id="4099" name="Прямоугольник 1"/>
          <p:cNvSpPr>
            <a:spLocks noChangeArrowheads="1"/>
          </p:cNvSpPr>
          <p:nvPr/>
        </p:nvSpPr>
        <p:spPr bwMode="auto">
          <a:xfrm>
            <a:off x="251519" y="776288"/>
            <a:ext cx="3582293" cy="509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500" dirty="0">
                <a:solidFill>
                  <a:schemeClr val="bg1"/>
                </a:solidFill>
              </a:rPr>
              <a:t>В конце IV тыс. до н.э. там, где реки Тигр и Евфрат впадают в Персидский залив, возникла одна из древнейших цивилизаций нашей планеты. </a:t>
            </a:r>
            <a:endParaRPr lang="ru-RU" sz="2500" dirty="0" smtClean="0">
              <a:solidFill>
                <a:schemeClr val="bg1"/>
              </a:solidFill>
            </a:endParaRPr>
          </a:p>
          <a:p>
            <a:r>
              <a:rPr lang="ru-RU" sz="2500" dirty="0" smtClean="0">
                <a:solidFill>
                  <a:schemeClr val="bg1"/>
                </a:solidFill>
              </a:rPr>
              <a:t>Ее </a:t>
            </a:r>
            <a:r>
              <a:rPr lang="ru-RU" sz="2500" dirty="0">
                <a:solidFill>
                  <a:schemeClr val="bg1"/>
                </a:solidFill>
              </a:rPr>
              <a:t>создателями были шумеры. </a:t>
            </a:r>
          </a:p>
          <a:p>
            <a:r>
              <a:rPr lang="ru-RU" sz="2500" dirty="0" smtClean="0">
                <a:solidFill>
                  <a:schemeClr val="bg1"/>
                </a:solidFill>
              </a:rPr>
              <a:t>О происхождении шумеров нет точных сведений. </a:t>
            </a:r>
            <a:endParaRPr lang="ru-RU" sz="2500" dirty="0">
              <a:solidFill>
                <a:schemeClr val="bg1"/>
              </a:solidFill>
            </a:endParaRPr>
          </a:p>
        </p:txBody>
      </p:sp>
      <p:pic>
        <p:nvPicPr>
          <p:cNvPr id="4100" name="Picture 2" descr="Картинка 7 из 5075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05238" y="657225"/>
            <a:ext cx="5170487" cy="5213350"/>
          </a:xfrm>
          <a:ln>
            <a:solidFill>
              <a:schemeClr val="bg1"/>
            </a:solidFill>
          </a:ln>
        </p:spPr>
      </p:pic>
      <p:sp>
        <p:nvSpPr>
          <p:cNvPr id="4101" name="Прямоугольник 6"/>
          <p:cNvSpPr>
            <a:spLocks noChangeArrowheads="1"/>
          </p:cNvSpPr>
          <p:nvPr/>
        </p:nvSpPr>
        <p:spPr bwMode="auto">
          <a:xfrm>
            <a:off x="179388" y="5870575"/>
            <a:ext cx="92884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500" dirty="0">
                <a:solidFill>
                  <a:schemeClr val="bg1"/>
                </a:solidFill>
              </a:rPr>
              <a:t>Свою страну они называли </a:t>
            </a:r>
            <a:r>
              <a:rPr lang="ru-RU" sz="2500" dirty="0">
                <a:solidFill>
                  <a:srgbClr val="FFC000"/>
                </a:solidFill>
              </a:rPr>
              <a:t>Шумер</a:t>
            </a:r>
            <a:r>
              <a:rPr lang="ru-RU" sz="2500" dirty="0">
                <a:solidFill>
                  <a:schemeClr val="bg1"/>
                </a:solidFill>
              </a:rPr>
              <a:t>, а лежащие к северу и заселенные семитическими племенами земли — </a:t>
            </a:r>
            <a:r>
              <a:rPr lang="ru-RU" sz="2500" dirty="0">
                <a:solidFill>
                  <a:srgbClr val="FFC000"/>
                </a:solidFill>
              </a:rPr>
              <a:t>Аккад</a:t>
            </a:r>
            <a:r>
              <a:rPr lang="ru-RU" sz="2500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501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Картинка 1 из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743" y="536575"/>
            <a:ext cx="8263212" cy="447660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1747" name="Text Box 6"/>
          <p:cNvSpPr txBox="1">
            <a:spLocks noChangeArrowheads="1"/>
          </p:cNvSpPr>
          <p:nvPr/>
        </p:nvSpPr>
        <p:spPr bwMode="auto">
          <a:xfrm>
            <a:off x="0" y="0"/>
            <a:ext cx="9036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FFC000"/>
                </a:solidFill>
              </a:rPr>
              <a:t>3иккурат Этеменнигyру в Уре</a:t>
            </a:r>
          </a:p>
        </p:txBody>
      </p:sp>
      <p:sp>
        <p:nvSpPr>
          <p:cNvPr id="31748" name="Прямоугольник 3"/>
          <p:cNvSpPr>
            <a:spLocks noChangeArrowheads="1"/>
          </p:cNvSpPr>
          <p:nvPr/>
        </p:nvSpPr>
        <p:spPr bwMode="auto">
          <a:xfrm>
            <a:off x="323528" y="5165229"/>
            <a:ext cx="903605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500" dirty="0">
                <a:solidFill>
                  <a:schemeClr val="bg1"/>
                </a:solidFill>
              </a:rPr>
              <a:t>Во время III династии в Уре был построен первый </a:t>
            </a:r>
            <a:r>
              <a:rPr lang="ru-RU" sz="2500" dirty="0" err="1">
                <a:solidFill>
                  <a:schemeClr val="bg1"/>
                </a:solidFill>
              </a:rPr>
              <a:t>зиккурат</a:t>
            </a:r>
            <a:r>
              <a:rPr lang="ru-RU" sz="2500" dirty="0">
                <a:solidFill>
                  <a:schemeClr val="bg1"/>
                </a:solidFill>
              </a:rPr>
              <a:t> колоссальных размеров, состоявший из трех ярусов </a:t>
            </a:r>
            <a:endParaRPr lang="ru-RU" sz="2500" dirty="0" smtClean="0">
              <a:solidFill>
                <a:schemeClr val="bg1"/>
              </a:solidFill>
            </a:endParaRPr>
          </a:p>
          <a:p>
            <a:r>
              <a:rPr lang="ru-RU" sz="2500" dirty="0" smtClean="0">
                <a:solidFill>
                  <a:schemeClr val="bg1"/>
                </a:solidFill>
              </a:rPr>
              <a:t>(</a:t>
            </a:r>
            <a:r>
              <a:rPr lang="ru-RU" sz="2500" dirty="0">
                <a:solidFill>
                  <a:schemeClr val="bg1"/>
                </a:solidFill>
              </a:rPr>
              <a:t>с основанием </a:t>
            </a:r>
            <a:r>
              <a:rPr lang="ru-RU" sz="2500" dirty="0" smtClean="0">
                <a:solidFill>
                  <a:schemeClr val="bg1"/>
                </a:solidFill>
              </a:rPr>
              <a:t>64 </a:t>
            </a:r>
            <a:r>
              <a:rPr lang="ru-RU" sz="2500" dirty="0" err="1">
                <a:solidFill>
                  <a:schemeClr val="bg1"/>
                </a:solidFill>
              </a:rPr>
              <a:t>х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smtClean="0">
                <a:solidFill>
                  <a:schemeClr val="bg1"/>
                </a:solidFill>
              </a:rPr>
              <a:t>46 </a:t>
            </a:r>
            <a:r>
              <a:rPr lang="ru-RU" sz="2500" dirty="0">
                <a:solidFill>
                  <a:schemeClr val="bg1"/>
                </a:solidFill>
              </a:rPr>
              <a:t>м и высотой </a:t>
            </a:r>
            <a:r>
              <a:rPr lang="ru-RU" sz="2500" dirty="0" smtClean="0">
                <a:solidFill>
                  <a:schemeClr val="bg1"/>
                </a:solidFill>
              </a:rPr>
              <a:t>до 30 </a:t>
            </a:r>
            <a:r>
              <a:rPr lang="ru-RU" sz="2500" dirty="0">
                <a:solidFill>
                  <a:schemeClr val="bg1"/>
                </a:solidFill>
              </a:rPr>
              <a:t>м). </a:t>
            </a:r>
            <a:r>
              <a:rPr lang="ru-RU" sz="2500" dirty="0" smtClean="0">
                <a:solidFill>
                  <a:schemeClr val="bg1"/>
                </a:solidFill>
              </a:rPr>
              <a:t>В </a:t>
            </a:r>
            <a:r>
              <a:rPr lang="ru-RU" sz="2500" dirty="0">
                <a:solidFill>
                  <a:schemeClr val="bg1"/>
                </a:solidFill>
              </a:rPr>
              <a:t>настоящее время сохранились лишь два этажа из трех его террас.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7338" y="5373688"/>
            <a:ext cx="8856662" cy="114300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>В шумерский и аккадский периоды в Месопотамии и других областях Передней Азии определились основные направления архитектуры и скульптуры, с течением времени они получили дальнейшее развитие.</a:t>
            </a:r>
          </a:p>
        </p:txBody>
      </p:sp>
      <p:pic>
        <p:nvPicPr>
          <p:cNvPr id="32771" name="Picture 2" descr="C:\Documents and Settings\mike\Рабочий стол\История искусства ФГТ\Междуречье\imagerId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99194" y="116632"/>
            <a:ext cx="5090009" cy="4968553"/>
          </a:xfr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531440"/>
            <a:ext cx="9144000" cy="1641476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FFC000"/>
                </a:solidFill>
                <a:cs typeface="Arial" charset="0"/>
              </a:rPr>
              <a:t>Искусство </a:t>
            </a:r>
            <a:r>
              <a:rPr lang="ru-RU" sz="3600" dirty="0" err="1" smtClean="0">
                <a:solidFill>
                  <a:srgbClr val="FFC000"/>
                </a:solidFill>
                <a:cs typeface="Arial" charset="0"/>
              </a:rPr>
              <a:t>Старовавилонского</a:t>
            </a:r>
            <a:r>
              <a:rPr lang="ru-RU" sz="3600" dirty="0" smtClean="0">
                <a:solidFill>
                  <a:srgbClr val="FFC000"/>
                </a:solidFill>
                <a:cs typeface="Arial" charset="0"/>
              </a:rPr>
              <a:t> царства</a:t>
            </a:r>
          </a:p>
        </p:txBody>
      </p:sp>
      <p:sp>
        <p:nvSpPr>
          <p:cNvPr id="33795" name="Прямоугольник 5"/>
          <p:cNvSpPr>
            <a:spLocks noChangeArrowheads="1"/>
          </p:cNvSpPr>
          <p:nvPr/>
        </p:nvSpPr>
        <p:spPr bwMode="auto">
          <a:xfrm>
            <a:off x="179388" y="620688"/>
            <a:ext cx="5328716" cy="586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500" dirty="0">
                <a:solidFill>
                  <a:schemeClr val="bg1"/>
                </a:solidFill>
              </a:rPr>
              <a:t>В 2003 г. до н.э. царство Шумера и Аккада прекратило свое существование, </a:t>
            </a:r>
            <a:r>
              <a:rPr lang="ru-RU" sz="2500" dirty="0" smtClean="0">
                <a:solidFill>
                  <a:schemeClr val="bg1"/>
                </a:solidFill>
              </a:rPr>
              <a:t>в </a:t>
            </a:r>
            <a:r>
              <a:rPr lang="ru-RU" sz="2500" dirty="0">
                <a:solidFill>
                  <a:schemeClr val="bg1"/>
                </a:solidFill>
              </a:rPr>
              <a:t>его пределы вторглось войско соседнего Элама и разгромило </a:t>
            </a:r>
            <a:r>
              <a:rPr lang="ru-RU" sz="2500" dirty="0" smtClean="0">
                <a:solidFill>
                  <a:schemeClr val="bg1"/>
                </a:solidFill>
              </a:rPr>
              <a:t>столицу — </a:t>
            </a:r>
            <a:r>
              <a:rPr lang="ru-RU" sz="2500" dirty="0">
                <a:solidFill>
                  <a:schemeClr val="bg1"/>
                </a:solidFill>
              </a:rPr>
              <a:t>город Ур. </a:t>
            </a:r>
          </a:p>
          <a:p>
            <a:r>
              <a:rPr lang="ru-RU" sz="2500" dirty="0">
                <a:solidFill>
                  <a:schemeClr val="bg1"/>
                </a:solidFill>
              </a:rPr>
              <a:t>Период с XX по XVII вв. до н.э. называют </a:t>
            </a:r>
            <a:r>
              <a:rPr lang="ru-RU" sz="2500" dirty="0" err="1">
                <a:solidFill>
                  <a:srgbClr val="FFC000"/>
                </a:solidFill>
              </a:rPr>
              <a:t>старовавилонским</a:t>
            </a:r>
            <a:r>
              <a:rPr lang="ru-RU" sz="2500" dirty="0">
                <a:solidFill>
                  <a:schemeClr val="bg1"/>
                </a:solidFill>
              </a:rPr>
              <a:t>, т.к. самым важным политическим центром Месопотамии в это время был </a:t>
            </a:r>
            <a:r>
              <a:rPr lang="ru-RU" sz="2500" dirty="0">
                <a:solidFill>
                  <a:srgbClr val="FFC000"/>
                </a:solidFill>
              </a:rPr>
              <a:t>Вавилон</a:t>
            </a:r>
            <a:r>
              <a:rPr lang="ru-RU" sz="2500" dirty="0">
                <a:solidFill>
                  <a:schemeClr val="bg1"/>
                </a:solidFill>
              </a:rPr>
              <a:t>. </a:t>
            </a:r>
          </a:p>
          <a:p>
            <a:r>
              <a:rPr lang="ru-RU" sz="2500" dirty="0" err="1">
                <a:solidFill>
                  <a:schemeClr val="bg1"/>
                </a:solidFill>
              </a:rPr>
              <a:t>Старовавилонская</a:t>
            </a:r>
            <a:r>
              <a:rPr lang="ru-RU" sz="2500" dirty="0">
                <a:solidFill>
                  <a:schemeClr val="bg1"/>
                </a:solidFill>
              </a:rPr>
              <a:t> эпоха считается золотым веком месопотамской литературы: разрозненные сказания о богах и героях слились в поэмы. </a:t>
            </a:r>
            <a:endParaRPr lang="ru-RU" sz="2500" dirty="0" smtClean="0">
              <a:solidFill>
                <a:schemeClr val="bg1"/>
              </a:solidFill>
            </a:endParaRPr>
          </a:p>
          <a:p>
            <a:r>
              <a:rPr lang="ru-RU" sz="2500" dirty="0" smtClean="0">
                <a:solidFill>
                  <a:schemeClr val="bg1"/>
                </a:solidFill>
              </a:rPr>
              <a:t>Широко известен эпос о Гильгамеше.</a:t>
            </a:r>
          </a:p>
        </p:txBody>
      </p:sp>
      <p:pic>
        <p:nvPicPr>
          <p:cNvPr id="1026" name="Picture 2" descr="C:\Documents and Settings\mike\Рабочий стол\Открытый урок\808686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764703"/>
            <a:ext cx="3361556" cy="44820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868144" y="5445224"/>
            <a:ext cx="285424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dirty="0" smtClean="0">
                <a:solidFill>
                  <a:srgbClr val="FF0066"/>
                </a:solidFill>
              </a:rPr>
              <a:t>Эпос о Гильгамеше</a:t>
            </a:r>
            <a:r>
              <a:rPr lang="ru-RU" sz="2500" dirty="0" smtClean="0">
                <a:solidFill>
                  <a:schemeClr val="bg1"/>
                </a:solidFill>
              </a:rPr>
              <a:t> </a:t>
            </a:r>
            <a:endParaRPr lang="ru-RU" sz="2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501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22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9"/>
          <p:cNvSpPr>
            <a:spLocks noChangeArrowheads="1"/>
          </p:cNvSpPr>
          <p:nvPr/>
        </p:nvSpPr>
        <p:spPr bwMode="auto">
          <a:xfrm>
            <a:off x="0" y="0"/>
            <a:ext cx="331311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        </a:t>
            </a:r>
            <a:r>
              <a:rPr lang="ru-RU" b="1" i="1" u="sng">
                <a:solidFill>
                  <a:schemeClr val="bg1"/>
                </a:solidFill>
              </a:rPr>
              <a:t>Кроссворд</a:t>
            </a:r>
          </a:p>
          <a:p>
            <a:r>
              <a:rPr lang="ru-RU" b="1" i="1">
                <a:solidFill>
                  <a:schemeClr val="bg1"/>
                </a:solidFill>
              </a:rPr>
              <a:t>1. Река Двуречья</a:t>
            </a:r>
          </a:p>
          <a:p>
            <a:r>
              <a:rPr lang="ru-RU" b="1" i="1">
                <a:solidFill>
                  <a:schemeClr val="bg1"/>
                </a:solidFill>
              </a:rPr>
              <a:t>2. Река Двуречья</a:t>
            </a:r>
          </a:p>
          <a:p>
            <a:r>
              <a:rPr lang="ru-RU" b="1" i="1">
                <a:solidFill>
                  <a:schemeClr val="bg1"/>
                </a:solidFill>
              </a:rPr>
              <a:t>3. Народ Двуречья</a:t>
            </a:r>
          </a:p>
          <a:p>
            <a:r>
              <a:rPr lang="ru-RU" b="1" i="1">
                <a:solidFill>
                  <a:schemeClr val="bg1"/>
                </a:solidFill>
              </a:rPr>
              <a:t>4. Другое название Двуречья</a:t>
            </a:r>
          </a:p>
          <a:p>
            <a:r>
              <a:rPr lang="ru-RU" b="1" i="1">
                <a:solidFill>
                  <a:schemeClr val="bg1"/>
                </a:solidFill>
              </a:rPr>
              <a:t>5. Большое поселение</a:t>
            </a:r>
          </a:p>
          <a:p>
            <a:r>
              <a:rPr lang="ru-RU" b="1" i="1">
                <a:solidFill>
                  <a:schemeClr val="bg1"/>
                </a:solidFill>
              </a:rPr>
              <a:t>6. Город шумеров</a:t>
            </a:r>
          </a:p>
          <a:p>
            <a:r>
              <a:rPr lang="ru-RU" b="1" i="1">
                <a:solidFill>
                  <a:schemeClr val="bg1"/>
                </a:solidFill>
              </a:rPr>
              <a:t>7. Храм шумеров</a:t>
            </a:r>
          </a:p>
          <a:p>
            <a:r>
              <a:rPr lang="ru-RU" b="1" i="1">
                <a:solidFill>
                  <a:schemeClr val="bg1"/>
                </a:solidFill>
              </a:rPr>
              <a:t>8. Письменность шумеров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68313" y="333375"/>
          <a:ext cx="8424858" cy="6408743"/>
        </p:xfrm>
        <a:graphic>
          <a:graphicData uri="http://schemas.openxmlformats.org/drawingml/2006/table">
            <a:tbl>
              <a:tblPr/>
              <a:tblGrid>
                <a:gridCol w="583987"/>
                <a:gridCol w="605456"/>
                <a:gridCol w="605456"/>
                <a:gridCol w="605456"/>
                <a:gridCol w="605456"/>
                <a:gridCol w="605456"/>
                <a:gridCol w="605456"/>
                <a:gridCol w="605456"/>
                <a:gridCol w="605456"/>
                <a:gridCol w="605456"/>
                <a:gridCol w="618339"/>
                <a:gridCol w="566810"/>
                <a:gridCol w="601162"/>
                <a:gridCol w="605456"/>
              </a:tblGrid>
              <a:tr h="58261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8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3313113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 dirty="0"/>
              <a:t>        </a:t>
            </a:r>
            <a:r>
              <a:rPr lang="ru-RU" b="1" i="1" u="sng" dirty="0"/>
              <a:t>Кроссворд</a:t>
            </a:r>
          </a:p>
          <a:p>
            <a:r>
              <a:rPr lang="ru-RU" b="1" i="1" dirty="0"/>
              <a:t>1. Река </a:t>
            </a:r>
            <a:r>
              <a:rPr lang="ru-RU" b="1" i="1" dirty="0" err="1"/>
              <a:t>Двуречья</a:t>
            </a:r>
            <a:endParaRPr lang="ru-RU" b="1" i="1" dirty="0"/>
          </a:p>
          <a:p>
            <a:r>
              <a:rPr lang="ru-RU" b="1" i="1" dirty="0"/>
              <a:t>2. Река </a:t>
            </a:r>
            <a:r>
              <a:rPr lang="ru-RU" b="1" i="1" dirty="0" err="1"/>
              <a:t>Двуречья</a:t>
            </a:r>
            <a:endParaRPr lang="ru-RU" b="1" i="1" dirty="0"/>
          </a:p>
          <a:p>
            <a:r>
              <a:rPr lang="ru-RU" b="1" i="1" dirty="0"/>
              <a:t>3. Народ </a:t>
            </a:r>
            <a:r>
              <a:rPr lang="ru-RU" b="1" i="1" dirty="0" err="1"/>
              <a:t>Двуречья</a:t>
            </a:r>
            <a:endParaRPr lang="ru-RU" b="1" i="1" dirty="0"/>
          </a:p>
          <a:p>
            <a:r>
              <a:rPr lang="ru-RU" b="1" i="1" dirty="0"/>
              <a:t>4. Другое название </a:t>
            </a:r>
            <a:r>
              <a:rPr lang="ru-RU" b="1" i="1" dirty="0" err="1"/>
              <a:t>Двуречья</a:t>
            </a:r>
            <a:endParaRPr lang="ru-RU" b="1" i="1" dirty="0"/>
          </a:p>
          <a:p>
            <a:r>
              <a:rPr lang="ru-RU" b="1" i="1" dirty="0"/>
              <a:t>5. Большое поселение</a:t>
            </a:r>
          </a:p>
          <a:p>
            <a:r>
              <a:rPr lang="ru-RU" b="1" i="1" dirty="0"/>
              <a:t>6. Город шумеров</a:t>
            </a:r>
          </a:p>
          <a:p>
            <a:r>
              <a:rPr lang="ru-RU" b="1" i="1" dirty="0"/>
              <a:t>7. Храм шумеров</a:t>
            </a:r>
          </a:p>
          <a:p>
            <a:r>
              <a:rPr lang="ru-RU" b="1" i="1" dirty="0"/>
              <a:t>8. Письменность шумеров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22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68313" y="333375"/>
          <a:ext cx="8424858" cy="6408743"/>
        </p:xfrm>
        <a:graphic>
          <a:graphicData uri="http://schemas.openxmlformats.org/drawingml/2006/table">
            <a:tbl>
              <a:tblPr/>
              <a:tblGrid>
                <a:gridCol w="583987"/>
                <a:gridCol w="605456"/>
                <a:gridCol w="605456"/>
                <a:gridCol w="605456"/>
                <a:gridCol w="605456"/>
                <a:gridCol w="605456"/>
                <a:gridCol w="605456"/>
                <a:gridCol w="605456"/>
                <a:gridCol w="605456"/>
                <a:gridCol w="605456"/>
                <a:gridCol w="618339"/>
                <a:gridCol w="566810"/>
                <a:gridCol w="601162"/>
                <a:gridCol w="605456"/>
              </a:tblGrid>
              <a:tr h="582613">
                <a:tc>
                  <a:txBody>
                    <a:bodyPr/>
                    <a:lstStyle/>
                    <a:p>
                      <a:pPr algn="l" fontAlgn="b"/>
                      <a:endParaRPr lang="ru-RU" sz="2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у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algn="l" fontAlgn="b"/>
                      <a:endParaRPr lang="ru-RU" sz="28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т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и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г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р</a:t>
                      </a:r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algn="l" fontAlgn="b"/>
                      <a:endParaRPr lang="ru-RU" sz="28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о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algn="l" fontAlgn="b"/>
                      <a:endParaRPr lang="ru-RU" sz="28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з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р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algn="l" fontAlgn="b"/>
                      <a:endParaRPr lang="ru-RU" sz="28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к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л</a:t>
                      </a:r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 и</a:t>
                      </a:r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н</a:t>
                      </a:r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о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п</a:t>
                      </a:r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и</a:t>
                      </a:r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с</a:t>
                      </a:r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ь</a:t>
                      </a:r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algn="l" fontAlgn="b"/>
                      <a:endParaRPr lang="ru-RU" sz="28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ш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к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д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algn="l" fontAlgn="b"/>
                      <a:endParaRPr lang="ru-RU" sz="2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у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к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algn="l" fontAlgn="b"/>
                      <a:endParaRPr lang="ru-RU" sz="28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м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е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ж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д</a:t>
                      </a:r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у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р</a:t>
                      </a:r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е</a:t>
                      </a:r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ч</a:t>
                      </a:r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ь</a:t>
                      </a:r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е</a:t>
                      </a:r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algn="l" fontAlgn="b"/>
                      <a:endParaRPr lang="ru-RU" sz="28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е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р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е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в</a:t>
                      </a:r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ф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р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а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т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а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algn="l" fontAlgn="b"/>
                      <a:endParaRPr lang="ru-RU" sz="28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ы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т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1163" name="Picture 203" descr="C:\Users\User\Desktop\Уроки ФГТ\Междуречье\24Зиккурат в Ур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54000"/>
            <a:ext cx="3241675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4" name="Picture 205" descr="C:\Users\User\Desktop\Уроки ФГТ\Междуречье\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25" y="254000"/>
            <a:ext cx="11445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" name="Picture 206" descr="C:\Users\User\Desktop\Уроки ФГТ\Междуречье\11 Клинопись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6050" y="5157788"/>
            <a:ext cx="1812925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531813"/>
            <a:ext cx="9144000" cy="1641476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dirty="0" smtClean="0">
                <a:solidFill>
                  <a:srgbClr val="FFC000"/>
                </a:solidFill>
                <a:cs typeface="Arial" charset="0"/>
              </a:rPr>
              <a:t>Искусство Ассирии</a:t>
            </a:r>
          </a:p>
        </p:txBody>
      </p:sp>
      <p:sp>
        <p:nvSpPr>
          <p:cNvPr id="34819" name="Прямоугольник 3"/>
          <p:cNvSpPr>
            <a:spLocks noChangeArrowheads="1"/>
          </p:cNvSpPr>
          <p:nvPr/>
        </p:nvSpPr>
        <p:spPr bwMode="auto">
          <a:xfrm>
            <a:off x="168275" y="5516563"/>
            <a:ext cx="9145588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500" dirty="0">
                <a:solidFill>
                  <a:schemeClr val="bg1"/>
                </a:solidFill>
                <a:cs typeface="Arial" charset="0"/>
              </a:rPr>
              <a:t>Ассирия — мощное, агрессивное государство, чьи границы в период расцвета простирались от Средиземного моря до Персидского залива. </a:t>
            </a:r>
            <a:endParaRPr lang="ru-RU" sz="2500" dirty="0">
              <a:solidFill>
                <a:schemeClr val="bg1"/>
              </a:solidFill>
            </a:endParaRPr>
          </a:p>
        </p:txBody>
      </p:sp>
      <p:pic>
        <p:nvPicPr>
          <p:cNvPr id="34820" name="Picture 2" descr="C:\Documents and Settings\mike\Рабочий стол\История искусства ФГТ\Междуречье\Ассирия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5616" y="548680"/>
            <a:ext cx="6913562" cy="4914900"/>
          </a:xfr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501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7338" y="5157192"/>
            <a:ext cx="8856662" cy="114300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800" dirty="0" smtClean="0">
                <a:solidFill>
                  <a:schemeClr val="bg1"/>
                </a:solidFill>
                <a:cs typeface="Arial" charset="0"/>
              </a:rPr>
              <a:t>Соединив в себе традиции многих культур, ассирийское искусство приобрело неповторимый облик.</a:t>
            </a:r>
          </a:p>
        </p:txBody>
      </p:sp>
      <p:pic>
        <p:nvPicPr>
          <p:cNvPr id="35843" name="Picture 3" descr="C:\Documents and Settings\mike\Рабочий стол\История искусства ФГТ\Междуречье\Дур-шарруки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1554" y="188640"/>
            <a:ext cx="8960210" cy="5040560"/>
          </a:xfr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5300663"/>
            <a:ext cx="9036050" cy="114300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chemeClr val="bg1"/>
                </a:solidFill>
                <a:cs typeface="Arial" charset="0"/>
              </a:rPr>
              <a:t>Постоянные войны привели к  расцвету крепостной архитектуры. </a:t>
            </a:r>
            <a:r>
              <a:rPr lang="ru-RU" sz="2800" dirty="0" smtClean="0">
                <a:solidFill>
                  <a:schemeClr val="bg1"/>
                </a:solidFill>
                <a:cs typeface="Arial" charset="0"/>
              </a:rPr>
              <a:t>Центром </a:t>
            </a:r>
            <a:r>
              <a:rPr lang="ru-RU" sz="2800" dirty="0" smtClean="0">
                <a:solidFill>
                  <a:schemeClr val="bg1"/>
                </a:solidFill>
                <a:cs typeface="Arial" charset="0"/>
              </a:rPr>
              <a:t>дворцово-храмовых комплексов стал не храм, а дворец. Появился </a:t>
            </a:r>
            <a:r>
              <a:rPr lang="ru-RU" sz="2800" dirty="0" smtClean="0">
                <a:solidFill>
                  <a:srgbClr val="FFC000"/>
                </a:solidFill>
                <a:cs typeface="Arial" charset="0"/>
              </a:rPr>
              <a:t>новый тип города — город-крепость с единой строгой планировкой</a:t>
            </a:r>
            <a:r>
              <a:rPr lang="ru-RU" sz="2800" dirty="0" smtClean="0">
                <a:solidFill>
                  <a:schemeClr val="bg1"/>
                </a:solidFill>
                <a:cs typeface="Arial" charset="0"/>
              </a:rPr>
              <a:t>. </a:t>
            </a:r>
          </a:p>
        </p:txBody>
      </p:sp>
      <p:pic>
        <p:nvPicPr>
          <p:cNvPr id="36867" name="Picture 2" descr="C:\Documents and Settings\mike\Рабочий стол\История искусства ФГТ\Междуречье\000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548680"/>
            <a:ext cx="8351837" cy="4359275"/>
          </a:xfrm>
          <a:noFill/>
        </p:spPr>
      </p:pic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0" y="0"/>
            <a:ext cx="9036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FFC000"/>
                </a:solidFill>
              </a:rPr>
              <a:t>Город Дур-Шаррукин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5085184"/>
            <a:ext cx="9036050" cy="1646511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>Пример города-крепости —резиденция царя </a:t>
            </a:r>
            <a:r>
              <a:rPr lang="ru-RU" sz="2500" dirty="0" err="1" smtClean="0">
                <a:solidFill>
                  <a:schemeClr val="bg1"/>
                </a:solidFill>
                <a:cs typeface="Arial" charset="0"/>
              </a:rPr>
              <a:t>Саргона</a:t>
            </a: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> II. </a:t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>Больше половины общей площади города занимал дворец, возведенный на высокой платформе. Его окружали мощные стены высотой в 14 метров. В стене были семь проходов (ворот).</a:t>
            </a:r>
          </a:p>
        </p:txBody>
      </p:sp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0" y="0"/>
            <a:ext cx="9036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FFC000"/>
                </a:solidFill>
              </a:rPr>
              <a:t>Город Дур-Шаррукин</a:t>
            </a:r>
          </a:p>
        </p:txBody>
      </p:sp>
      <p:pic>
        <p:nvPicPr>
          <p:cNvPr id="37892" name="Picture 2" descr="C:\Documents and Settings\mike\Рабочий стол\История искусства ФГТ\Междуречье\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0" y="560388"/>
            <a:ext cx="8916988" cy="4391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25" y="0"/>
            <a:ext cx="3635375" cy="5545138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>В каждом проходе, по обеим сторонам ворот, стояли гигантские фигуры фантастических стражей </a:t>
            </a:r>
            <a:r>
              <a:rPr lang="ru-RU" sz="2500" dirty="0" err="1" smtClean="0">
                <a:solidFill>
                  <a:schemeClr val="bg1"/>
                </a:solidFill>
                <a:cs typeface="Arial" charset="0"/>
              </a:rPr>
              <a:t>шеду</a:t>
            </a: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> — крылатых быков с человеческими головами. </a:t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500" dirty="0" err="1" smtClean="0">
                <a:solidFill>
                  <a:schemeClr val="bg1"/>
                </a:solidFill>
                <a:cs typeface="Arial" charset="0"/>
              </a:rPr>
              <a:t>Шеду</a:t>
            </a: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> являлись символами, совмещавшими в себе свойства человека, животного и птицы, были мощным средством защиты от врагов.</a:t>
            </a:r>
          </a:p>
        </p:txBody>
      </p:sp>
      <p:pic>
        <p:nvPicPr>
          <p:cNvPr id="38915" name="Picture 2" descr="C:\Documents and Settings\mike\Рабочий стол\История искусства ФГТ\Междуречье\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5202238" cy="52022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195736" y="5805264"/>
            <a:ext cx="94224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dirty="0" err="1" smtClean="0">
                <a:solidFill>
                  <a:srgbClr val="FFC000"/>
                </a:solidFill>
              </a:rPr>
              <a:t>Шеду</a:t>
            </a:r>
            <a:endParaRPr lang="ru-RU" sz="25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42888"/>
            <a:ext cx="9144000" cy="1143001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tx1"/>
                </a:solidFill>
              </a:rPr>
              <a:t> </a:t>
            </a:r>
            <a:endParaRPr lang="ru-RU" i="1" smtClean="0">
              <a:solidFill>
                <a:schemeClr val="tx1"/>
              </a:solidFill>
            </a:endParaRPr>
          </a:p>
        </p:txBody>
      </p:sp>
      <p:sp>
        <p:nvSpPr>
          <p:cNvPr id="5123" name="Прямоугольник 5"/>
          <p:cNvSpPr>
            <a:spLocks noChangeArrowheads="1"/>
          </p:cNvSpPr>
          <p:nvPr/>
        </p:nvSpPr>
        <p:spPr bwMode="auto">
          <a:xfrm>
            <a:off x="251520" y="0"/>
            <a:ext cx="889248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500" dirty="0">
                <a:solidFill>
                  <a:schemeClr val="bg1"/>
                </a:solidFill>
              </a:rPr>
              <a:t>Шумеры считаются создателями месопотамской культуры. </a:t>
            </a:r>
            <a:endParaRPr lang="ru-RU" sz="2500" dirty="0" smtClean="0">
              <a:solidFill>
                <a:schemeClr val="bg1"/>
              </a:solidFill>
            </a:endParaRPr>
          </a:p>
          <a:p>
            <a:r>
              <a:rPr lang="ru-RU" sz="2500" dirty="0" smtClean="0">
                <a:solidFill>
                  <a:schemeClr val="bg1"/>
                </a:solidFill>
              </a:rPr>
              <a:t>И </a:t>
            </a:r>
            <a:r>
              <a:rPr lang="ru-RU" sz="2500" dirty="0">
                <a:solidFill>
                  <a:schemeClr val="bg1"/>
                </a:solidFill>
              </a:rPr>
              <a:t>хотя шумеры позднее были покорены более многочисленными </a:t>
            </a:r>
            <a:r>
              <a:rPr lang="ru-RU" sz="2500" dirty="0" err="1">
                <a:solidFill>
                  <a:schemeClr val="bg1"/>
                </a:solidFill>
              </a:rPr>
              <a:t>аккадами</a:t>
            </a:r>
            <a:r>
              <a:rPr lang="ru-RU" sz="2500" dirty="0">
                <a:solidFill>
                  <a:schemeClr val="bg1"/>
                </a:solidFill>
              </a:rPr>
              <a:t>, созданная ими культура оказала значительное влияние на все более </a:t>
            </a:r>
            <a:r>
              <a:rPr lang="ru-RU" sz="2500" dirty="0" smtClean="0">
                <a:solidFill>
                  <a:schemeClr val="bg1"/>
                </a:solidFill>
              </a:rPr>
              <a:t>поздние.</a:t>
            </a:r>
            <a:endParaRPr lang="ru-RU" sz="2500" dirty="0">
              <a:solidFill>
                <a:schemeClr val="bg1"/>
              </a:solidFill>
            </a:endParaRPr>
          </a:p>
        </p:txBody>
      </p:sp>
      <p:pic>
        <p:nvPicPr>
          <p:cNvPr id="5124" name="Picture 5" descr="C:\Users\User\Desktop\Уроки ФГТ\Междуречье\Эа, шумерский бог-создатель реки Ти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3963988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Прямоугольник 1"/>
          <p:cNvSpPr>
            <a:spLocks noChangeArrowheads="1"/>
          </p:cNvSpPr>
          <p:nvPr/>
        </p:nvSpPr>
        <p:spPr bwMode="auto">
          <a:xfrm>
            <a:off x="4860032" y="5661248"/>
            <a:ext cx="41767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err="1">
                <a:solidFill>
                  <a:srgbClr val="FFC000"/>
                </a:solidFill>
              </a:rPr>
              <a:t>Эа</a:t>
            </a:r>
            <a:r>
              <a:rPr lang="ru-RU" sz="2400" dirty="0">
                <a:solidFill>
                  <a:srgbClr val="FFC000"/>
                </a:solidFill>
              </a:rPr>
              <a:t>, шумерский </a:t>
            </a:r>
            <a:r>
              <a:rPr lang="ru-RU" sz="2400" dirty="0" smtClean="0">
                <a:solidFill>
                  <a:srgbClr val="FFC000"/>
                </a:solidFill>
              </a:rPr>
              <a:t> Бог-создатель</a:t>
            </a:r>
            <a:endParaRPr lang="ru-RU" sz="2400" dirty="0">
              <a:solidFill>
                <a:srgbClr val="FFC000"/>
              </a:solidFill>
            </a:endParaRPr>
          </a:p>
          <a:p>
            <a:r>
              <a:rPr lang="ru-RU" sz="2400" dirty="0">
                <a:solidFill>
                  <a:srgbClr val="FFC000"/>
                </a:solidFill>
              </a:rPr>
              <a:t> реки Тигр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1556792"/>
            <a:ext cx="338437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solidFill>
                  <a:schemeClr val="bg1"/>
                </a:solidFill>
              </a:rPr>
              <a:t>Вся духовная культура Шумера была пронизана религиозным мировоззрением. </a:t>
            </a:r>
            <a:endParaRPr lang="ru-RU" sz="2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3529012" cy="5545137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8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8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800" dirty="0" smtClean="0">
                <a:solidFill>
                  <a:schemeClr val="bg1"/>
                </a:solidFill>
              </a:rPr>
              <a:t>В Лувре хранится пара стражей </a:t>
            </a:r>
            <a:r>
              <a:rPr lang="ru-RU" sz="2800" dirty="0" err="1" smtClean="0">
                <a:solidFill>
                  <a:schemeClr val="bg1"/>
                </a:solidFill>
              </a:rPr>
              <a:t>шеду</a:t>
            </a:r>
            <a:r>
              <a:rPr lang="ru-RU" sz="2800" dirty="0" smtClean="0">
                <a:solidFill>
                  <a:schemeClr val="bg1"/>
                </a:solidFill>
              </a:rPr>
              <a:t>. Колоссальная статуя вырезана из цельного блока. Почти круглая голова существа имеет человеческое лицо, но уши — животного. </a:t>
            </a:r>
            <a:endParaRPr lang="ru-RU" sz="2800" dirty="0" smtClean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39939" name="Picture 2" descr="C:\Documents and Settings\mike\Рабочий стол\История искусства ФГТ\Междуречье\30 Шеду, Лув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75" y="1052736"/>
            <a:ext cx="5040209" cy="483212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724128" y="5949280"/>
            <a:ext cx="94224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dirty="0" err="1" smtClean="0">
                <a:solidFill>
                  <a:srgbClr val="FFC000"/>
                </a:solidFill>
              </a:rPr>
              <a:t>Шеду</a:t>
            </a:r>
            <a:endParaRPr lang="ru-RU" sz="25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25" y="260350"/>
            <a:ext cx="3635375" cy="5545138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>На голове у </a:t>
            </a:r>
            <a:r>
              <a:rPr lang="ru-RU" sz="2500" dirty="0" err="1" smtClean="0">
                <a:solidFill>
                  <a:schemeClr val="bg1"/>
                </a:solidFill>
                <a:cs typeface="Arial" charset="0"/>
              </a:rPr>
              <a:t>шеду</a:t>
            </a: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> — тиара, тело -  быка. От плеч растут крылья хищной птицы. </a:t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>Хвост очень длинный и курчавится на конце. </a:t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>На двух панелях между задними лапами </a:t>
            </a:r>
            <a:r>
              <a:rPr lang="ru-RU" sz="2500" dirty="0" err="1" smtClean="0">
                <a:solidFill>
                  <a:schemeClr val="bg1"/>
                </a:solidFill>
                <a:cs typeface="Arial" charset="0"/>
              </a:rPr>
              <a:t>шеду</a:t>
            </a: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> высечено посвящение, перечисляющее достоинства правителя и призывающее проклятие на того, кто захочет причинить ему вред.</a:t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endParaRPr lang="ru-RU" sz="2500" dirty="0" smtClean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40963" name="Picture 2" descr="C:\Documents and Settings\mike\Рабочий стол\История искусства ФГТ\Междуречье\31 Шед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81076"/>
            <a:ext cx="5226496" cy="444252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267744" y="5661248"/>
            <a:ext cx="94224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dirty="0" err="1" smtClean="0">
                <a:solidFill>
                  <a:srgbClr val="FFC000"/>
                </a:solidFill>
              </a:rPr>
              <a:t>Шеду</a:t>
            </a:r>
            <a:endParaRPr lang="ru-RU" sz="25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292725" y="-387350"/>
            <a:ext cx="3635375" cy="5545138"/>
          </a:xfrm>
        </p:spPr>
        <p:txBody>
          <a:bodyPr>
            <a:norm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</a:rPr>
              <a:t>Украшая покои в царских дворцах, ассирийцы отдавали предпочтение рельефу, создав в этом виде искусства собственный стиль </a:t>
            </a: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endParaRPr lang="ru-RU" sz="2500" dirty="0" smtClean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41987" name="Picture 2" descr="C:\Documents and Settings\mike\Рабочий стол\История искусства ФГТ\Междуречье\27 Саргон 2 с вельможой, рельеф из дворц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589943" cy="64087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067944" y="6021288"/>
            <a:ext cx="52927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200" kern="0" dirty="0" err="1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Саргон</a:t>
            </a:r>
            <a:r>
              <a:rPr lang="ru-RU" sz="2200" kern="0" dirty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kern="0" dirty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II </a:t>
            </a:r>
            <a:r>
              <a:rPr lang="ru-RU" sz="2200" kern="0" dirty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с вельможей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5085184"/>
            <a:ext cx="9036050" cy="114300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>Дворец украшал цикл рельефов, прославлявших царя как полководца, мудрого правителя, физически очень сильного человека. </a:t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>Для воплощения этой идеи скульпторы использовали три группы сюжетов: война… </a:t>
            </a:r>
          </a:p>
        </p:txBody>
      </p:sp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0" y="0"/>
            <a:ext cx="90360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FFC000"/>
                </a:solidFill>
              </a:rPr>
              <a:t>Рельефы из дворца царя Ашшурнасирапала II </a:t>
            </a:r>
          </a:p>
          <a:p>
            <a:pPr algn="ctr"/>
            <a:r>
              <a:rPr lang="ru-RU" sz="2800">
                <a:solidFill>
                  <a:srgbClr val="FFC000"/>
                </a:solidFill>
              </a:rPr>
              <a:t>в Кальху </a:t>
            </a:r>
          </a:p>
        </p:txBody>
      </p:sp>
      <p:pic>
        <p:nvPicPr>
          <p:cNvPr id="43012" name="Picture 2" descr="C:\Documents and Settings\mike\Рабочий стол\История искусства ФГТ\Междуречье\военная сце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9082088" cy="3217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5876925"/>
            <a:ext cx="9036050" cy="1143000"/>
          </a:xfrm>
        </p:spPr>
        <p:txBody>
          <a:bodyPr>
            <a:norm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     сцены охоты (</a:t>
            </a:r>
            <a:r>
              <a:rPr lang="ru-RU" sz="2500" dirty="0" err="1" smtClean="0">
                <a:solidFill>
                  <a:schemeClr val="bg1"/>
                </a:solidFill>
              </a:rPr>
              <a:t>Ашшурнасирапал</a:t>
            </a:r>
            <a:r>
              <a:rPr lang="ru-RU" sz="2500" dirty="0" smtClean="0">
                <a:solidFill>
                  <a:schemeClr val="bg1"/>
                </a:solidFill>
              </a:rPr>
              <a:t> II во время охоты на львов)</a:t>
            </a:r>
            <a:endParaRPr lang="ru-RU" sz="2500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0" y="0"/>
            <a:ext cx="90360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FFC000"/>
                </a:solidFill>
              </a:rPr>
              <a:t>Рельефы из дворца царя Ашшурнасирапала II </a:t>
            </a:r>
          </a:p>
          <a:p>
            <a:pPr algn="ctr"/>
            <a:r>
              <a:rPr lang="ru-RU" sz="2800">
                <a:solidFill>
                  <a:srgbClr val="FFC000"/>
                </a:solidFill>
              </a:rPr>
              <a:t>в Кальху </a:t>
            </a:r>
          </a:p>
        </p:txBody>
      </p:sp>
      <p:pic>
        <p:nvPicPr>
          <p:cNvPr id="44036" name="Picture 2" descr="C:\Documents and Settings\mike\Рабочий стол\История искусства ФГТ\Междуречье\Ашурнасирап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52736"/>
            <a:ext cx="6976591" cy="51127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0" y="0"/>
            <a:ext cx="90360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FFC000"/>
                </a:solidFill>
              </a:rPr>
              <a:t>Рельефы из дворца царя Ашшурнасирапала II </a:t>
            </a:r>
          </a:p>
          <a:p>
            <a:pPr algn="ctr"/>
            <a:r>
              <a:rPr lang="ru-RU" sz="2800">
                <a:solidFill>
                  <a:srgbClr val="FFC000"/>
                </a:solidFill>
              </a:rPr>
              <a:t>в Кальху </a:t>
            </a:r>
          </a:p>
        </p:txBody>
      </p:sp>
      <p:pic>
        <p:nvPicPr>
          <p:cNvPr id="45060" name="Picture 2" descr="C:\Documents and Settings\mike\Рабочий стол\История искусства ФГТ\Междуречье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4732338" cy="3168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5061" name="Picture 3" descr="C:\Documents and Settings\mike\Рабочий стол\История искусства ФГТ\Междуречье\34 рельеф из дворца Ашшурбанипа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996952"/>
            <a:ext cx="4730750" cy="31670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5877272"/>
            <a:ext cx="90360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сцены охоты (</a:t>
            </a:r>
            <a:r>
              <a:rPr kumimoji="0" lang="ru-RU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Ашшурнасирапал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II во время охоты на львов)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5876925"/>
            <a:ext cx="9036050" cy="1143000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Дань от царя Израиля</a:t>
            </a:r>
            <a:endParaRPr lang="ru-RU" sz="2200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7107" name="Text Box 6"/>
          <p:cNvSpPr txBox="1">
            <a:spLocks noChangeArrowheads="1"/>
          </p:cNvSpPr>
          <p:nvPr/>
        </p:nvSpPr>
        <p:spPr bwMode="auto">
          <a:xfrm>
            <a:off x="0" y="0"/>
            <a:ext cx="90360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FFC000"/>
                </a:solidFill>
              </a:rPr>
              <a:t>Рельефы из дворца царя Ашшурнасирапала II </a:t>
            </a:r>
          </a:p>
          <a:p>
            <a:pPr algn="ctr"/>
            <a:r>
              <a:rPr lang="ru-RU" sz="2800">
                <a:solidFill>
                  <a:srgbClr val="FFC000"/>
                </a:solidFill>
              </a:rPr>
              <a:t>в Кальху </a:t>
            </a:r>
          </a:p>
        </p:txBody>
      </p:sp>
      <p:pic>
        <p:nvPicPr>
          <p:cNvPr id="47108" name="Picture 5" descr="C:\Users\User\Desktop\Уроки ФГТ\Междуречье\принимает дар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38" y="1074738"/>
            <a:ext cx="9053512" cy="50927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132856"/>
            <a:ext cx="3241055" cy="316865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Сцены торжественного шествия с принесением дани. </a:t>
            </a:r>
            <a:br>
              <a:rPr lang="ru-RU" sz="2500" dirty="0" smtClean="0">
                <a:solidFill>
                  <a:schemeClr val="bg1"/>
                </a:solidFill>
              </a:rPr>
            </a:br>
            <a:r>
              <a:rPr lang="ru-RU" sz="2500" dirty="0" smtClean="0">
                <a:solidFill>
                  <a:schemeClr val="bg1"/>
                </a:solidFill>
              </a:rPr>
              <a:t>Важным элементом изображения является текст: убористые строчки клинописи порой идут прямо по изображению.</a:t>
            </a:r>
            <a:br>
              <a:rPr lang="ru-RU" sz="2500" dirty="0" smtClean="0">
                <a:solidFill>
                  <a:schemeClr val="bg1"/>
                </a:solidFill>
              </a:rPr>
            </a:br>
            <a:r>
              <a:rPr lang="ru-RU" sz="2500" dirty="0" smtClean="0">
                <a:solidFill>
                  <a:schemeClr val="bg1"/>
                </a:solidFill>
              </a:rPr>
              <a:t>И всюду главным героем выступает ассирийский царь. </a:t>
            </a:r>
            <a:endParaRPr lang="ru-RU" sz="2500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6083" name="Text Box 6"/>
          <p:cNvSpPr txBox="1">
            <a:spLocks noChangeArrowheads="1"/>
          </p:cNvSpPr>
          <p:nvPr/>
        </p:nvSpPr>
        <p:spPr bwMode="auto">
          <a:xfrm>
            <a:off x="0" y="0"/>
            <a:ext cx="90360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FFC000"/>
                </a:solidFill>
              </a:rPr>
              <a:t>Рельефы из дворца царя Ашшурнасирапала II </a:t>
            </a:r>
          </a:p>
          <a:p>
            <a:pPr algn="ctr"/>
            <a:r>
              <a:rPr lang="ru-RU" sz="2800">
                <a:solidFill>
                  <a:srgbClr val="FFC000"/>
                </a:solidFill>
              </a:rPr>
              <a:t>в Кальху </a:t>
            </a:r>
          </a:p>
        </p:txBody>
      </p:sp>
      <p:pic>
        <p:nvPicPr>
          <p:cNvPr id="46084" name="Picture 2" descr="C:\Documents and Settings\mike\Рабочий стол\История искусства ФГТ\Междуречье\Торжественная процессия с данью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1108312"/>
            <a:ext cx="5328542" cy="559838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87338" y="5876925"/>
            <a:ext cx="8856662" cy="114300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В конце VII в. до н.э. Ассирию уничтожили ее давние противники — Мидия и </a:t>
            </a:r>
            <a:r>
              <a:rPr lang="ru-RU" sz="2500" dirty="0" err="1" smtClean="0">
                <a:solidFill>
                  <a:schemeClr val="bg1"/>
                </a:solidFill>
              </a:rPr>
              <a:t>Вавилония</a:t>
            </a:r>
            <a:r>
              <a:rPr lang="ru-RU" sz="2500" dirty="0" smtClean="0">
                <a:solidFill>
                  <a:schemeClr val="bg1"/>
                </a:solidFill>
              </a:rPr>
              <a:t>. </a:t>
            </a:r>
            <a:br>
              <a:rPr lang="ru-RU" sz="2500" dirty="0" smtClean="0">
                <a:solidFill>
                  <a:schemeClr val="bg1"/>
                </a:solidFill>
              </a:rPr>
            </a:br>
            <a:endParaRPr lang="ru-RU" sz="2500" dirty="0" smtClean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48131" name="Picture 2" descr="C:\Documents and Settings\mike\Рабочий стол\История искусства ФГТ\Междуречье\Нинев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620688"/>
            <a:ext cx="8634413" cy="5184775"/>
          </a:xfrm>
          <a:noFill/>
          <a:ln>
            <a:solidFill>
              <a:schemeClr val="bg1"/>
            </a:solidFill>
          </a:ln>
        </p:spPr>
      </p:pic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0" y="0"/>
            <a:ext cx="9036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FFC000"/>
                </a:solidFill>
              </a:rPr>
              <a:t>Древняя Ниневия – столица Ассирии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517232"/>
            <a:ext cx="8964612" cy="114300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В 612 г. до н.э. была разрушена столица Ассирии Ниневия, </a:t>
            </a:r>
            <a:br>
              <a:rPr lang="ru-RU" sz="2500" dirty="0" smtClean="0">
                <a:solidFill>
                  <a:schemeClr val="bg1"/>
                </a:solidFill>
              </a:rPr>
            </a:br>
            <a:r>
              <a:rPr lang="ru-RU" sz="2500" dirty="0" smtClean="0">
                <a:solidFill>
                  <a:schemeClr val="bg1"/>
                </a:solidFill>
              </a:rPr>
              <a:t>В искусстве древности традиции Ассирии еще долгое время привлекали к себе внимание. </a:t>
            </a:r>
            <a:endParaRPr lang="ru-RU" sz="2500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0" y="0"/>
            <a:ext cx="9036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FFC000"/>
                </a:solidFill>
              </a:rPr>
              <a:t>Древняя Ниневия – столица Ассирии</a:t>
            </a:r>
          </a:p>
        </p:txBody>
      </p:sp>
      <p:pic>
        <p:nvPicPr>
          <p:cNvPr id="49156" name="Picture 2" descr="C:\Documents and Settings\mike\Рабочий стол\История искусства ФГТ\Междуречье\Ниневия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620713"/>
            <a:ext cx="7256462" cy="4824412"/>
          </a:xfr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42888"/>
            <a:ext cx="9144000" cy="1143001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tx1"/>
                </a:solidFill>
              </a:rPr>
              <a:t> </a:t>
            </a:r>
            <a:endParaRPr lang="ru-RU" i="1" smtClean="0">
              <a:solidFill>
                <a:schemeClr val="tx1"/>
              </a:solidFill>
            </a:endParaRPr>
          </a:p>
        </p:txBody>
      </p:sp>
      <p:sp>
        <p:nvSpPr>
          <p:cNvPr id="6147" name="Прямоугольник 5"/>
          <p:cNvSpPr>
            <a:spLocks noChangeArrowheads="1"/>
          </p:cNvSpPr>
          <p:nvPr/>
        </p:nvSpPr>
        <p:spPr bwMode="auto">
          <a:xfrm>
            <a:off x="107950" y="0"/>
            <a:ext cx="903605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Народы, населявшие в древности этот обширный регион, одними из первых в мире основали города и государства, изобрели колесо, монеты и письменность, создали замечательные произведения искусства.</a:t>
            </a:r>
          </a:p>
        </p:txBody>
      </p:sp>
      <p:sp>
        <p:nvSpPr>
          <p:cNvPr id="6148" name="Прямоугольник 1"/>
          <p:cNvSpPr>
            <a:spLocks noChangeArrowheads="1"/>
          </p:cNvSpPr>
          <p:nvPr/>
        </p:nvSpPr>
        <p:spPr bwMode="auto">
          <a:xfrm>
            <a:off x="3851275" y="6403975"/>
            <a:ext cx="4176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C000"/>
                </a:solidFill>
              </a:rPr>
              <a:t>Город Ур</a:t>
            </a:r>
          </a:p>
        </p:txBody>
      </p:sp>
      <p:pic>
        <p:nvPicPr>
          <p:cNvPr id="6149" name="Picture 2" descr="C:\Users\User\Desktop\Уроки ФГТ\Междуречье\Ur_reconstru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5188" y="1781175"/>
            <a:ext cx="7521575" cy="4622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531813"/>
            <a:ext cx="9144000" cy="1641476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FFC000"/>
                </a:solidFill>
                <a:cs typeface="Arial" charset="0"/>
              </a:rPr>
              <a:t>Искусство </a:t>
            </a:r>
            <a:r>
              <a:rPr lang="ru-RU" sz="3600" dirty="0" err="1" smtClean="0">
                <a:solidFill>
                  <a:srgbClr val="FFC000"/>
                </a:solidFill>
                <a:cs typeface="Arial" charset="0"/>
              </a:rPr>
              <a:t>Нововавилонского</a:t>
            </a:r>
            <a:r>
              <a:rPr lang="ru-RU" sz="3600" dirty="0" smtClean="0">
                <a:solidFill>
                  <a:srgbClr val="FFC000"/>
                </a:solidFill>
                <a:cs typeface="Arial" charset="0"/>
              </a:rPr>
              <a:t> царства</a:t>
            </a:r>
          </a:p>
        </p:txBody>
      </p:sp>
      <p:pic>
        <p:nvPicPr>
          <p:cNvPr id="50179" name="Picture 2" descr="C:\Documents and Settings\mike\Рабочий стол\История искусства ФГТ\Междуречье\Вавилония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7704" y="687590"/>
            <a:ext cx="5197522" cy="4829047"/>
          </a:xfrm>
          <a:noFill/>
          <a:ln>
            <a:solidFill>
              <a:schemeClr val="bg1"/>
            </a:solidFill>
          </a:ln>
        </p:spPr>
      </p:pic>
      <p:sp>
        <p:nvSpPr>
          <p:cNvPr id="50180" name="Прямоугольник 6"/>
          <p:cNvSpPr>
            <a:spLocks noChangeArrowheads="1"/>
          </p:cNvSpPr>
          <p:nvPr/>
        </p:nvSpPr>
        <p:spPr bwMode="auto">
          <a:xfrm>
            <a:off x="323528" y="5517232"/>
            <a:ext cx="8606160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500" dirty="0" smtClean="0">
                <a:solidFill>
                  <a:schemeClr val="bg1"/>
                </a:solidFill>
              </a:rPr>
              <a:t>История </a:t>
            </a:r>
            <a:r>
              <a:rPr lang="ru-RU" sz="2500" dirty="0" err="1">
                <a:solidFill>
                  <a:schemeClr val="bg1"/>
                </a:solidFill>
              </a:rPr>
              <a:t>Вавилонии</a:t>
            </a:r>
            <a:r>
              <a:rPr lang="ru-RU" sz="2500" dirty="0">
                <a:solidFill>
                  <a:schemeClr val="bg1"/>
                </a:solidFill>
              </a:rPr>
              <a:t> — это бесконечная череда военных конфликтов, из которых она далеко не всегда выходила победительницей.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501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01613" y="4868863"/>
            <a:ext cx="8964612" cy="114300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Краткий период ее расцвета пришелся на годы правления Навуходоносора II (605—562 гг. до н. э.). </a:t>
            </a: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</a:rPr>
              <a:t>Вавилон стал одним из самых богатых и красивых городов Месопотамии, политическим и религиозным центром. </a:t>
            </a:r>
            <a:br>
              <a:rPr lang="ru-RU" sz="2500" dirty="0" smtClean="0">
                <a:solidFill>
                  <a:schemeClr val="bg1"/>
                </a:solidFill>
              </a:rPr>
            </a:br>
            <a:r>
              <a:rPr lang="ru-RU" sz="2600" dirty="0" smtClean="0">
                <a:solidFill>
                  <a:srgbClr val="FFC000"/>
                </a:solidFill>
              </a:rPr>
              <a:t>Вавилонская культура продолжила традиции шумеро-аккадского периода. </a:t>
            </a:r>
          </a:p>
        </p:txBody>
      </p:sp>
      <p:pic>
        <p:nvPicPr>
          <p:cNvPr id="51203" name="Picture 2" descr="C:\Documents and Settings\mike\Рабочий стол\История искусства ФГТ\Междуречье\Вавилон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115888"/>
            <a:ext cx="5572125" cy="3889375"/>
          </a:xfrm>
          <a:noFill/>
          <a:ln>
            <a:solidFill>
              <a:schemeClr val="bg1"/>
            </a:solidFill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11863" y="476250"/>
            <a:ext cx="29527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500" dirty="0">
                <a:solidFill>
                  <a:schemeClr val="bg1"/>
                </a:solidFill>
              </a:rPr>
              <a:t>Только после того, как Ассирия прекратила свое существование, </a:t>
            </a:r>
            <a:r>
              <a:rPr lang="ru-RU" sz="2500" dirty="0" err="1">
                <a:solidFill>
                  <a:schemeClr val="bg1"/>
                </a:solidFill>
              </a:rPr>
              <a:t>Вавилония</a:t>
            </a:r>
            <a:r>
              <a:rPr lang="ru-RU" sz="2500" dirty="0">
                <a:solidFill>
                  <a:schemeClr val="bg1"/>
                </a:solidFill>
              </a:rPr>
              <a:t> смогла занять главенствующее положение в Передней Азии. </a:t>
            </a:r>
            <a:endParaRPr lang="ru-RU" sz="2500" kern="0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5715000"/>
            <a:ext cx="9359900" cy="114300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Самое знаменитое сооружение Вавилона, посвященное верховному богу города Мардуку. В высоту </a:t>
            </a:r>
            <a:r>
              <a:rPr lang="ru-RU" sz="2500" dirty="0" err="1" smtClean="0">
                <a:solidFill>
                  <a:schemeClr val="bg1"/>
                </a:solidFill>
              </a:rPr>
              <a:t>зиккурат</a:t>
            </a:r>
            <a:r>
              <a:rPr lang="ru-RU" sz="2500" dirty="0" smtClean="0">
                <a:solidFill>
                  <a:schemeClr val="bg1"/>
                </a:solidFill>
              </a:rPr>
              <a:t> достигал </a:t>
            </a:r>
            <a:br>
              <a:rPr lang="ru-RU" sz="2500" dirty="0" smtClean="0">
                <a:solidFill>
                  <a:schemeClr val="bg1"/>
                </a:solidFill>
              </a:rPr>
            </a:br>
            <a:r>
              <a:rPr lang="ru-RU" sz="2500" dirty="0" smtClean="0">
                <a:solidFill>
                  <a:schemeClr val="bg1"/>
                </a:solidFill>
              </a:rPr>
              <a:t>90 м, именно его принято считать прототипом легендарной </a:t>
            </a:r>
            <a:r>
              <a:rPr lang="ru-RU" sz="2500" dirty="0" smtClean="0">
                <a:solidFill>
                  <a:srgbClr val="FFC000"/>
                </a:solidFill>
              </a:rPr>
              <a:t>Вавилонской башни.</a:t>
            </a:r>
            <a:r>
              <a:rPr lang="ru-RU" sz="2500" dirty="0" smtClean="0">
                <a:solidFill>
                  <a:schemeClr val="tx1"/>
                </a:solidFill>
              </a:rPr>
              <a:t>. </a:t>
            </a:r>
            <a:br>
              <a:rPr lang="ru-RU" sz="2500" dirty="0" smtClean="0">
                <a:solidFill>
                  <a:schemeClr val="tx1"/>
                </a:solidFill>
              </a:rPr>
            </a:br>
            <a:endParaRPr lang="ru-RU" sz="2500" dirty="0" smtClean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2227" name="Text Box 6"/>
          <p:cNvSpPr txBox="1">
            <a:spLocks noChangeArrowheads="1"/>
          </p:cNvSpPr>
          <p:nvPr/>
        </p:nvSpPr>
        <p:spPr bwMode="auto">
          <a:xfrm>
            <a:off x="0" y="0"/>
            <a:ext cx="9036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FFC000"/>
                </a:solidFill>
              </a:rPr>
              <a:t>Зиккурат Этеменанки </a:t>
            </a:r>
          </a:p>
        </p:txBody>
      </p:sp>
      <p:pic>
        <p:nvPicPr>
          <p:cNvPr id="52228" name="Picture 2" descr="C:\Documents and Settings\mike\Рабочий стол\История искусства ФГТ\Междуречье\37 Зиккурат Этеменан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5656" y="548680"/>
            <a:ext cx="6264547" cy="4697586"/>
          </a:xfr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7338" y="5589588"/>
            <a:ext cx="8856662" cy="114300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Навуходоносор II построил в городе огромный дворец с висячими садами царицы Семирамиды, который греки считали одним из семи чудес света. </a:t>
            </a:r>
            <a:endParaRPr lang="ru-RU" sz="2500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3251" name="Text Box 6"/>
          <p:cNvSpPr txBox="1">
            <a:spLocks noChangeArrowheads="1"/>
          </p:cNvSpPr>
          <p:nvPr/>
        </p:nvSpPr>
        <p:spPr bwMode="auto">
          <a:xfrm>
            <a:off x="0" y="0"/>
            <a:ext cx="9036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FFC000"/>
                </a:solidFill>
              </a:rPr>
              <a:t>Висячие сады царицы Семирамиды</a:t>
            </a:r>
          </a:p>
        </p:txBody>
      </p:sp>
      <p:pic>
        <p:nvPicPr>
          <p:cNvPr id="53252" name="Picture 2" descr="C:\Documents and Settings\mike\Рабочий стол\История искусства ФГТ\Междуречье\38 Висячие сады Семирамид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9632" y="548680"/>
            <a:ext cx="6626225" cy="4968875"/>
          </a:xfr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23967" y="-99392"/>
            <a:ext cx="4320033" cy="5545137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cs typeface="Arial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cs typeface="Arial" charset="0"/>
              </a:rPr>
            </a:br>
            <a:r>
              <a:rPr lang="ru-RU" sz="2400" dirty="0" smtClean="0">
                <a:solidFill>
                  <a:schemeClr val="tx1"/>
                </a:solidFill>
                <a:cs typeface="Arial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cs typeface="Arial" charset="0"/>
              </a:rPr>
            </a:br>
            <a:r>
              <a:rPr lang="ru-RU" sz="2400" dirty="0" smtClean="0">
                <a:solidFill>
                  <a:schemeClr val="tx1"/>
                </a:solidFill>
                <a:cs typeface="Arial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cs typeface="Arial" charset="0"/>
              </a:rPr>
            </a:br>
            <a:r>
              <a:rPr lang="ru-RU" sz="2800" dirty="0" smtClean="0">
                <a:solidFill>
                  <a:srgbClr val="FFC000"/>
                </a:solidFill>
              </a:rPr>
              <a:t>Во дворце Навуходоносора </a:t>
            </a:r>
            <a:r>
              <a:rPr lang="ru-RU" sz="2800" dirty="0" smtClean="0">
                <a:solidFill>
                  <a:schemeClr val="bg1"/>
                </a:solidFill>
              </a:rPr>
              <a:t>было 172 комнаты, украшенные и обставленные с роскошью.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Лучше всего сохранился тронный зал дворца, стены его были декорированы глазурованным кирпичом.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В нижней части стены находился фриз со львами,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в центре были изображены колонны, которые со всех сторон обрамлялись бордюрами с растительным орнаментом.  </a:t>
            </a:r>
            <a:br>
              <a:rPr lang="ru-RU" sz="2800" dirty="0" smtClean="0">
                <a:solidFill>
                  <a:schemeClr val="bg1"/>
                </a:solidFill>
              </a:rPr>
            </a:br>
            <a:endParaRPr lang="ru-RU" sz="2800" dirty="0" smtClean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54275" name="Picture 2" descr="C:\Documents and Settings\mike\Рабочий стол\История искусства ФГТ\Междуречье\39 Лев. изразцовая облицовка стены тронного зала царя Навуходоносо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05479" cy="64807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572000" y="5996226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500" dirty="0" smtClean="0">
                <a:solidFill>
                  <a:srgbClr val="FFC000"/>
                </a:solidFill>
              </a:rPr>
              <a:t>VI </a:t>
            </a:r>
            <a:r>
              <a:rPr lang="ru-RU" sz="2500" dirty="0" smtClean="0">
                <a:solidFill>
                  <a:srgbClr val="FFC000"/>
                </a:solidFill>
              </a:rPr>
              <a:t>в. до н.э. Государственные музеи, Берлин.</a:t>
            </a:r>
            <a:endParaRPr lang="ru-RU" sz="25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5229200"/>
            <a:ext cx="9036050" cy="114300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В Вавилон вели 8 парадных въездных ворот, носивших имена главных божеств. От ворот была проложена священная дорога к храму, посвященному одноименному божеству. </a:t>
            </a:r>
            <a:br>
              <a:rPr lang="ru-RU" sz="2500" dirty="0" smtClean="0">
                <a:solidFill>
                  <a:schemeClr val="bg1"/>
                </a:solidFill>
              </a:rPr>
            </a:br>
            <a:r>
              <a:rPr lang="ru-RU" sz="2500" dirty="0" smtClean="0">
                <a:solidFill>
                  <a:schemeClr val="bg1"/>
                </a:solidFill>
              </a:rPr>
              <a:t>Таким образом, вся территория города воспринималась как священное, храмовое пространство. </a:t>
            </a:r>
          </a:p>
        </p:txBody>
      </p:sp>
      <p:pic>
        <p:nvPicPr>
          <p:cNvPr id="55299" name="Picture 2" descr="C:\Documents and Settings\mike\Рабочий стол\История искусства ФГТ\Междуречье\archaic_babylon_holida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91680" y="188640"/>
            <a:ext cx="5918225" cy="4581111"/>
          </a:xfr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25" y="115888"/>
            <a:ext cx="3635375" cy="5545137"/>
          </a:xfrm>
        </p:spPr>
        <p:txBody>
          <a:bodyPr/>
          <a:lstStyle/>
          <a:p>
            <a:pPr algn="l"/>
            <a:r>
              <a:rPr lang="ru-RU" sz="2600" dirty="0" smtClean="0">
                <a:solidFill>
                  <a:schemeClr val="tx1"/>
                </a:solidFill>
                <a:cs typeface="Arial" charset="0"/>
              </a:rPr>
              <a:t/>
            </a:r>
            <a:br>
              <a:rPr lang="ru-RU" sz="2600" dirty="0" smtClean="0">
                <a:solidFill>
                  <a:schemeClr val="tx1"/>
                </a:solidFill>
                <a:cs typeface="Arial" charset="0"/>
              </a:rPr>
            </a:br>
            <a:r>
              <a:rPr lang="ru-RU" sz="2600" dirty="0" smtClean="0">
                <a:solidFill>
                  <a:schemeClr val="tx1"/>
                </a:solidFill>
                <a:cs typeface="Arial" charset="0"/>
              </a:rPr>
              <a:t/>
            </a:r>
            <a:br>
              <a:rPr lang="ru-RU" sz="2600" dirty="0" smtClean="0">
                <a:solidFill>
                  <a:schemeClr val="tx1"/>
                </a:solidFill>
                <a:cs typeface="Arial" charset="0"/>
              </a:rPr>
            </a:br>
            <a:r>
              <a:rPr lang="ru-RU" sz="2600" dirty="0" smtClean="0">
                <a:solidFill>
                  <a:schemeClr val="tx1"/>
                </a:solidFill>
                <a:cs typeface="Arial" charset="0"/>
              </a:rPr>
              <a:t/>
            </a:r>
            <a:br>
              <a:rPr lang="ru-RU" sz="2600" dirty="0" smtClean="0">
                <a:solidFill>
                  <a:schemeClr val="tx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</a:rPr>
              <a:t>До наших дней сохранились фрагменты </a:t>
            </a:r>
            <a:r>
              <a:rPr lang="ru-RU" sz="2500" dirty="0" smtClean="0">
                <a:solidFill>
                  <a:srgbClr val="FFC000"/>
                </a:solidFill>
              </a:rPr>
              <a:t>ворот богини </a:t>
            </a:r>
            <a:r>
              <a:rPr lang="ru-RU" sz="2500" dirty="0" err="1" smtClean="0">
                <a:solidFill>
                  <a:srgbClr val="FFC000"/>
                </a:solidFill>
              </a:rPr>
              <a:t>Иштар</a:t>
            </a:r>
            <a:r>
              <a:rPr lang="ru-RU" sz="2500" dirty="0" smtClean="0">
                <a:solidFill>
                  <a:srgbClr val="FFC000"/>
                </a:solidFill>
              </a:rPr>
              <a:t> из Вавилона.</a:t>
            </a:r>
            <a:br>
              <a:rPr lang="ru-RU" sz="2500" dirty="0" smtClean="0">
                <a:solidFill>
                  <a:srgbClr val="FFC000"/>
                </a:solidFill>
              </a:rPr>
            </a:br>
            <a:r>
              <a:rPr lang="ru-RU" sz="2500" dirty="0" smtClean="0">
                <a:solidFill>
                  <a:srgbClr val="FFC000"/>
                </a:solidFill>
              </a:rPr>
              <a:t/>
            </a:r>
            <a:br>
              <a:rPr lang="ru-RU" sz="2500" dirty="0" smtClean="0">
                <a:solidFill>
                  <a:srgbClr val="FFC000"/>
                </a:solidFill>
              </a:rPr>
            </a:br>
            <a:r>
              <a:rPr lang="en-US" sz="2500" dirty="0" smtClean="0">
                <a:solidFill>
                  <a:schemeClr val="bg1"/>
                </a:solidFill>
              </a:rPr>
              <a:t>VI </a:t>
            </a:r>
            <a:r>
              <a:rPr lang="ru-RU" sz="2500" dirty="0" smtClean="0">
                <a:solidFill>
                  <a:schemeClr val="bg1"/>
                </a:solidFill>
              </a:rPr>
              <a:t>в. до н.э.</a:t>
            </a:r>
            <a:r>
              <a:rPr lang="ru-RU" sz="2500" dirty="0" smtClean="0">
                <a:solidFill>
                  <a:srgbClr val="FFC000"/>
                </a:solidFill>
              </a:rPr>
              <a:t/>
            </a:r>
            <a:br>
              <a:rPr lang="ru-RU" sz="2500" dirty="0" smtClean="0">
                <a:solidFill>
                  <a:srgbClr val="FFC000"/>
                </a:solidFill>
              </a:rPr>
            </a:br>
            <a:r>
              <a:rPr lang="ru-RU" sz="2500" dirty="0" smtClean="0">
                <a:solidFill>
                  <a:schemeClr val="bg1"/>
                </a:solidFill>
              </a:rPr>
              <a:t>Государственные музеи, Берлин.</a:t>
            </a:r>
            <a:endParaRPr lang="ru-RU" sz="2500" dirty="0" smtClean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56323" name="Picture 2" descr="C:\Documents and Settings\mike\Рабочий стол\История искусства ФГТ\Междуречье\41 Ворота Иштар в Берлинском музе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487" y="260648"/>
            <a:ext cx="4806534" cy="64087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219700" y="115888"/>
            <a:ext cx="3744913" cy="5545137"/>
          </a:xfrm>
        </p:spPr>
        <p:txBody>
          <a:bodyPr>
            <a:norm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>В</a:t>
            </a:r>
            <a:r>
              <a:rPr lang="ru-RU" sz="2500" dirty="0" smtClean="0">
                <a:solidFill>
                  <a:schemeClr val="bg1"/>
                </a:solidFill>
              </a:rPr>
              <a:t>орота богини </a:t>
            </a:r>
            <a:r>
              <a:rPr lang="ru-RU" sz="2500" dirty="0" err="1" smtClean="0">
                <a:solidFill>
                  <a:schemeClr val="bg1"/>
                </a:solidFill>
              </a:rPr>
              <a:t>Иштар</a:t>
            </a:r>
            <a:r>
              <a:rPr lang="ru-RU" sz="2500" dirty="0" smtClean="0">
                <a:solidFill>
                  <a:schemeClr val="bg1"/>
                </a:solidFill>
              </a:rPr>
              <a:t> имели для вавилонян особое значение — от них мимо храма </a:t>
            </a:r>
            <a:r>
              <a:rPr lang="ru-RU" sz="2500" dirty="0" err="1" smtClean="0">
                <a:solidFill>
                  <a:schemeClr val="bg1"/>
                </a:solidFill>
              </a:rPr>
              <a:t>Ма́рдука</a:t>
            </a:r>
            <a:r>
              <a:rPr lang="ru-RU" sz="2500" dirty="0" smtClean="0">
                <a:solidFill>
                  <a:schemeClr val="bg1"/>
                </a:solidFill>
              </a:rPr>
              <a:t> (верховный бог Междуречья) шла </a:t>
            </a:r>
            <a:br>
              <a:rPr lang="ru-RU" sz="2500" dirty="0" smtClean="0">
                <a:solidFill>
                  <a:schemeClr val="bg1"/>
                </a:solidFill>
              </a:rPr>
            </a:br>
            <a:r>
              <a:rPr lang="ru-RU" sz="2500" dirty="0" smtClean="0">
                <a:solidFill>
                  <a:srgbClr val="FFC000"/>
                </a:solidFill>
              </a:rPr>
              <a:t>Дорога Процессий</a:t>
            </a:r>
            <a:r>
              <a:rPr lang="ru-RU" sz="2500" dirty="0" smtClean="0">
                <a:solidFill>
                  <a:schemeClr val="bg1"/>
                </a:solidFill>
              </a:rPr>
              <a:t>, по которой совершались торжественные шествия, проносились статуи богов.</a:t>
            </a:r>
            <a:endParaRPr lang="ru-RU" sz="2500" dirty="0" smtClean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57347" name="Picture 2" descr="C:\Documents and Settings\mike\Рабочий стол\История искусства ФГТ\Междуречье\40 Ворота Ишта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078" y="188640"/>
            <a:ext cx="4831121" cy="655272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5373688"/>
            <a:ext cx="8820472" cy="114300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Дорога Процессий, достигавшая в ширину 16 метров, на протяжении 200 метров была окружена стенами из глазурованного кирпича, с которых на участников процессии смотрели 120 львов.</a:t>
            </a:r>
            <a:endParaRPr lang="ru-RU" sz="2500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8371" name="Text Box 6"/>
          <p:cNvSpPr txBox="1">
            <a:spLocks noChangeArrowheads="1"/>
          </p:cNvSpPr>
          <p:nvPr/>
        </p:nvSpPr>
        <p:spPr bwMode="auto">
          <a:xfrm>
            <a:off x="0" y="0"/>
            <a:ext cx="9036050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rgbClr val="FFC000"/>
                </a:solidFill>
              </a:rPr>
              <a:t>Дорога </a:t>
            </a:r>
            <a:r>
              <a:rPr lang="ru-RU" sz="2800" dirty="0" smtClean="0">
                <a:solidFill>
                  <a:srgbClr val="FFC000"/>
                </a:solidFill>
              </a:rPr>
              <a:t>Процессий из Вавилона (изразцовая облицовка)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58372" name="Picture 2" descr="C:\Documents and Settings\mike\Рабочий стол\История искусства ФГТ\Междуречье\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486411"/>
            <a:ext cx="6840363" cy="4638039"/>
          </a:xfr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531813"/>
            <a:ext cx="9144000" cy="1641476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FFC000"/>
                </a:solidFill>
                <a:cs typeface="Arial" charset="0"/>
              </a:rPr>
              <a:t>Искусство империи </a:t>
            </a:r>
            <a:r>
              <a:rPr lang="ru-RU" sz="3600" dirty="0" err="1" smtClean="0">
                <a:solidFill>
                  <a:srgbClr val="FFC000"/>
                </a:solidFill>
                <a:cs typeface="Arial" charset="0"/>
              </a:rPr>
              <a:t>Ахеменидов</a:t>
            </a:r>
            <a:endParaRPr lang="ru-RU" sz="3600" dirty="0" smtClean="0">
              <a:solidFill>
                <a:srgbClr val="FFC000"/>
              </a:solidFill>
              <a:cs typeface="Arial" charset="0"/>
            </a:endParaRPr>
          </a:p>
        </p:txBody>
      </p:sp>
      <p:sp>
        <p:nvSpPr>
          <p:cNvPr id="59395" name="Прямоугольник 6"/>
          <p:cNvSpPr>
            <a:spLocks noChangeArrowheads="1"/>
          </p:cNvSpPr>
          <p:nvPr/>
        </p:nvSpPr>
        <p:spPr bwMode="auto">
          <a:xfrm>
            <a:off x="107504" y="4072622"/>
            <a:ext cx="903649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 550 г. до н.э. персидский царь Кир II </a:t>
            </a:r>
            <a:r>
              <a:rPr lang="ru-RU" sz="2800" dirty="0" smtClean="0">
                <a:solidFill>
                  <a:schemeClr val="bg1"/>
                </a:solidFill>
              </a:rPr>
              <a:t>(558-530 </a:t>
            </a:r>
            <a:r>
              <a:rPr lang="ru-RU" sz="2800" dirty="0">
                <a:solidFill>
                  <a:schemeClr val="bg1"/>
                </a:solidFill>
              </a:rPr>
              <a:t>гг. до н.э.), происходивший из династии </a:t>
            </a:r>
            <a:r>
              <a:rPr lang="ru-RU" sz="2800" dirty="0" err="1">
                <a:solidFill>
                  <a:schemeClr val="bg1"/>
                </a:solidFill>
              </a:rPr>
              <a:t>Ахеменидов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smtClean="0">
                <a:solidFill>
                  <a:schemeClr val="bg1"/>
                </a:solidFill>
              </a:rPr>
              <a:t>присоединил </a:t>
            </a:r>
            <a:r>
              <a:rPr lang="ru-RU" sz="2800" dirty="0">
                <a:solidFill>
                  <a:schemeClr val="bg1"/>
                </a:solidFill>
              </a:rPr>
              <a:t>Мидию к своему государству. </a:t>
            </a:r>
            <a:r>
              <a:rPr lang="ru-RU" sz="2800" dirty="0" smtClean="0">
                <a:solidFill>
                  <a:schemeClr val="bg1"/>
                </a:solidFill>
              </a:rPr>
              <a:t>В </a:t>
            </a:r>
            <a:r>
              <a:rPr lang="ru-RU" sz="2800" dirty="0">
                <a:solidFill>
                  <a:schemeClr val="bg1"/>
                </a:solidFill>
              </a:rPr>
              <a:t>539 г. до н.э. Персидское царство подчинило </a:t>
            </a:r>
            <a:r>
              <a:rPr lang="ru-RU" sz="2800" dirty="0" err="1">
                <a:solidFill>
                  <a:schemeClr val="bg1"/>
                </a:solidFill>
              </a:rPr>
              <a:t>Вавилонию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smtClean="0">
                <a:solidFill>
                  <a:schemeClr val="bg1"/>
                </a:solidFill>
              </a:rPr>
              <a:t>в </a:t>
            </a:r>
            <a:r>
              <a:rPr lang="ru-RU" sz="2800" dirty="0">
                <a:solidFill>
                  <a:schemeClr val="bg1"/>
                </a:solidFill>
              </a:rPr>
              <a:t>525 г. до н.э. — Египет, </a:t>
            </a:r>
            <a:r>
              <a:rPr lang="ru-RU" sz="2800" dirty="0" smtClean="0">
                <a:solidFill>
                  <a:schemeClr val="bg1"/>
                </a:solidFill>
              </a:rPr>
              <a:t>распространило </a:t>
            </a:r>
            <a:r>
              <a:rPr lang="ru-RU" sz="2800" dirty="0">
                <a:solidFill>
                  <a:schemeClr val="bg1"/>
                </a:solidFill>
              </a:rPr>
              <a:t>свое влияние на города Сирии, Финикии, Малой Азии и превратилось в гигантскую империю.</a:t>
            </a:r>
          </a:p>
        </p:txBody>
      </p:sp>
      <p:pic>
        <p:nvPicPr>
          <p:cNvPr id="59396" name="Picture 2" descr="C:\Users\User\Desktop\Уроки ФГТ\Междуречье\персидское государств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620713"/>
            <a:ext cx="6481762" cy="3403600"/>
          </a:xfr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501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836712"/>
            <a:ext cx="9036050" cy="114300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В суровой борьбе с природой шумеры  проложили сеть каналов от реки Евфрат, построили дамбы и плотины, оросили бесплодные земли и построили на них города </a:t>
            </a:r>
            <a:r>
              <a:rPr lang="ru-RU" sz="2500" dirty="0" smtClean="0">
                <a:solidFill>
                  <a:srgbClr val="FFC000"/>
                </a:solidFill>
              </a:rPr>
              <a:t>Ур, </a:t>
            </a:r>
            <a:r>
              <a:rPr lang="ru-RU" sz="2500" dirty="0" err="1" smtClean="0">
                <a:solidFill>
                  <a:srgbClr val="FFC000"/>
                </a:solidFill>
              </a:rPr>
              <a:t>Урук</a:t>
            </a:r>
            <a:r>
              <a:rPr lang="ru-RU" sz="2500" dirty="0" smtClean="0">
                <a:solidFill>
                  <a:srgbClr val="FFC000"/>
                </a:solidFill>
              </a:rPr>
              <a:t> </a:t>
            </a:r>
            <a:r>
              <a:rPr lang="ru-RU" sz="2500" dirty="0" smtClean="0">
                <a:solidFill>
                  <a:schemeClr val="bg1"/>
                </a:solidFill>
              </a:rPr>
              <a:t>и т.д. Каждый шумерский город был отдельным государством со своим правителем и армией.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983412" y="5300663"/>
            <a:ext cx="2160588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600" kern="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Стена древнего</a:t>
            </a:r>
          </a:p>
          <a:p>
            <a:pPr eaLnBrk="0" hangingPunct="0">
              <a:defRPr/>
            </a:pPr>
            <a:r>
              <a:rPr lang="ru-RU" sz="2600" kern="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600" kern="0" dirty="0" err="1">
                <a:solidFill>
                  <a:srgbClr val="FFC000"/>
                </a:solidFill>
                <a:latin typeface="+mj-lt"/>
                <a:ea typeface="+mj-ea"/>
                <a:cs typeface="+mj-cs"/>
              </a:rPr>
              <a:t>Урука</a:t>
            </a:r>
            <a:endParaRPr lang="ru-RU" sz="2600" kern="0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172" name="Picture 5" descr="C:\Users\User\Desktop\Уроки ФГТ\Междуречье\13 Стена древнего Урука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104" y="2405077"/>
            <a:ext cx="6489128" cy="426428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0" y="-171400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Архитектура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5400"/>
            <a:ext cx="4392612" cy="5545138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ru-RU" sz="25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2500" dirty="0" smtClean="0">
                <a:solidFill>
                  <a:schemeClr val="bg1"/>
                </a:solidFill>
              </a:rPr>
              <a:t>Вавилон был завоеван войсками персидского царя Кира </a:t>
            </a:r>
            <a:r>
              <a:rPr lang="en-US" sz="2500" dirty="0" smtClean="0">
                <a:solidFill>
                  <a:schemeClr val="bg1"/>
                </a:solidFill>
              </a:rPr>
              <a:t>II</a:t>
            </a:r>
            <a:r>
              <a:rPr lang="ru-RU" sz="2500" dirty="0" smtClean="0">
                <a:solidFill>
                  <a:schemeClr val="bg1"/>
                </a:solidFill>
              </a:rPr>
              <a:t>, и вся долина </a:t>
            </a:r>
            <a:r>
              <a:rPr lang="ru-RU" sz="2500" dirty="0" err="1" smtClean="0">
                <a:solidFill>
                  <a:schemeClr val="bg1"/>
                </a:solidFill>
              </a:rPr>
              <a:t>Двуречья</a:t>
            </a:r>
            <a:r>
              <a:rPr lang="ru-RU" sz="2500" dirty="0" smtClean="0">
                <a:solidFill>
                  <a:schemeClr val="bg1"/>
                </a:solidFill>
              </a:rPr>
              <a:t> вошла в состав огромной Персидской державы, которая унаследовала лучшие достижения духовной культуры цивилизаций Древнего </a:t>
            </a:r>
            <a:r>
              <a:rPr lang="ru-RU" sz="2500" dirty="0" err="1" smtClean="0">
                <a:solidFill>
                  <a:schemeClr val="bg1"/>
                </a:solidFill>
              </a:rPr>
              <a:t>Двуречья</a:t>
            </a:r>
            <a:r>
              <a:rPr lang="ru-RU" sz="2500" dirty="0" smtClean="0">
                <a:solidFill>
                  <a:schemeClr val="bg1"/>
                </a:solidFill>
              </a:rPr>
              <a:t>. </a:t>
            </a:r>
            <a:br>
              <a:rPr lang="ru-RU" sz="2500" dirty="0" smtClean="0">
                <a:solidFill>
                  <a:schemeClr val="bg1"/>
                </a:solidFill>
              </a:rPr>
            </a:br>
            <a:r>
              <a:rPr lang="ru-RU" sz="2500" dirty="0" smtClean="0">
                <a:solidFill>
                  <a:schemeClr val="bg1"/>
                </a:solidFill>
              </a:rPr>
              <a:t>Многие традиции месопотамской культуры были переняты молодой империей </a:t>
            </a:r>
            <a:r>
              <a:rPr lang="ru-RU" sz="2500" dirty="0" err="1" smtClean="0">
                <a:solidFill>
                  <a:schemeClr val="bg1"/>
                </a:solidFill>
              </a:rPr>
              <a:t>Ахеменидов</a:t>
            </a:r>
            <a:r>
              <a:rPr lang="ru-RU" sz="2500" dirty="0" smtClean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60419" name="Picture 3" descr="C:\Users\User\Desktop\Уроки ФГТ\Междуречье\Кир 2 Велик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924" y="116631"/>
            <a:ext cx="4277864" cy="590465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122738" y="6092825"/>
            <a:ext cx="52927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200" kern="0" dirty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Кир  </a:t>
            </a:r>
            <a:r>
              <a:rPr lang="en-US" sz="2200" kern="0" dirty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II </a:t>
            </a:r>
            <a:r>
              <a:rPr lang="ru-RU" sz="2200" kern="0" dirty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Великий – основатель персидской державы </a:t>
            </a:r>
            <a:r>
              <a:rPr lang="ru-RU" sz="2200" kern="0" dirty="0" err="1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Ахеменидов</a:t>
            </a:r>
            <a:endParaRPr lang="ru-RU" sz="2200" kern="0" dirty="0">
              <a:solidFill>
                <a:srgbClr val="FFC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71802" y="0"/>
            <a:ext cx="8229600" cy="50323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Имперский стиль</a:t>
            </a: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476672"/>
            <a:ext cx="4286280" cy="588170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sz="2500" dirty="0" smtClean="0">
                <a:solidFill>
                  <a:schemeClr val="bg1"/>
                </a:solidFill>
              </a:rPr>
              <a:t>     Изучая и заимствуя чужие традиции, </a:t>
            </a:r>
            <a:r>
              <a:rPr lang="ru-RU" sz="2500" dirty="0" smtClean="0">
                <a:solidFill>
                  <a:schemeClr val="bg1"/>
                </a:solidFill>
              </a:rPr>
              <a:t>персидские мастера </a:t>
            </a:r>
            <a:r>
              <a:rPr lang="ru-RU" sz="2500" dirty="0" smtClean="0">
                <a:solidFill>
                  <a:schemeClr val="bg1"/>
                </a:solidFill>
              </a:rPr>
              <a:t>сумели создать свою собственную художественную систему, которая получила название </a:t>
            </a:r>
            <a:r>
              <a:rPr lang="ru-RU" sz="2500" dirty="0" smtClean="0">
                <a:solidFill>
                  <a:srgbClr val="FFC000"/>
                </a:solidFill>
              </a:rPr>
              <a:t>«имперского стиля».</a:t>
            </a:r>
            <a:r>
              <a:rPr lang="ru-RU" sz="2500" dirty="0" smtClean="0">
                <a:solidFill>
                  <a:schemeClr val="bg1"/>
                </a:solidFill>
              </a:rPr>
              <a:t> </a:t>
            </a:r>
            <a:endParaRPr lang="ru-RU" sz="800" dirty="0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ru-RU" sz="2500" dirty="0" smtClean="0">
                <a:solidFill>
                  <a:schemeClr val="bg1"/>
                </a:solidFill>
              </a:rPr>
              <a:t>     </a:t>
            </a:r>
            <a:r>
              <a:rPr lang="ru-RU" sz="2500" dirty="0" err="1" smtClean="0">
                <a:solidFill>
                  <a:schemeClr val="bg1"/>
                </a:solidFill>
              </a:rPr>
              <a:t>Ахеменидское</a:t>
            </a:r>
            <a:r>
              <a:rPr lang="ru-RU" sz="2500" dirty="0" smtClean="0">
                <a:solidFill>
                  <a:schemeClr val="bg1"/>
                </a:solidFill>
              </a:rPr>
              <a:t> искусство было </a:t>
            </a:r>
            <a:r>
              <a:rPr lang="ru-RU" sz="2500" dirty="0" smtClean="0">
                <a:solidFill>
                  <a:schemeClr val="bg1"/>
                </a:solidFill>
              </a:rPr>
              <a:t>предназначено </a:t>
            </a:r>
            <a:r>
              <a:rPr lang="ru-RU" sz="2500" dirty="0" smtClean="0">
                <a:solidFill>
                  <a:schemeClr val="bg1"/>
                </a:solidFill>
              </a:rPr>
              <a:t>прославлять могущество и величие государства и царской власти.</a:t>
            </a:r>
          </a:p>
          <a:p>
            <a:pPr>
              <a:buNone/>
            </a:pPr>
            <a:r>
              <a:rPr lang="ru-RU" sz="2500" dirty="0" smtClean="0"/>
              <a:t>     </a:t>
            </a:r>
            <a:r>
              <a:rPr lang="ru-RU" sz="2500" dirty="0" smtClean="0">
                <a:solidFill>
                  <a:schemeClr val="bg1"/>
                </a:solidFill>
              </a:rPr>
              <a:t>Ему присущи: </a:t>
            </a:r>
          </a:p>
          <a:p>
            <a:pPr>
              <a:buFontTx/>
              <a:buChar char="-"/>
            </a:pPr>
            <a:r>
              <a:rPr lang="ru-RU" sz="2500" dirty="0" smtClean="0">
                <a:solidFill>
                  <a:schemeClr val="bg1"/>
                </a:solidFill>
              </a:rPr>
              <a:t> торжественность, </a:t>
            </a:r>
          </a:p>
          <a:p>
            <a:pPr>
              <a:buFontTx/>
              <a:buChar char="-"/>
            </a:pPr>
            <a:r>
              <a:rPr lang="ru-RU" sz="2500" dirty="0" smtClean="0">
                <a:solidFill>
                  <a:schemeClr val="bg1"/>
                </a:solidFill>
              </a:rPr>
              <a:t> масштабность, </a:t>
            </a:r>
          </a:p>
          <a:p>
            <a:pPr>
              <a:buNone/>
            </a:pPr>
            <a:r>
              <a:rPr lang="ru-RU" sz="2500" dirty="0" smtClean="0">
                <a:solidFill>
                  <a:schemeClr val="bg1"/>
                </a:solidFill>
              </a:rPr>
              <a:t>-  тщательность в отделке деталей.</a:t>
            </a:r>
          </a:p>
          <a:p>
            <a:pPr>
              <a:lnSpc>
                <a:spcPct val="80000"/>
              </a:lnSpc>
              <a:buNone/>
            </a:pPr>
            <a:r>
              <a:rPr lang="ru-RU" sz="2500" dirty="0" smtClean="0">
                <a:solidFill>
                  <a:schemeClr val="bg1"/>
                </a:solidFill>
              </a:rPr>
              <a:t>     </a:t>
            </a:r>
            <a:endParaRPr lang="ru-RU" sz="25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User\Desktop\Уроки ФГТ\Междуречье\золотая монета ахеменидов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4038600" cy="444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7504" y="5229200"/>
            <a:ext cx="41044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rgbClr val="FFC000"/>
                </a:solidFill>
              </a:rPr>
              <a:t> Золотая монета </a:t>
            </a:r>
          </a:p>
          <a:p>
            <a:pPr algn="ctr"/>
            <a:r>
              <a:rPr lang="ru-RU" sz="2200" dirty="0" smtClean="0">
                <a:solidFill>
                  <a:srgbClr val="FFC000"/>
                </a:solidFill>
              </a:rPr>
              <a:t>империи </a:t>
            </a:r>
            <a:r>
              <a:rPr lang="ru-RU" sz="2200" dirty="0" err="1" smtClean="0">
                <a:solidFill>
                  <a:srgbClr val="FFC000"/>
                </a:solidFill>
              </a:rPr>
              <a:t>Ахеменидов</a:t>
            </a:r>
            <a:endParaRPr lang="ru-RU" sz="2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4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5301208"/>
            <a:ext cx="9036050" cy="114300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>Дворец </a:t>
            </a:r>
            <a:r>
              <a:rPr lang="ru-RU" sz="2800" dirty="0" smtClean="0">
                <a:solidFill>
                  <a:schemeClr val="bg1"/>
                </a:solidFill>
              </a:rPr>
              <a:t>возводился на платформах, которые были связаны с террасами разного уровня. Различные этажи соединялись парадными лестницами с облицовкой, покрытой барельефами. </a:t>
            </a:r>
            <a:endParaRPr lang="ru-RU" sz="2800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2467" name="Text Box 6"/>
          <p:cNvSpPr txBox="1">
            <a:spLocks noChangeArrowheads="1"/>
          </p:cNvSpPr>
          <p:nvPr/>
        </p:nvSpPr>
        <p:spPr bwMode="auto">
          <a:xfrm>
            <a:off x="0" y="-99392"/>
            <a:ext cx="9036050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rgbClr val="FFC000"/>
                </a:solidFill>
              </a:rPr>
              <a:t>Дворец Кира</a:t>
            </a:r>
            <a:r>
              <a:rPr lang="en-US" sz="2800" dirty="0">
                <a:solidFill>
                  <a:srgbClr val="FFC000"/>
                </a:solidFill>
              </a:rPr>
              <a:t> II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62468" name="Picture 2" descr="C:\Users\User\Desktop\Уроки ФГТ\Междуречье\дворец Кир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76250"/>
            <a:ext cx="8391525" cy="4392613"/>
          </a:xfr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5516563"/>
            <a:ext cx="9036050" cy="114300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>Величественный </a:t>
            </a:r>
            <a:r>
              <a:rPr lang="ru-RU" sz="2800" dirty="0" smtClean="0">
                <a:solidFill>
                  <a:schemeClr val="bg1"/>
                </a:solidFill>
              </a:rPr>
              <a:t>вход-портал в соответствии с ассирийской традицией охранялся статуями </a:t>
            </a:r>
            <a:r>
              <a:rPr lang="ru-RU" sz="2800" dirty="0" err="1" smtClean="0">
                <a:solidFill>
                  <a:schemeClr val="bg1"/>
                </a:solidFill>
              </a:rPr>
              <a:t>человекобыков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  <a:endParaRPr lang="ru-RU" sz="2800" dirty="0" smtClean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63491" name="Picture 3" descr="C:\Documents and Settings\mike\Рабочий стол\История искусства ФГТ\Междуречье\4 persepo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1" y="183284"/>
            <a:ext cx="7920880" cy="5261940"/>
          </a:xfr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5715000"/>
            <a:ext cx="8928100" cy="114300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Сохранилась гробница Кира II — строгое сооружение высотой </a:t>
            </a:r>
            <a:r>
              <a:rPr lang="en-US" sz="2500" dirty="0" smtClean="0">
                <a:solidFill>
                  <a:schemeClr val="bg1"/>
                </a:solidFill>
              </a:rPr>
              <a:t>11</a:t>
            </a:r>
            <a:r>
              <a:rPr lang="ru-RU" sz="2500" dirty="0" smtClean="0">
                <a:solidFill>
                  <a:schemeClr val="bg1"/>
                </a:solidFill>
              </a:rPr>
              <a:t> м, которое отдаленно напоминает месопотамский </a:t>
            </a:r>
            <a:r>
              <a:rPr lang="ru-RU" sz="2500" dirty="0" err="1" smtClean="0">
                <a:solidFill>
                  <a:schemeClr val="bg1"/>
                </a:solidFill>
              </a:rPr>
              <a:t>зиккурат</a:t>
            </a:r>
            <a:r>
              <a:rPr lang="ru-RU" sz="2500" dirty="0" smtClean="0">
                <a:solidFill>
                  <a:schemeClr val="bg1"/>
                </a:solidFill>
              </a:rPr>
              <a:t>.</a:t>
            </a:r>
            <a:endParaRPr lang="ru-RU" sz="2500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4515" name="Text Box 6"/>
          <p:cNvSpPr txBox="1">
            <a:spLocks noChangeArrowheads="1"/>
          </p:cNvSpPr>
          <p:nvPr/>
        </p:nvSpPr>
        <p:spPr bwMode="auto">
          <a:xfrm>
            <a:off x="0" y="0"/>
            <a:ext cx="9036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rgbClr val="FFC000"/>
                </a:solidFill>
              </a:rPr>
              <a:t>Гробница Кира </a:t>
            </a:r>
            <a:r>
              <a:rPr lang="en-US" sz="2800" dirty="0" smtClean="0">
                <a:solidFill>
                  <a:srgbClr val="FFC000"/>
                </a:solidFill>
              </a:rPr>
              <a:t>II</a:t>
            </a:r>
            <a:r>
              <a:rPr lang="ru-RU" sz="2800" dirty="0" smtClean="0">
                <a:solidFill>
                  <a:srgbClr val="FFC000"/>
                </a:solidFill>
              </a:rPr>
              <a:t> в </a:t>
            </a:r>
            <a:r>
              <a:rPr lang="ru-RU" sz="2800" dirty="0" err="1" smtClean="0">
                <a:solidFill>
                  <a:srgbClr val="FFC000"/>
                </a:solidFill>
              </a:rPr>
              <a:t>Пасаргадах</a:t>
            </a:r>
            <a:r>
              <a:rPr lang="ru-RU" sz="2800" dirty="0" smtClean="0">
                <a:solidFill>
                  <a:srgbClr val="FFC000"/>
                </a:solidFill>
              </a:rPr>
              <a:t>. Около 530 г. до н.э.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64516" name="Picture 2" descr="C:\Users\User\Desktop\Уроки ФГТ\Междуречье\44 Гробница царя Кира I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99592" y="548680"/>
            <a:ext cx="7313099" cy="5192935"/>
          </a:xfr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0"/>
            <a:ext cx="9036050" cy="1143000"/>
          </a:xfrm>
        </p:spPr>
        <p:txBody>
          <a:bodyPr>
            <a:norm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В планировке и декорации царского дворца Дария I в Сузах  отчетливо прослеживаются традиции Месопотамии. </a:t>
            </a:r>
            <a:endParaRPr lang="ru-RU" sz="2500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5539" name="Text Box 6"/>
          <p:cNvSpPr txBox="1">
            <a:spLocks noChangeArrowheads="1"/>
          </p:cNvSpPr>
          <p:nvPr/>
        </p:nvSpPr>
        <p:spPr bwMode="auto">
          <a:xfrm>
            <a:off x="0" y="6396038"/>
            <a:ext cx="903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FFC000"/>
                </a:solidFill>
              </a:rPr>
              <a:t>Царь Дарий </a:t>
            </a:r>
            <a:r>
              <a:rPr lang="en-US" sz="2400">
                <a:solidFill>
                  <a:srgbClr val="FFC000"/>
                </a:solidFill>
              </a:rPr>
              <a:t>I</a:t>
            </a:r>
            <a:endParaRPr lang="ru-RU" sz="2400">
              <a:solidFill>
                <a:srgbClr val="FFC000"/>
              </a:solidFill>
            </a:endParaRPr>
          </a:p>
        </p:txBody>
      </p:sp>
      <p:pic>
        <p:nvPicPr>
          <p:cNvPr id="65540" name="Picture 5" descr="C:\Users\User\Desktop\Уроки ФГТ\Междуречье\царь Дарий ахеменидской держав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6341" y="1268760"/>
            <a:ext cx="8823207" cy="5039965"/>
          </a:xfr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9036050" cy="114300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Вход в главный двор резиденции Дария I украшал изысканный по композиции и цветовой гамме изразцовый рельеф с изображением царской гвардии. </a:t>
            </a:r>
            <a:endParaRPr lang="ru-RU" sz="2500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6563" name="Text Box 6"/>
          <p:cNvSpPr txBox="1">
            <a:spLocks noChangeArrowheads="1"/>
          </p:cNvSpPr>
          <p:nvPr/>
        </p:nvSpPr>
        <p:spPr bwMode="auto">
          <a:xfrm>
            <a:off x="0" y="6396038"/>
            <a:ext cx="903605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 dirty="0">
                <a:solidFill>
                  <a:srgbClr val="FFC000"/>
                </a:solidFill>
              </a:rPr>
              <a:t>Персидские воины</a:t>
            </a:r>
          </a:p>
        </p:txBody>
      </p:sp>
      <p:pic>
        <p:nvPicPr>
          <p:cNvPr id="66564" name="Picture 2" descr="C:\Users\User\Desktop\Уроки ФГТ\Междуречье\45 персидские воин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268413"/>
            <a:ext cx="6851650" cy="5138737"/>
          </a:xfr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6237288"/>
            <a:ext cx="8928100" cy="765175"/>
          </a:xfrm>
        </p:spPr>
        <p:txBody>
          <a:bodyPr/>
          <a:lstStyle/>
          <a:p>
            <a:r>
              <a:rPr lang="ru-RU" sz="2500" dirty="0" smtClean="0">
                <a:solidFill>
                  <a:schemeClr val="bg1"/>
                </a:solidFill>
              </a:rPr>
              <a:t>Главные здания – дворцы Дария </a:t>
            </a:r>
            <a:r>
              <a:rPr lang="en-US" sz="2500" dirty="0" smtClean="0">
                <a:solidFill>
                  <a:schemeClr val="bg1"/>
                </a:solidFill>
              </a:rPr>
              <a:t>I</a:t>
            </a:r>
            <a:r>
              <a:rPr lang="ru-RU" sz="2500" dirty="0" smtClean="0">
                <a:solidFill>
                  <a:schemeClr val="bg1"/>
                </a:solidFill>
              </a:rPr>
              <a:t> и Ксеркса</a:t>
            </a:r>
            <a:endParaRPr lang="ru-RU" sz="2500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7587" name="Text Box 6"/>
          <p:cNvSpPr txBox="1">
            <a:spLocks noChangeArrowheads="1"/>
          </p:cNvSpPr>
          <p:nvPr/>
        </p:nvSpPr>
        <p:spPr bwMode="auto">
          <a:xfrm>
            <a:off x="0" y="-100013"/>
            <a:ext cx="9036050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FFC000"/>
                </a:solidFill>
              </a:rPr>
              <a:t>Персеполь – столица империи Ахеменидов</a:t>
            </a:r>
          </a:p>
        </p:txBody>
      </p:sp>
      <p:sp>
        <p:nvSpPr>
          <p:cNvPr id="67588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7589" name="Picture 2" descr="C:\Documents and Settings\mike\Рабочий стол\История искусства ФГТ\Междуречье\46 Реконструкция Персепол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76250"/>
            <a:ext cx="8662988" cy="5907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5877272"/>
            <a:ext cx="8928100" cy="1143000"/>
          </a:xfrm>
        </p:spPr>
        <p:txBody>
          <a:bodyPr/>
          <a:lstStyle/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Архитектурный ансамбль на высокой искусственной платформе расположен в долине, окруженной скалами </a:t>
            </a:r>
            <a:endParaRPr lang="ru-RU" sz="2500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8611" name="Text Box 6"/>
          <p:cNvSpPr txBox="1">
            <a:spLocks noChangeArrowheads="1"/>
          </p:cNvSpPr>
          <p:nvPr/>
        </p:nvSpPr>
        <p:spPr bwMode="auto">
          <a:xfrm>
            <a:off x="0" y="-100013"/>
            <a:ext cx="9036050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FFC000"/>
                </a:solidFill>
              </a:rPr>
              <a:t>Персеполь – столица империи Ахеменидов</a:t>
            </a:r>
          </a:p>
        </p:txBody>
      </p:sp>
      <p:pic>
        <p:nvPicPr>
          <p:cNvPr id="68612" name="Picture 5" descr="C:\Users\User\Desktop\Уроки ФГТ\Междуречье\Персепол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423863"/>
            <a:ext cx="8666163" cy="54991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6"/>
          <p:cNvSpPr txBox="1">
            <a:spLocks noChangeArrowheads="1"/>
          </p:cNvSpPr>
          <p:nvPr/>
        </p:nvSpPr>
        <p:spPr bwMode="auto">
          <a:xfrm>
            <a:off x="0" y="-100013"/>
            <a:ext cx="9036050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FFC000"/>
                </a:solidFill>
              </a:rPr>
              <a:t>Ападана</a:t>
            </a:r>
            <a:r>
              <a:rPr lang="ru-RU" sz="2800" dirty="0" smtClean="0">
                <a:solidFill>
                  <a:srgbClr val="FFC000"/>
                </a:solidFill>
              </a:rPr>
              <a:t> в </a:t>
            </a:r>
            <a:r>
              <a:rPr lang="ru-RU" sz="2800" dirty="0" err="1" smtClean="0">
                <a:solidFill>
                  <a:srgbClr val="FFC000"/>
                </a:solidFill>
              </a:rPr>
              <a:t>Персеполе</a:t>
            </a:r>
            <a:r>
              <a:rPr lang="ru-RU" sz="2800" dirty="0" smtClean="0">
                <a:solidFill>
                  <a:srgbClr val="FFC000"/>
                </a:solidFill>
              </a:rPr>
              <a:t>. 520-460 гг. до н.э.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69635" name="Picture 2" descr="C:\Documents and Settings\mike\Рабочий стол\История искусства ФГТ\Междуречье\Imagen-Persepolis-Iran-Apadana-Palac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650" y="476250"/>
            <a:ext cx="7648575" cy="4484688"/>
          </a:xfr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9388" y="5300663"/>
            <a:ext cx="885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5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Центром комплекса является </a:t>
            </a:r>
            <a:r>
              <a:rPr lang="ru-RU" sz="2500" kern="0" dirty="0" err="1">
                <a:solidFill>
                  <a:srgbClr val="FFC000"/>
                </a:solidFill>
                <a:latin typeface="+mj-lt"/>
                <a:ea typeface="+mj-ea"/>
                <a:cs typeface="+mj-cs"/>
              </a:rPr>
              <a:t>Ападана</a:t>
            </a:r>
            <a:r>
              <a:rPr lang="ru-RU" sz="2500" kern="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 Дария </a:t>
            </a:r>
            <a:r>
              <a:rPr lang="ru-RU" sz="25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(зал для торжественных приемов), приподнятая над террасой на высоту 4 метра. К ней ведут две парадные лестницы, настолько пологие, что по ним можно было проехать на колесницах. </a:t>
            </a:r>
            <a:endParaRPr lang="ru-RU" sz="2500" kern="0" dirty="0">
              <a:solidFill>
                <a:schemeClr val="bg1"/>
              </a:solidFill>
              <a:latin typeface="+mj-lt"/>
              <a:ea typeface="+mj-ea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5445125"/>
            <a:ext cx="9036050" cy="114300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tx1"/>
                </a:solidFill>
              </a:rPr>
              <a:t> </a:t>
            </a:r>
            <a:r>
              <a:rPr lang="ru-RU" sz="2500" dirty="0" smtClean="0">
                <a:solidFill>
                  <a:srgbClr val="FFC000"/>
                </a:solidFill>
              </a:rPr>
              <a:t>Храм божества-покровителя</a:t>
            </a:r>
            <a:r>
              <a:rPr lang="ru-RU" sz="2500" dirty="0" smtClean="0">
                <a:solidFill>
                  <a:schemeClr val="bg1"/>
                </a:solidFill>
              </a:rPr>
              <a:t>, в сооружении которого принимали участие все жители, занимал центральное место в городе. Обычно его строили из необожженного кирпича-сырца на высоком искусственном холме.</a:t>
            </a:r>
          </a:p>
        </p:txBody>
      </p:sp>
      <p:pic>
        <p:nvPicPr>
          <p:cNvPr id="8195" name="Picture 2" descr="C:\Documents and Settings\mike\Рабочий стол\История искусства ФГТ\Междуречье\nineveh_tem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7248963" cy="465785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0" y="-171400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Архитектура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5589240"/>
            <a:ext cx="9036050" cy="114300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>Главную ценность </a:t>
            </a:r>
            <a:r>
              <a:rPr lang="ru-RU" sz="2800" dirty="0" err="1" smtClean="0">
                <a:solidFill>
                  <a:schemeClr val="bg1"/>
                </a:solidFill>
              </a:rPr>
              <a:t>Ападаны</a:t>
            </a:r>
            <a:r>
              <a:rPr lang="ru-RU" sz="2800" dirty="0" smtClean="0">
                <a:solidFill>
                  <a:schemeClr val="bg1"/>
                </a:solidFill>
              </a:rPr>
              <a:t> составляют барельефы, высеченные на каменных плитах.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Мастера использовали опыт ассирийских </a:t>
            </a:r>
            <a:r>
              <a:rPr lang="ru-RU" sz="2800" dirty="0" smtClean="0">
                <a:solidFill>
                  <a:schemeClr val="bg1"/>
                </a:solidFill>
              </a:rPr>
              <a:t>ваятелей. </a:t>
            </a:r>
            <a:endParaRPr lang="ru-RU" sz="2800" dirty="0" smtClean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70659" name="Picture 2" descr="C:\Documents and Settings\mike\Рабочий стол\История искусства ФГТ\Междуречье\рельефы ападаны в Персеполе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81721" y="114265"/>
            <a:ext cx="6685377" cy="5330959"/>
          </a:xfr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" y="5517232"/>
            <a:ext cx="9072563" cy="765175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Обработка металлов являлась той разновидностью искусства, в которой </a:t>
            </a:r>
            <a:r>
              <a:rPr lang="ru-RU" sz="2500" dirty="0" err="1" smtClean="0">
                <a:solidFill>
                  <a:schemeClr val="bg1"/>
                </a:solidFill>
              </a:rPr>
              <a:t>ахеменидские</a:t>
            </a:r>
            <a:r>
              <a:rPr lang="ru-RU" sz="2500" dirty="0" smtClean="0">
                <a:solidFill>
                  <a:schemeClr val="bg1"/>
                </a:solidFill>
              </a:rPr>
              <a:t> мастера добились наиболее выдающихся успехов. </a:t>
            </a:r>
            <a:endParaRPr lang="ru-RU" sz="2500" dirty="0" smtClean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71683" name="Picture 2" descr="C:\Documents and Settings\mike\Рабочий стол\История искусства ФГТ\Междуречье\Persia_-_Achaemenian_Vessel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503" y="1052736"/>
            <a:ext cx="5108119" cy="3816424"/>
          </a:xfrm>
          <a:noFill/>
          <a:ln>
            <a:solidFill>
              <a:schemeClr val="bg1"/>
            </a:solidFill>
          </a:ln>
        </p:spPr>
      </p:pic>
      <p:sp>
        <p:nvSpPr>
          <p:cNvPr id="71684" name="Text Box 6"/>
          <p:cNvSpPr txBox="1">
            <a:spLocks noChangeArrowheads="1"/>
          </p:cNvSpPr>
          <p:nvPr/>
        </p:nvSpPr>
        <p:spPr bwMode="auto">
          <a:xfrm>
            <a:off x="0" y="0"/>
            <a:ext cx="9036050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 dirty="0">
                <a:solidFill>
                  <a:srgbClr val="FFC000"/>
                </a:solidFill>
              </a:rPr>
              <a:t>Декоративно-прикладное искусство Персии</a:t>
            </a:r>
          </a:p>
        </p:txBody>
      </p:sp>
      <p:pic>
        <p:nvPicPr>
          <p:cNvPr id="5" name="Picture 2" descr="C:\Documents and Settings\mike\Рабочий стол\Открытый урок 2015\WOA_IMAGE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3376" y="1052737"/>
            <a:ext cx="3534512" cy="385163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260350"/>
            <a:ext cx="8928100" cy="765175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Мастера изготавливали роскошные многоцветные драгоценности, оружие, предметы украшения, столовой посуды и другого назначения</a:t>
            </a:r>
            <a:endParaRPr lang="ru-RU" sz="2500" dirty="0" smtClean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72707" name="Picture 2" descr="C:\Documents and Settings\mike\Рабочий стол\История искусства ФГТ\Междуречье\53 украшения из драгоценных камней и металл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412776"/>
            <a:ext cx="2481263" cy="2697162"/>
          </a:xfrm>
          <a:noFill/>
          <a:ln>
            <a:solidFill>
              <a:schemeClr val="bg1"/>
            </a:solidFill>
          </a:ln>
        </p:spPr>
      </p:pic>
      <p:pic>
        <p:nvPicPr>
          <p:cNvPr id="72708" name="Picture 3" descr="C:\Documents and Settings\mike\Рабочий стол\История искусства ФГТ\Междуречье\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780928"/>
            <a:ext cx="2624137" cy="2736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2709" name="Picture 4" descr="C:\Documents and Settings\mike\Рабочий стол\История искусства ФГТ\Междуречье\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121150"/>
            <a:ext cx="2833688" cy="2736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2710" name="Picture 6" descr="C:\Documents and Settings\mike\Рабочий стол\История искусства ФГТ\Междуречье\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412776"/>
            <a:ext cx="3054350" cy="25193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877272"/>
            <a:ext cx="8928100" cy="765175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Нередко ювелирные изделия украшались изображениями животных</a:t>
            </a:r>
            <a:r>
              <a:rPr lang="ru-RU" sz="2500" smtClean="0">
                <a:solidFill>
                  <a:schemeClr val="bg1"/>
                </a:solidFill>
              </a:rPr>
              <a:t>, богов.</a:t>
            </a:r>
            <a:endParaRPr lang="ru-RU" sz="2500" dirty="0" smtClean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73732" name="Picture 3" descr="C:\Documents and Settings\mike\Рабочий стол\История искусства ФГТ\Междуречье\золотая серьга ахеменид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692696"/>
            <a:ext cx="4945260" cy="496786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7950" y="0"/>
            <a:ext cx="9036050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 dirty="0">
                <a:solidFill>
                  <a:srgbClr val="FFC000"/>
                </a:solidFill>
              </a:rPr>
              <a:t>Декоративно-прикладное искусство Персии</a:t>
            </a:r>
          </a:p>
        </p:txBody>
      </p:sp>
      <p:pic>
        <p:nvPicPr>
          <p:cNvPr id="1026" name="Picture 2" descr="C:\Documents and Settings\mike\Рабочий стол\Открытый урок 2015\0mdha-f1V4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92696"/>
            <a:ext cx="3497946" cy="49685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805264"/>
            <a:ext cx="9144000" cy="765175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Типичным сосудом той эпохи был сосуд в форме рога, нижний конец которого был оформлен в виде верхней части туловища зверя – </a:t>
            </a:r>
            <a:r>
              <a:rPr lang="ru-RU" sz="2500" dirty="0" err="1" smtClean="0">
                <a:solidFill>
                  <a:srgbClr val="FFC000"/>
                </a:solidFill>
              </a:rPr>
              <a:t>ритон</a:t>
            </a:r>
            <a:r>
              <a:rPr lang="ru-RU" sz="2500" dirty="0" smtClean="0">
                <a:solidFill>
                  <a:schemeClr val="bg1"/>
                </a:solidFill>
              </a:rPr>
              <a:t>.</a:t>
            </a:r>
            <a:endParaRPr lang="ru-RU" sz="2500" dirty="0" smtClean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74755" name="Picture 2" descr="C:\Documents and Settings\mike\Рабочий стол\История искусства ФГТ\Междуречье\49 Ритон из Старой Нис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764704"/>
            <a:ext cx="4092451" cy="48117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4756" name="Picture 3" descr="C:\Documents and Settings\mike\Рабочий стол\История искусства ФГТ\Междуречье\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64704"/>
            <a:ext cx="4223078" cy="482530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0"/>
            <a:ext cx="9036050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 dirty="0">
                <a:solidFill>
                  <a:srgbClr val="FFC000"/>
                </a:solidFill>
              </a:rPr>
              <a:t>Декоративно-прикладное искусство Персии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188640"/>
            <a:ext cx="8229600" cy="503238"/>
          </a:xfrm>
        </p:spPr>
        <p:txBody>
          <a:bodyPr>
            <a:noAutofit/>
          </a:bodyPr>
          <a:lstStyle/>
          <a:p>
            <a:r>
              <a:rPr lang="ru-RU" sz="2600" dirty="0" smtClean="0">
                <a:solidFill>
                  <a:srgbClr val="FFC000"/>
                </a:solidFill>
              </a:rPr>
              <a:t>«</a:t>
            </a:r>
            <a:r>
              <a:rPr lang="ru-RU" sz="2600" dirty="0" err="1" smtClean="0">
                <a:solidFill>
                  <a:srgbClr val="FFC000"/>
                </a:solidFill>
              </a:rPr>
              <a:t>Ахеменидский</a:t>
            </a:r>
            <a:r>
              <a:rPr lang="ru-RU" sz="2600" dirty="0" smtClean="0">
                <a:solidFill>
                  <a:srgbClr val="FFC000"/>
                </a:solidFill>
              </a:rPr>
              <a:t> имперский стиль» создал единство культуры Инда до побережья Малой Азии.</a:t>
            </a:r>
            <a:endParaRPr lang="ru-RU" sz="2600" dirty="0">
              <a:solidFill>
                <a:srgbClr val="FFFF00"/>
              </a:solidFill>
            </a:endParaRP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07504" y="5733256"/>
            <a:ext cx="8644062" cy="1857364"/>
          </a:xfrm>
        </p:spPr>
        <p:txBody>
          <a:bodyPr>
            <a:noAutofit/>
          </a:bodyPr>
          <a:lstStyle/>
          <a:p>
            <a:pPr algn="just">
              <a:lnSpc>
                <a:spcPct val="80000"/>
              </a:lnSpc>
              <a:buNone/>
            </a:pPr>
            <a:r>
              <a:rPr lang="ru-RU" sz="2500" dirty="0" smtClean="0">
                <a:solidFill>
                  <a:schemeClr val="bg1"/>
                </a:solidFill>
              </a:rPr>
              <a:t>     Господство Персии на востоке длилось около 200 лет </a:t>
            </a:r>
            <a:br>
              <a:rPr lang="ru-RU" sz="2500" dirty="0" smtClean="0">
                <a:solidFill>
                  <a:schemeClr val="bg1"/>
                </a:solidFill>
              </a:rPr>
            </a:br>
            <a:r>
              <a:rPr lang="ru-RU" sz="2500" dirty="0" smtClean="0">
                <a:solidFill>
                  <a:schemeClr val="bg1"/>
                </a:solidFill>
              </a:rPr>
              <a:t>и было сокрушено только в 331 г. до н.э. во время восточного похода Александра Македонского.</a:t>
            </a:r>
            <a:endParaRPr lang="ru-RU" sz="2500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C:\Documents and Settings\mike\Рабочий стол\История искусства ФГТ\Междуречье\achaemenidempir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19"/>
            <a:ext cx="8112624" cy="469180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7338" y="-171400"/>
            <a:ext cx="8856662" cy="2160588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>Город </a:t>
            </a:r>
            <a:r>
              <a:rPr lang="ru-RU" sz="2800" dirty="0" err="1" smtClean="0">
                <a:solidFill>
                  <a:srgbClr val="FFC000"/>
                </a:solidFill>
              </a:rPr>
              <a:t>Урук</a:t>
            </a:r>
            <a:r>
              <a:rPr lang="ru-RU" sz="2800" dirty="0" smtClean="0">
                <a:solidFill>
                  <a:srgbClr val="FFC000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стал храмовым и военным центром Южной Месопотамии. Архитектурных памятников Шумерской эпохи сохранилось очень мало. Самыми значительными из дошедших до наших дней построек считается </a:t>
            </a:r>
            <a:r>
              <a:rPr lang="ru-RU" sz="2800" dirty="0" smtClean="0">
                <a:solidFill>
                  <a:srgbClr val="FFC000"/>
                </a:solidFill>
              </a:rPr>
              <a:t>Белый храм</a:t>
            </a:r>
            <a:endParaRPr lang="ru-RU" sz="2600" dirty="0" smtClean="0">
              <a:solidFill>
                <a:srgbClr val="FFC000"/>
              </a:solidFill>
            </a:endParaRPr>
          </a:p>
        </p:txBody>
      </p:sp>
      <p:pic>
        <p:nvPicPr>
          <p:cNvPr id="9219" name="Picture 2" descr="C:\Documents and Settings\mike\Рабочий стол\История искусства ФГТ\Междуречье\Белый храм в Уру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16832"/>
            <a:ext cx="7333651" cy="482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87325" y="-60325"/>
            <a:ext cx="8964613" cy="2160588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rgbClr val="FFC000"/>
                </a:solidFill>
              </a:rPr>
              <a:t>Белый храм в </a:t>
            </a:r>
            <a:r>
              <a:rPr lang="ru-RU" sz="2800" dirty="0" err="1" smtClean="0">
                <a:solidFill>
                  <a:srgbClr val="FFC000"/>
                </a:solidFill>
              </a:rPr>
              <a:t>Уруке</a:t>
            </a:r>
            <a:r>
              <a:rPr lang="ru-RU" sz="2800" dirty="0" smtClean="0">
                <a:solidFill>
                  <a:srgbClr val="FFC000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был побелен известью – отсюда название. Его возводили в центре города на платформе, утрамбованной из глины, к которой с двух сторон вели лестницы-пандусы. </a:t>
            </a:r>
            <a:endParaRPr lang="ru-RU" sz="2600" dirty="0" smtClean="0">
              <a:solidFill>
                <a:schemeClr val="bg1"/>
              </a:solidFill>
            </a:endParaRPr>
          </a:p>
        </p:txBody>
      </p:sp>
      <p:pic>
        <p:nvPicPr>
          <p:cNvPr id="10243" name="Picture 2" descr="C:\Documents and Settings\mike\Рабочий стол\История искусства ФГТ\Междуречье\Белый храм в уруке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88840"/>
            <a:ext cx="7021909" cy="466592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1882</Words>
  <Application>Microsoft Office PowerPoint</Application>
  <PresentationFormat>Экран (4:3)</PresentationFormat>
  <Paragraphs>295</Paragraphs>
  <Slides>75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Тема Office</vt:lpstr>
      <vt:lpstr>Искусство Месопотамии</vt:lpstr>
      <vt:lpstr>Культура Древней Месопотамии</vt:lpstr>
      <vt:lpstr>Искусство Шумера и Аккада 36</vt:lpstr>
      <vt:lpstr> </vt:lpstr>
      <vt:lpstr> </vt:lpstr>
      <vt:lpstr>В суровой борьбе с природой шумеры  проложили сеть каналов от реки Евфрат, построили дамбы и плотины, оросили бесплодные земли и построили на них города Ур, Урук и т.д. Каждый шумерский город был отдельным государством со своим правителем и армией.</vt:lpstr>
      <vt:lpstr> Храм божества-покровителя, в сооружении которого принимали участие все жители, занимал центральное место в городе. Обычно его строили из необожженного кирпича-сырца на высоком искусственном холме.</vt:lpstr>
      <vt:lpstr>Город Урук стал храмовым и военным центром Южной Месопотамии. Архитектурных памятников Шумерской эпохи сохранилось очень мало. Самыми значительными из дошедших до наших дней построек считается Белый храм</vt:lpstr>
      <vt:lpstr>Белый храм в Уруке был побелен известью – отсюда название. Его возводили в центре города на платформе, утрамбованной из глины, к которой с двух сторон вели лестницы-пандусы. </vt:lpstr>
      <vt:lpstr>Сохранился фрагмент «Красного здания» в Уруке  (возможно, место народных собраний); остатки платформы с колоннами и полуколоннами, украшенными мозаикой из трёхцветных терракотовых конусов, и лестницы.</vt:lpstr>
      <vt:lpstr>Сохранились прекрасные образцы шумерской скульптуры.  Наиболее распространенным типом скульптуры был адорант (от латинского «поклоняться»), который представлял собой статую молящегося…</vt:lpstr>
      <vt:lpstr>Особенно тщательно выполняли огромные глаза адорантов;  их часто инкрустировали кусочками камня, дерева, металла. Шумерской скульптуре, в отличие от древнеегипетской, никогда не придавали портретного сходства; главная особенность– это условность изображения.</vt:lpstr>
      <vt:lpstr>Стела царя Эанатума, воздвигнутая в Лагаше в честь победы над главным врагом городом Уммой. На одном из фрагментов стелы отряд воинов, вооруженных копьями и щитами, марширует по трупам своих врагов.  </vt:lpstr>
      <vt:lpstr>Изображенный более крупно вождь одет в шкуру животного, над полем боя кружит стая коршунов. </vt:lpstr>
      <vt:lpstr>Сохранилось множество шумерских резных печатей в форме цилиндра. Печать была предметом, обладавшим магической силой. Их хранили, как талисманы, дарили храмам, помещали в захоронения. </vt:lpstr>
      <vt:lpstr>Во время раскопок, проводившихся в Уре в 1920-х гг. под руководством английского археолога  Леонардо Вулли, были обнаружены многочисленные погребения, в которых оказалось несметное количество ценностей. </vt:lpstr>
      <vt:lpstr>Здесь были обнаружены 2 доски, образующие как бы двухскатную крышу, с изображением военного похода и ритуального пира, выполненные в технике мозаики, так называемый «штандарт из Ура». </vt:lpstr>
      <vt:lpstr>В погребениях был обнаружен сверкающий золотой шлем, покрывавший истлевший череп. </vt:lpstr>
      <vt:lpstr>На женщинах были головные украшения из золота, лазурита и сердолика, изящные ожерелья из бусин.</vt:lpstr>
      <vt:lpstr>   Одним из шедевров шумерского ювелирного искусства является статуэтка, изображающая стоящего на задних ногах у священного дерева козлика.  Передними ногами он упирается в ствол дерева, и вся его фигура в высоту достигает 50 см.</vt:lpstr>
      <vt:lpstr>   В захоронениях обнаружена арфа с замечательно выполненной головой быка, которая была сделана из золота, а глаза, кончики рогов и борода — из лазурита. </vt:lpstr>
      <vt:lpstr>Из гробниц были извлечены золотые и серебряные статуэтки, посуда, оружие и ювелирные украшения.  Они свидетельствуют о высоком мастерстве шумерских ювелиров еще в середине ХХХ века до н.э.</vt:lpstr>
      <vt:lpstr>Шумеры создали уникальную форму письменности – клинопись. Порождена она была крайней необходимостью: процветающие в ту пору государства требовали учета всех возможных благ.</vt:lpstr>
      <vt:lpstr>Клиновидные знаки выдавливали острыми палочками на сырых глиняных табличках, которые затем высушивали и обжигали на огне.  Письменность Шумера запечатлела законы, знания, религиозные представления и мифы. </vt:lpstr>
      <vt:lpstr> </vt:lpstr>
      <vt:lpstr> </vt:lpstr>
      <vt:lpstr>Библиотека имела тексты заговоров, пророчеств, магических и религиозных ритуалов, мифологических сказаний, собрание медицинских текстов.  Здесь имелись таблички с молитвами, песнями, юридическими документами, хозяйственными и административными записями, письмами, астрономическими и историческими трудами, записями политического характера, списками царей, поэтическими текстами.</vt:lpstr>
      <vt:lpstr>   В конце XXIV в. до н.э. территорию Южной Месопотамии завоевали аккадцы.  Царь аккадцев Саргон Древний (Великий) легко подчинил себе шумерские города и создал первое в этом регионе централизованное государство — царство Шумера и Аккада. Оно просуществовало до конца III тыс. до н.э. Завоеватели бережно отнеслись к исконной шумерской культуре. </vt:lpstr>
      <vt:lpstr>В аккадский период возникает новая форма храма — зиккурат. Он представляет собой ступенчатую пирамиду, на вершине которой помещалось небольшое святилище. Форма зиккурата символизирует лестницу в Небо. </vt:lpstr>
      <vt:lpstr>Слайд 30</vt:lpstr>
      <vt:lpstr>В шумерский и аккадский периоды в Месопотамии и других областях Передней Азии определились основные направления архитектуры и скульптуры, с течением времени они получили дальнейшее развитие.</vt:lpstr>
      <vt:lpstr>Искусство Старовавилонского царства</vt:lpstr>
      <vt:lpstr>Слайд 33</vt:lpstr>
      <vt:lpstr>Слайд 34</vt:lpstr>
      <vt:lpstr>Искусство Ассирии</vt:lpstr>
      <vt:lpstr> Соединив в себе традиции многих культур, ассирийское искусство приобрело неповторимый облик.</vt:lpstr>
      <vt:lpstr>Постоянные войны привели к  расцвету крепостной архитектуры. Центром дворцово-храмовых комплексов стал не храм, а дворец. Появился новый тип города — город-крепость с единой строгой планировкой. </vt:lpstr>
      <vt:lpstr>Пример города-крепости —резиденция царя Саргона II.  Больше половины общей площади города занимал дворец, возведенный на высокой платформе. Его окружали мощные стены высотой в 14 метров. В стене были семь проходов (ворот).</vt:lpstr>
      <vt:lpstr>   В каждом проходе, по обеим сторонам ворот, стояли гигантские фигуры фантастических стражей шеду — крылатых быков с человеческими головами.  Шеду являлись символами, совмещавшими в себе свойства человека, животного и птицы, были мощным средством защиты от врагов.</vt:lpstr>
      <vt:lpstr>   В Лувре хранится пара стражей шеду. Колоссальная статуя вырезана из цельного блока. Почти круглая голова существа имеет человеческое лицо, но уши — животного. </vt:lpstr>
      <vt:lpstr>   На голове у шеду — тиара, тело -  быка. От плеч растут крылья хищной птицы.  Хвост очень длинный и курчавится на конце.   На двух панелях между задними лапами шеду высечено посвящение, перечисляющее достоинства правителя и призывающее проклятие на того, кто захочет причинить ему вред. </vt:lpstr>
      <vt:lpstr>   Украшая покои в царских дворцах, ассирийцы отдавали предпочтение рельефу, создав в этом виде искусства собственный стиль  </vt:lpstr>
      <vt:lpstr>Дворец украшал цикл рельефов, прославлявших царя как полководца, мудрого правителя, физически очень сильного человека.  Для воплощения этой идеи скульпторы использовали три группы сюжетов: война… </vt:lpstr>
      <vt:lpstr>     сцены охоты (Ашшурнасирапал II во время охоты на львов)</vt:lpstr>
      <vt:lpstr>Слайд 45</vt:lpstr>
      <vt:lpstr>Дань от царя Израиля</vt:lpstr>
      <vt:lpstr>Сцены торжественного шествия с принесением дани.  Важным элементом изображения является текст: убористые строчки клинописи порой идут прямо по изображению. И всюду главным героем выступает ассирийский царь. </vt:lpstr>
      <vt:lpstr>В конце VII в. до н.э. Ассирию уничтожили ее давние противники — Мидия и Вавилония.  </vt:lpstr>
      <vt:lpstr>В 612 г. до н.э. была разрушена столица Ассирии Ниневия,  В искусстве древности традиции Ассирии еще долгое время привлекали к себе внимание. </vt:lpstr>
      <vt:lpstr>Искусство Нововавилонского царства</vt:lpstr>
      <vt:lpstr>Краткий период ее расцвета пришелся на годы правления Навуходоносора II (605—562 гг. до н. э.).  Вавилон стал одним из самых богатых и красивых городов Месопотамии, политическим и религиозным центром.  Вавилонская культура продолжила традиции шумеро-аккадского периода. </vt:lpstr>
      <vt:lpstr>Самое знаменитое сооружение Вавилона, посвященное верховному богу города Мардуку. В высоту зиккурат достигал  90 м, именно его принято считать прототипом легендарной Вавилонской башни..  </vt:lpstr>
      <vt:lpstr>Навуходоносор II построил в городе огромный дворец с висячими садами царицы Семирамиды, который греки считали одним из семи чудес света. </vt:lpstr>
      <vt:lpstr>   Во дворце Навуходоносора было 172 комнаты, украшенные и обставленные с роскошью.  Лучше всего сохранился тронный зал дворца, стены его были декорированы глазурованным кирпичом.  В нижней части стены находился фриз со львами,  в центре были изображены колонны, которые со всех сторон обрамлялись бордюрами с растительным орнаментом.   </vt:lpstr>
      <vt:lpstr>В Вавилон вели 8 парадных въездных ворот, носивших имена главных божеств. От ворот была проложена священная дорога к храму, посвященному одноименному божеству.  Таким образом, вся территория города воспринималась как священное, храмовое пространство. </vt:lpstr>
      <vt:lpstr>   До наших дней сохранились фрагменты ворот богини Иштар из Вавилона.  VI в. до н.э. Государственные музеи, Берлин.</vt:lpstr>
      <vt:lpstr>   Ворота богини Иштар имели для вавилонян особое значение — от них мимо храма Ма́рдука (верховный бог Междуречья) шла  Дорога Процессий, по которой совершались торжественные шествия, проносились статуи богов.</vt:lpstr>
      <vt:lpstr>Дорога Процессий, достигавшая в ширину 16 метров, на протяжении 200 метров была окружена стенами из глазурованного кирпича, с которых на участников процессии смотрели 120 львов.</vt:lpstr>
      <vt:lpstr>Искусство империи Ахеменидов</vt:lpstr>
      <vt:lpstr>   Вавилон был завоеван войсками персидского царя Кира II, и вся долина Двуречья вошла в состав огромной Персидской державы, которая унаследовала лучшие достижения духовной культуры цивилизаций Древнего Двуречья.  Многие традиции месопотамской культуры были переняты молодой империей Ахеменидов. </vt:lpstr>
      <vt:lpstr>Имперский стиль</vt:lpstr>
      <vt:lpstr>Дворец возводился на платформах, которые были связаны с террасами разного уровня. Различные этажи соединялись парадными лестницами с облицовкой, покрытой барельефами. </vt:lpstr>
      <vt:lpstr>Величественный вход-портал в соответствии с ассирийской традицией охранялся статуями человекобыков.</vt:lpstr>
      <vt:lpstr>Сохранилась гробница Кира II — строгое сооружение высотой 11 м, которое отдаленно напоминает месопотамский зиккурат.</vt:lpstr>
      <vt:lpstr>В планировке и декорации царского дворца Дария I в Сузах  отчетливо прослеживаются традиции Месопотамии. </vt:lpstr>
      <vt:lpstr>Вход в главный двор резиденции Дария I украшал изысканный по композиции и цветовой гамме изразцовый рельеф с изображением царской гвардии. </vt:lpstr>
      <vt:lpstr>Главные здания – дворцы Дария I и Ксеркса</vt:lpstr>
      <vt:lpstr>Архитектурный ансамбль на высокой искусственной платформе расположен в долине, окруженной скалами </vt:lpstr>
      <vt:lpstr>Слайд 69</vt:lpstr>
      <vt:lpstr>Главную ценность Ападаны составляют барельефы, высеченные на каменных плитах.  Мастера использовали опыт ассирийских ваятелей. </vt:lpstr>
      <vt:lpstr>Обработка металлов являлась той разновидностью искусства, в которой ахеменидские мастера добились наиболее выдающихся успехов. </vt:lpstr>
      <vt:lpstr>Мастера изготавливали роскошные многоцветные драгоценности, оружие, предметы украшения, столовой посуды и другого назначения</vt:lpstr>
      <vt:lpstr>Нередко ювелирные изделия украшались изображениями животных, богов.</vt:lpstr>
      <vt:lpstr>Типичным сосудом той эпохи был сосуд в форме рога, нижний конец которого был оформлен в виде верхней части туловища зверя – ритон.</vt:lpstr>
      <vt:lpstr>«Ахеменидский имперский стиль» создал единство культуры Инда до побережья Малой Азии.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Искусство Месопотамии</dc:title>
  <dc:creator>Alex</dc:creator>
  <cp:lastModifiedBy>Alex</cp:lastModifiedBy>
  <cp:revision>119</cp:revision>
  <dcterms:created xsi:type="dcterms:W3CDTF">2015-11-05T19:25:34Z</dcterms:created>
  <dcterms:modified xsi:type="dcterms:W3CDTF">2015-12-16T16:32:53Z</dcterms:modified>
</cp:coreProperties>
</file>