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66" r:id="rId3"/>
    <p:sldId id="264" r:id="rId4"/>
    <p:sldId id="265" r:id="rId5"/>
    <p:sldId id="272" r:id="rId6"/>
    <p:sldId id="274" r:id="rId7"/>
    <p:sldId id="273" r:id="rId8"/>
    <p:sldId id="275" r:id="rId9"/>
    <p:sldId id="261" r:id="rId10"/>
    <p:sldId id="262" r:id="rId11"/>
    <p:sldId id="263" r:id="rId12"/>
    <p:sldId id="269" r:id="rId13"/>
    <p:sldId id="267" r:id="rId14"/>
    <p:sldId id="268" r:id="rId15"/>
    <p:sldId id="257" r:id="rId16"/>
    <p:sldId id="270" r:id="rId17"/>
    <p:sldId id="259" r:id="rId18"/>
    <p:sldId id="271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74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E16034-D548-44C3-9D98-44E48866EA0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06DFD0-89B4-49B9-AF65-87C102A48BA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8786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DFD0-89B4-49B9-AF65-87C102A48BA2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4562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М.б.</a:t>
            </a:r>
            <a:r>
              <a:rPr lang="ru-RU" baseline="0" dirty="0" smtClean="0"/>
              <a:t> треугольника АВ</a:t>
            </a:r>
            <a:r>
              <a:rPr lang="en-US" baseline="0" smtClean="0"/>
              <a:t>D</a:t>
            </a:r>
            <a:r>
              <a:rPr lang="ru-RU" baseline="0" dirty="0" smtClean="0"/>
              <a:t>?</a:t>
            </a:r>
            <a:r>
              <a:rPr lang="en-US" baseline="0" smtClean="0"/>
              <a:t> </a:t>
            </a:r>
            <a:r>
              <a:rPr lang="fr-FR" baseline="0" dirty="0" smtClean="0"/>
              <a:t>BK</a:t>
            </a:r>
            <a:r>
              <a:rPr lang="ru-RU" baseline="0" dirty="0" smtClean="0"/>
              <a:t> – латинские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DFD0-89B4-49B9-AF65-87C102A48BA2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27796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DFD0-89B4-49B9-AF65-87C102A48BA2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477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В велосипеде не параллелограмма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DFD0-89B4-49B9-AF65-87C102A48BA2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639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06DFD0-89B4-49B9-AF65-87C102A48BA2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2876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www.arhinovosti.ru/wp-content/uploads/2012/09/dizain_metro_almaty_4.jpg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http://900igr.net/datai/geometrija/Parallelogramm/0002-001-CHto-takoe-parallelogramm.jpg" TargetMode="External"/><Relationship Id="rId7" Type="http://schemas.openxmlformats.org/officeDocument/2006/relationships/image" Target="http://go2.imgsmail.ru/imgpreview?key=21fd30baad2fe17c&amp;mb=imgdb_preview_1257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http://fmclass.ru/pic/4850e3a1d076f/18.png" TargetMode="External"/><Relationship Id="rId4" Type="http://schemas.openxmlformats.org/officeDocument/2006/relationships/image" Target="../media/image8.png"/><Relationship Id="rId9" Type="http://schemas.openxmlformats.org/officeDocument/2006/relationships/image" Target="http://upload.wikimedia.org/wikipedia/ru/a/aa/%D0%9A%D0%B2%D0%B0%D0%B4%D1%80%D0%B0%D1%82.pn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75656" y="620688"/>
            <a:ext cx="7560840" cy="720080"/>
          </a:xfrm>
        </p:spPr>
        <p:txBody>
          <a:bodyPr>
            <a:noAutofit/>
          </a:bodyPr>
          <a:lstStyle/>
          <a:p>
            <a:r>
              <a:rPr lang="ru-RU" sz="5400" dirty="0" smtClean="0">
                <a:solidFill>
                  <a:srgbClr val="0070C0"/>
                </a:solidFill>
              </a:rPr>
              <a:t>Параллелограммы</a:t>
            </a:r>
            <a:endParaRPr lang="ru-RU" sz="5400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>
                <a:solidFill>
                  <a:srgbClr val="00B050"/>
                </a:solidFill>
              </a:rPr>
              <a:t>Урок учителя математики ГБОУ ЦО «Технологии обучения</a:t>
            </a:r>
            <a:r>
              <a:rPr lang="ru-RU" sz="2800" dirty="0" smtClean="0">
                <a:solidFill>
                  <a:srgbClr val="00B050"/>
                </a:solidFill>
              </a:rPr>
              <a:t>» Ягодкиной </a:t>
            </a:r>
            <a:r>
              <a:rPr lang="ru-RU" sz="2800" dirty="0">
                <a:solidFill>
                  <a:srgbClr val="00B050"/>
                </a:solidFill>
              </a:rPr>
              <a:t>Е.Б</a:t>
            </a:r>
            <a:r>
              <a:rPr lang="ru-RU" sz="2800" dirty="0"/>
              <a:t>.</a:t>
            </a:r>
          </a:p>
        </p:txBody>
      </p:sp>
      <p:pic>
        <p:nvPicPr>
          <p:cNvPr id="1026" name="Picture 2" descr="http://d3mlntcv38ck9k.cloudfront.net/content/konspekt_image/87447/ba6dc5e0_5db4_0131_b852_22000aa81b9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597304"/>
            <a:ext cx="5328667" cy="2997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232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Решите задачи</a:t>
            </a:r>
            <a:endParaRPr lang="ru-RU" sz="40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 cstate="print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683" t="12650" r="10786" b="61848"/>
          <a:stretch/>
        </p:blipFill>
        <p:spPr bwMode="auto">
          <a:xfrm>
            <a:off x="539552" y="1268760"/>
            <a:ext cx="2952328" cy="294344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Объект 4"/>
          <p:cNvPicPr>
            <a:picLocks noGrp="1"/>
          </p:cNvPicPr>
          <p:nvPr>
            <p:ph sz="quarter" idx="1"/>
          </p:nvPr>
        </p:nvPicPr>
        <p:blipFill rotWithShape="1">
          <a:blip r:embed="rId3" cstate="print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1" t="31290" r="63897" b="50972"/>
          <a:stretch/>
        </p:blipFill>
        <p:spPr bwMode="auto">
          <a:xfrm>
            <a:off x="4499992" y="1285156"/>
            <a:ext cx="3612976" cy="29270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221088"/>
            <a:ext cx="41044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400" dirty="0" smtClean="0"/>
          </a:p>
          <a:p>
            <a:r>
              <a:rPr lang="ru-RU" sz="2400" dirty="0" smtClean="0"/>
              <a:t>Определите вид </a:t>
            </a:r>
            <a:r>
              <a:rPr lang="el-GR" sz="2400" dirty="0" smtClean="0"/>
              <a:t>Δ</a:t>
            </a:r>
            <a:r>
              <a:rPr lang="ru-RU" sz="2400" dirty="0" smtClean="0"/>
              <a:t> </a:t>
            </a:r>
            <a:r>
              <a:rPr lang="en-US" sz="2400" dirty="0" smtClean="0"/>
              <a:t>ABD.</a:t>
            </a:r>
          </a:p>
          <a:p>
            <a:r>
              <a:rPr lang="ru-RU" sz="2400" dirty="0" smtClean="0"/>
              <a:t>Сравните углы </a:t>
            </a:r>
            <a:r>
              <a:rPr lang="en-US" sz="2400" dirty="0" smtClean="0"/>
              <a:t>AD</a:t>
            </a:r>
            <a:r>
              <a:rPr lang="ru-RU" sz="2400" dirty="0" smtClean="0"/>
              <a:t>В</a:t>
            </a:r>
            <a:r>
              <a:rPr lang="en-US" sz="2400" dirty="0" smtClean="0"/>
              <a:t> </a:t>
            </a:r>
            <a:endParaRPr lang="ru-RU" sz="2400" dirty="0" smtClean="0"/>
          </a:p>
          <a:p>
            <a:r>
              <a:rPr lang="ru-RU" sz="2400" dirty="0" smtClean="0"/>
              <a:t>и </a:t>
            </a:r>
            <a:r>
              <a:rPr lang="en-US" sz="2400" dirty="0" smtClean="0"/>
              <a:t>MBD.</a:t>
            </a:r>
            <a:r>
              <a:rPr lang="ru-RU" sz="2400" dirty="0" smtClean="0"/>
              <a:t> </a:t>
            </a:r>
          </a:p>
          <a:p>
            <a:r>
              <a:rPr lang="ru-RU" sz="2400" dirty="0" smtClean="0"/>
              <a:t>Определите их величины.</a:t>
            </a:r>
            <a:endParaRPr lang="ru-RU" sz="24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4368552" y="4590420"/>
            <a:ext cx="37444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Определите </a:t>
            </a:r>
            <a:r>
              <a:rPr lang="ru-RU" sz="2400" dirty="0"/>
              <a:t>вид </a:t>
            </a:r>
            <a:r>
              <a:rPr lang="el-GR" sz="2400" dirty="0" smtClean="0"/>
              <a:t>Δ</a:t>
            </a:r>
            <a:r>
              <a:rPr lang="ru-RU" sz="2400" dirty="0" smtClean="0"/>
              <a:t> </a:t>
            </a:r>
            <a:r>
              <a:rPr lang="en-US" sz="2400" dirty="0" smtClean="0"/>
              <a:t>AB</a:t>
            </a:r>
            <a:r>
              <a:rPr lang="ru-RU" sz="2400" dirty="0"/>
              <a:t>О</a:t>
            </a:r>
            <a:r>
              <a:rPr lang="en-US" sz="2400" dirty="0" smtClean="0"/>
              <a:t>.</a:t>
            </a:r>
            <a:endParaRPr lang="ru-RU" sz="2400" dirty="0" smtClean="0"/>
          </a:p>
          <a:p>
            <a:r>
              <a:rPr lang="ru-RU" sz="2400" dirty="0" smtClean="0"/>
              <a:t>Как называются углы АОВ и СО</a:t>
            </a:r>
            <a:r>
              <a:rPr lang="en-US" sz="2400" dirty="0" smtClean="0"/>
              <a:t>D</a:t>
            </a:r>
            <a:r>
              <a:rPr lang="ru-RU" sz="2400" dirty="0" smtClean="0"/>
              <a:t>?</a:t>
            </a:r>
          </a:p>
          <a:p>
            <a:r>
              <a:rPr lang="ru-RU" sz="2400" dirty="0" smtClean="0"/>
              <a:t>Определите </a:t>
            </a:r>
            <a:r>
              <a:rPr lang="ru-RU" sz="2400" dirty="0"/>
              <a:t>∠ОС</a:t>
            </a:r>
            <a:r>
              <a:rPr lang="en-US" sz="2400" dirty="0" smtClean="0"/>
              <a:t>D</a:t>
            </a:r>
            <a:r>
              <a:rPr lang="ru-RU" sz="2400" dirty="0" smtClean="0"/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1187624" y="2924944"/>
            <a:ext cx="3600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9562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Решите задачи</a:t>
            </a:r>
            <a:endParaRPr lang="ru-RU" sz="40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  <p:pic>
        <p:nvPicPr>
          <p:cNvPr id="6" name="Объект 4"/>
          <p:cNvPicPr>
            <a:picLocks noGrp="1"/>
          </p:cNvPicPr>
          <p:nvPr>
            <p:ph sz="quarter" idx="1"/>
          </p:nvPr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18" t="40505" r="61952" b="39928"/>
          <a:stretch/>
        </p:blipFill>
        <p:spPr bwMode="auto">
          <a:xfrm>
            <a:off x="539552" y="1268760"/>
            <a:ext cx="2808312" cy="3168352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/>
          <p:cNvPicPr/>
          <p:nvPr/>
        </p:nvPicPr>
        <p:blipFill rotWithShape="1"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31" t="62677" r="37464" b="16434"/>
          <a:stretch/>
        </p:blipFill>
        <p:spPr bwMode="auto">
          <a:xfrm>
            <a:off x="4720332" y="1340768"/>
            <a:ext cx="3092028" cy="3096344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95536" y="4869160"/>
            <a:ext cx="36503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Определите вид </a:t>
            </a:r>
            <a:r>
              <a:rPr lang="en-US" sz="2400" dirty="0" smtClean="0"/>
              <a:t>BCDE.</a:t>
            </a:r>
          </a:p>
          <a:p>
            <a:r>
              <a:rPr lang="ru-RU" sz="2400" dirty="0" smtClean="0"/>
              <a:t>Определите ∠</a:t>
            </a:r>
            <a:r>
              <a:rPr lang="en-US" sz="2400" dirty="0" smtClean="0"/>
              <a:t>ABC</a:t>
            </a:r>
            <a:r>
              <a:rPr lang="ru-RU" sz="2400" dirty="0" smtClean="0"/>
              <a:t>.</a:t>
            </a:r>
            <a:endParaRPr lang="en-US" sz="2400" dirty="0" smtClean="0"/>
          </a:p>
          <a:p>
            <a:r>
              <a:rPr lang="ru-RU" sz="2400" dirty="0"/>
              <a:t>Определите </a:t>
            </a:r>
            <a:r>
              <a:rPr lang="ru-RU" sz="2400" dirty="0" smtClean="0"/>
              <a:t>∠</a:t>
            </a:r>
            <a:r>
              <a:rPr lang="en-US" sz="2400" dirty="0" smtClean="0"/>
              <a:t>CBE.</a:t>
            </a:r>
          </a:p>
          <a:p>
            <a:r>
              <a:rPr lang="ru-RU" sz="2400" dirty="0"/>
              <a:t>Определите ∠</a:t>
            </a:r>
            <a:r>
              <a:rPr lang="en-US" sz="2400" dirty="0" smtClean="0"/>
              <a:t> BCD.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99992" y="4653135"/>
            <a:ext cx="4176464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Докажите, что </a:t>
            </a:r>
          </a:p>
          <a:p>
            <a:r>
              <a:rPr lang="el-GR" sz="2400" dirty="0" smtClean="0"/>
              <a:t>Δ</a:t>
            </a:r>
            <a:r>
              <a:rPr lang="ru-RU" sz="2400" dirty="0" smtClean="0"/>
              <a:t>АА</a:t>
            </a:r>
            <a:r>
              <a:rPr lang="ru-RU" sz="2400" baseline="-25000" dirty="0" smtClean="0"/>
              <a:t>1</a:t>
            </a:r>
            <a:r>
              <a:rPr lang="en-US" sz="2400" dirty="0" smtClean="0"/>
              <a:t>D</a:t>
            </a:r>
            <a:r>
              <a:rPr lang="en-US" sz="2400" baseline="-25000" dirty="0" smtClean="0"/>
              <a:t>1</a:t>
            </a:r>
            <a:r>
              <a:rPr lang="ru-RU" sz="2400" baseline="-25000" dirty="0" smtClean="0"/>
              <a:t> </a:t>
            </a:r>
            <a:r>
              <a:rPr lang="ru-RU" sz="2400" dirty="0" smtClean="0"/>
              <a:t>= </a:t>
            </a:r>
            <a:r>
              <a:rPr lang="el-GR" sz="2400" dirty="0" smtClean="0"/>
              <a:t>Δ</a:t>
            </a:r>
            <a:r>
              <a:rPr lang="ru-RU" sz="2400" dirty="0" smtClean="0"/>
              <a:t>С</a:t>
            </a:r>
            <a:r>
              <a:rPr lang="ru-RU" sz="2400" baseline="-25000" dirty="0" smtClean="0"/>
              <a:t>1</a:t>
            </a:r>
            <a:r>
              <a:rPr lang="en-US" sz="2400" dirty="0" smtClean="0"/>
              <a:t>D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D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Найдите сумму углов А</a:t>
            </a:r>
            <a:r>
              <a:rPr lang="en-US" sz="2400" dirty="0" smtClean="0"/>
              <a:t>D</a:t>
            </a:r>
            <a:r>
              <a:rPr lang="en-US" sz="2400" baseline="-25000" dirty="0" smtClean="0"/>
              <a:t>1</a:t>
            </a:r>
            <a:r>
              <a:rPr lang="ru-RU" sz="2400" dirty="0"/>
              <a:t>А</a:t>
            </a:r>
            <a:r>
              <a:rPr lang="ru-RU" sz="2400" baseline="-25000" dirty="0"/>
              <a:t>1</a:t>
            </a:r>
            <a:r>
              <a:rPr lang="ru-RU" sz="2400" baseline="-25000" dirty="0" smtClean="0"/>
              <a:t> </a:t>
            </a:r>
            <a:r>
              <a:rPr lang="ru-RU" sz="2400" dirty="0" smtClean="0"/>
              <a:t>и</a:t>
            </a:r>
            <a:r>
              <a:rPr lang="ru-RU" sz="2400" dirty="0"/>
              <a:t> </a:t>
            </a:r>
            <a:r>
              <a:rPr lang="ru-RU" sz="2400" dirty="0" smtClean="0"/>
              <a:t>С</a:t>
            </a:r>
            <a:r>
              <a:rPr lang="ru-RU" sz="2400" baseline="-25000" dirty="0" smtClean="0"/>
              <a:t>1</a:t>
            </a:r>
            <a:r>
              <a:rPr lang="en-US" sz="2400" dirty="0" smtClean="0"/>
              <a:t>D</a:t>
            </a:r>
            <a:r>
              <a:rPr lang="en-US" sz="2400" baseline="-25000" dirty="0" smtClean="0"/>
              <a:t>1</a:t>
            </a:r>
            <a:r>
              <a:rPr lang="en-US" sz="2400" dirty="0" smtClean="0"/>
              <a:t>D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Определите ∠А</a:t>
            </a:r>
            <a:r>
              <a:rPr lang="ru-RU" sz="2400" baseline="-25000" dirty="0" smtClean="0"/>
              <a:t>1</a:t>
            </a:r>
            <a:r>
              <a:rPr lang="en-US" sz="2400" dirty="0" smtClean="0"/>
              <a:t>D</a:t>
            </a:r>
            <a:r>
              <a:rPr lang="en-US" sz="2400" baseline="-25000" dirty="0" smtClean="0"/>
              <a:t>1</a:t>
            </a:r>
            <a:r>
              <a:rPr lang="ru-RU" sz="2400" dirty="0" smtClean="0"/>
              <a:t>С</a:t>
            </a:r>
            <a:r>
              <a:rPr lang="ru-RU" sz="2400" baseline="-25000" dirty="0" smtClean="0"/>
              <a:t>1</a:t>
            </a:r>
            <a:r>
              <a:rPr lang="en-US" sz="2400" dirty="0" smtClean="0"/>
              <a:t>.</a:t>
            </a:r>
            <a:endParaRPr lang="ru-RU" sz="2400" dirty="0"/>
          </a:p>
          <a:p>
            <a:endParaRPr lang="ru-RU" sz="2600" dirty="0" smtClean="0"/>
          </a:p>
          <a:p>
            <a:endParaRPr lang="ru-RU" sz="2600" dirty="0" smtClean="0"/>
          </a:p>
          <a:p>
            <a:endParaRPr lang="ru-RU" baseline="-25000" dirty="0"/>
          </a:p>
        </p:txBody>
      </p:sp>
    </p:spTree>
    <p:extLst>
      <p:ext uri="{BB962C8B-B14F-4D97-AF65-F5344CB8AC3E}">
        <p14:creationId xmlns:p14="http://schemas.microsoft.com/office/powerpoint/2010/main" val="1391736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>
            <a:normAutofit/>
          </a:bodyPr>
          <a:lstStyle/>
          <a:p>
            <a:r>
              <a:rPr lang="ru-RU" sz="4000" b="1" dirty="0"/>
              <a:t>Параллелограмм в жизни 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4788024" y="4149081"/>
            <a:ext cx="3782900" cy="14401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Реечный </a:t>
            </a:r>
            <a:r>
              <a:rPr lang="ru-RU" dirty="0"/>
              <a:t>домкрат для легковых автомобилей имеет форму ромба. </a:t>
            </a:r>
          </a:p>
          <a:p>
            <a:endParaRPr lang="ru-RU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0484" y="1340768"/>
            <a:ext cx="3960440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463" y="3279760"/>
            <a:ext cx="3615457" cy="34616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51520" y="1340768"/>
            <a:ext cx="43924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В жизни параллелограмм – это рамы велосипедов, мотоциклов, где для жесткости проведена диагональ.</a:t>
            </a:r>
          </a:p>
        </p:txBody>
      </p:sp>
    </p:spTree>
    <p:extLst>
      <p:ext uri="{BB962C8B-B14F-4D97-AF65-F5344CB8AC3E}">
        <p14:creationId xmlns:p14="http://schemas.microsoft.com/office/powerpoint/2010/main" val="377510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188640"/>
            <a:ext cx="7467600" cy="70609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Параллелограмм в </a:t>
            </a:r>
            <a:r>
              <a:rPr lang="ru-RU" sz="4000" b="1" dirty="0"/>
              <a:t>жизни 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1"/>
          </p:nvPr>
        </p:nvSpPr>
        <p:spPr>
          <a:xfrm>
            <a:off x="179512" y="1124744"/>
            <a:ext cx="3600400" cy="5047456"/>
          </a:xfrm>
        </p:spPr>
        <p:txBody>
          <a:bodyPr/>
          <a:lstStyle/>
          <a:p>
            <a:r>
              <a:rPr lang="ru-RU" dirty="0"/>
              <a:t>Плиточники укладывают плитки в виде ромба, квадрата – из них получаются красивые узоры.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/>
              <a:t>Прямоугольник несет красоту, стройность, четкость. Это стены домов, пол, потолок, грани карандашей.</a:t>
            </a:r>
          </a:p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124744"/>
            <a:ext cx="4189613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 descr="http://www.pulset.ru/tov/image_s1.php?id=16211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789040"/>
            <a:ext cx="3394661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3717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418058"/>
          </a:xfrm>
        </p:spPr>
        <p:txBody>
          <a:bodyPr>
            <a:noAutofit/>
          </a:bodyPr>
          <a:lstStyle/>
          <a:p>
            <a:r>
              <a:rPr lang="ru-RU" sz="3600" b="1" dirty="0"/>
              <a:t>Параллелограмм в </a:t>
            </a:r>
            <a:r>
              <a:rPr lang="ru-RU" sz="3600" b="1" dirty="0" smtClean="0"/>
              <a:t>жизни </a:t>
            </a:r>
            <a:endParaRPr lang="ru-RU" sz="3600" dirty="0"/>
          </a:p>
        </p:txBody>
      </p:sp>
      <p:sp>
        <p:nvSpPr>
          <p:cNvPr id="6" name="Объект 5"/>
          <p:cNvSpPr>
            <a:spLocks noGrp="1"/>
          </p:cNvSpPr>
          <p:nvPr>
            <p:ph sz="quarter" idx="1"/>
          </p:nvPr>
        </p:nvSpPr>
        <p:spPr>
          <a:xfrm>
            <a:off x="107504" y="3187027"/>
            <a:ext cx="3852935" cy="3482333"/>
          </a:xfrm>
        </p:spPr>
        <p:txBody>
          <a:bodyPr>
            <a:normAutofit fontScale="92500" lnSpcReduction="10000"/>
          </a:bodyPr>
          <a:lstStyle/>
          <a:p>
            <a:r>
              <a:rPr lang="ru-RU" sz="2600" dirty="0" smtClean="0"/>
              <a:t>В </a:t>
            </a:r>
            <a:r>
              <a:rPr lang="ru-RU" sz="2600" dirty="0"/>
              <a:t>сельском хозяйстве применяют квадратно – гнездовой способ посадки культур – урожай при этом </a:t>
            </a:r>
            <a:r>
              <a:rPr lang="ru-RU" sz="2600" dirty="0" smtClean="0"/>
              <a:t>лучше. Этот </a:t>
            </a:r>
            <a:r>
              <a:rPr lang="ru-RU" sz="2600" dirty="0"/>
              <a:t>способ хорош тем, что можно применять механизированную </a:t>
            </a:r>
            <a:r>
              <a:rPr lang="ru-RU" sz="2600" dirty="0" smtClean="0"/>
              <a:t>обработку полей.</a:t>
            </a:r>
            <a:endParaRPr lang="ru-RU" sz="2600" dirty="0"/>
          </a:p>
          <a:p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836712"/>
            <a:ext cx="3084512" cy="23898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0248" y="4233229"/>
            <a:ext cx="3326088" cy="225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211960" y="836712"/>
            <a:ext cx="453650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Квадрат стальной </a:t>
            </a:r>
            <a:endParaRPr lang="ru-RU" sz="2400" dirty="0" smtClean="0"/>
          </a:p>
          <a:p>
            <a:r>
              <a:rPr lang="ru-RU" sz="2400" dirty="0" smtClean="0"/>
              <a:t>горячекатаный</a:t>
            </a:r>
            <a:r>
              <a:rPr lang="ru-RU" sz="2400" dirty="0"/>
              <a:t> </a:t>
            </a:r>
            <a:r>
              <a:rPr lang="ru-RU" sz="2400" dirty="0" smtClean="0"/>
              <a:t>используется </a:t>
            </a:r>
          </a:p>
          <a:p>
            <a:r>
              <a:rPr lang="ru-RU" sz="2400" dirty="0" smtClean="0"/>
              <a:t>для </a:t>
            </a:r>
            <a:r>
              <a:rPr lang="ru-RU" sz="2400" dirty="0"/>
              <a:t>производства деталей </a:t>
            </a:r>
            <a:endParaRPr lang="ru-RU" sz="2400" dirty="0" smtClean="0"/>
          </a:p>
          <a:p>
            <a:r>
              <a:rPr lang="ru-RU" sz="2400" dirty="0" smtClean="0"/>
              <a:t>машин </a:t>
            </a:r>
            <a:r>
              <a:rPr lang="ru-RU" sz="2400" dirty="0"/>
              <a:t>и механизмов, </a:t>
            </a:r>
            <a:endParaRPr lang="ru-RU" sz="2400" dirty="0" smtClean="0"/>
          </a:p>
          <a:p>
            <a:r>
              <a:rPr lang="ru-RU" sz="2400" dirty="0" smtClean="0"/>
              <a:t>для </a:t>
            </a:r>
            <a:r>
              <a:rPr lang="ru-RU" sz="2400" dirty="0"/>
              <a:t>строительства зданий </a:t>
            </a:r>
            <a:endParaRPr lang="ru-RU" sz="2400" dirty="0" smtClean="0"/>
          </a:p>
          <a:p>
            <a:r>
              <a:rPr lang="ru-RU" sz="2400" dirty="0" smtClean="0"/>
              <a:t>и </a:t>
            </a:r>
            <a:r>
              <a:rPr lang="ru-RU" sz="2400" dirty="0"/>
              <a:t>сооружений, для </a:t>
            </a:r>
            <a:r>
              <a:rPr lang="ru-RU" sz="2400" dirty="0" smtClean="0"/>
              <a:t>изготовления  </a:t>
            </a:r>
            <a:r>
              <a:rPr lang="ru-RU" sz="2400" dirty="0"/>
              <a:t>декоративных элементов, </a:t>
            </a:r>
            <a:r>
              <a:rPr lang="ru-RU" sz="2400" dirty="0" smtClean="0"/>
              <a:t>для </a:t>
            </a:r>
            <a:r>
              <a:rPr lang="ru-RU" sz="2400" dirty="0"/>
              <a:t>производства </a:t>
            </a:r>
            <a:r>
              <a:rPr lang="ru-RU" sz="2400" dirty="0" smtClean="0"/>
              <a:t>заборов </a:t>
            </a:r>
            <a:r>
              <a:rPr lang="ru-RU" sz="2400" dirty="0"/>
              <a:t>и ограждений.</a:t>
            </a:r>
          </a:p>
        </p:txBody>
      </p:sp>
    </p:spTree>
    <p:extLst>
      <p:ext uri="{BB962C8B-B14F-4D97-AF65-F5344CB8AC3E}">
        <p14:creationId xmlns:p14="http://schemas.microsoft.com/office/powerpoint/2010/main" val="171891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160" y="188640"/>
            <a:ext cx="8198296" cy="648072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Параллелограмм в физике</a:t>
            </a:r>
            <a:endParaRPr lang="ru-RU" sz="4000" b="1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"/>
          </p:nvPr>
        </p:nvSpPr>
        <p:spPr>
          <a:xfrm>
            <a:off x="251520" y="4149080"/>
            <a:ext cx="4032448" cy="2023120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r>
              <a:rPr lang="ru-RU" sz="9600" b="1" dirty="0" smtClean="0"/>
              <a:t>А</a:t>
            </a:r>
            <a:r>
              <a:rPr lang="ru-RU" sz="9600" dirty="0"/>
              <a:t> </a:t>
            </a:r>
            <a:r>
              <a:rPr lang="ru-RU" sz="9600" b="1" dirty="0"/>
              <a:t>воз</a:t>
            </a:r>
            <a:r>
              <a:rPr lang="ru-RU" sz="9600" dirty="0"/>
              <a:t> </a:t>
            </a:r>
            <a:r>
              <a:rPr lang="ru-RU" sz="9600" b="1" dirty="0"/>
              <a:t>и</a:t>
            </a:r>
            <a:r>
              <a:rPr lang="ru-RU" sz="9600" dirty="0"/>
              <a:t> </a:t>
            </a:r>
            <a:r>
              <a:rPr lang="ru-RU" sz="9600" b="1" dirty="0"/>
              <a:t>ныне</a:t>
            </a:r>
            <a:r>
              <a:rPr lang="ru-RU" sz="9600" dirty="0"/>
              <a:t> </a:t>
            </a:r>
            <a:r>
              <a:rPr lang="ru-RU" sz="9600" b="1" dirty="0"/>
              <a:t>там</a:t>
            </a:r>
            <a:r>
              <a:rPr lang="ru-RU" sz="9600" dirty="0"/>
              <a:t>! 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Из </a:t>
            </a:r>
            <a:r>
              <a:rPr lang="ru-RU" sz="9600" dirty="0"/>
              <a:t>басни «Лебедь, Щука и Рак» (1816) </a:t>
            </a:r>
            <a:endParaRPr lang="ru-RU" sz="9600" dirty="0" smtClean="0"/>
          </a:p>
          <a:p>
            <a:pPr marL="0" indent="0">
              <a:buNone/>
            </a:pPr>
            <a:r>
              <a:rPr lang="ru-RU" sz="9600" dirty="0" smtClean="0"/>
              <a:t>И</a:t>
            </a:r>
            <a:r>
              <a:rPr lang="ru-RU" sz="9600" dirty="0"/>
              <a:t>. А. </a:t>
            </a:r>
            <a:r>
              <a:rPr lang="ru-RU" sz="9600" dirty="0" smtClean="0"/>
              <a:t>Крылова</a:t>
            </a:r>
            <a:endParaRPr lang="ru-RU" sz="9600" dirty="0"/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425970" y="1196752"/>
            <a:ext cx="4322494" cy="2016224"/>
          </a:xfrm>
        </p:spPr>
        <p:txBody>
          <a:bodyPr>
            <a:normAutofit fontScale="25000" lnSpcReduction="20000"/>
          </a:bodyPr>
          <a:lstStyle/>
          <a:p>
            <a:r>
              <a:rPr lang="ru-RU" sz="9600" b="1" dirty="0"/>
              <a:t>Равнодействующая</a:t>
            </a:r>
            <a:r>
              <a:rPr lang="ru-RU" sz="9600" dirty="0"/>
              <a:t> силы тяжести и силы нормального </a:t>
            </a:r>
            <a:r>
              <a:rPr lang="ru-RU" sz="9600" dirty="0" smtClean="0"/>
              <a:t>давления, </a:t>
            </a:r>
            <a:r>
              <a:rPr lang="ru-RU" sz="9600" dirty="0"/>
              <a:t>действующих на лыжника на гладкой </a:t>
            </a:r>
            <a:r>
              <a:rPr lang="ru-RU" sz="9600" dirty="0" smtClean="0"/>
              <a:t>горе</a:t>
            </a:r>
          </a:p>
          <a:p>
            <a:endParaRPr lang="ru-RU" sz="7400" dirty="0"/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59396"/>
            <a:ext cx="3888432" cy="2919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3" t="9636" r="22511" b="23023"/>
          <a:stretch/>
        </p:blipFill>
        <p:spPr bwMode="auto">
          <a:xfrm>
            <a:off x="4572000" y="3050428"/>
            <a:ext cx="3528392" cy="3402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2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ru-RU" sz="4000" b="1" dirty="0"/>
              <a:t>Параллелограмм в жизни </a:t>
            </a:r>
            <a:endParaRPr lang="ru-RU" sz="4000" dirty="0"/>
          </a:p>
        </p:txBody>
      </p:sp>
      <p:sp>
        <p:nvSpPr>
          <p:cNvPr id="7" name="Объект 6"/>
          <p:cNvSpPr>
            <a:spLocks noGrp="1"/>
          </p:cNvSpPr>
          <p:nvPr>
            <p:ph sz="quarter" idx="2"/>
          </p:nvPr>
        </p:nvSpPr>
        <p:spPr>
          <a:xfrm>
            <a:off x="4252260" y="1124744"/>
            <a:ext cx="4064156" cy="1728192"/>
          </a:xfrm>
        </p:spPr>
        <p:txBody>
          <a:bodyPr>
            <a:normAutofit/>
          </a:bodyPr>
          <a:lstStyle/>
          <a:p>
            <a:r>
              <a:rPr lang="ru-RU" dirty="0" smtClean="0"/>
              <a:t>Паркетный</a:t>
            </a:r>
            <a:r>
              <a:rPr lang="ru-RU" dirty="0"/>
              <a:t> пол и потолок в зале Рембрандта (зал №254) в Эрмитаже</a:t>
            </a:r>
          </a:p>
          <a:p>
            <a:endParaRPr lang="ru-RU" dirty="0"/>
          </a:p>
        </p:txBody>
      </p:sp>
      <p:pic>
        <p:nvPicPr>
          <p:cNvPr id="8" name="Объект 7" descr="Дизайн метро г. Алматы.">
            <a:hlinkClick r:id="rId2"/>
          </p:cNvPr>
          <p:cNvPicPr>
            <a:picLocks noGrp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088740"/>
            <a:ext cx="2952328" cy="331236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51520" y="4509120"/>
            <a:ext cx="424847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Современные интерьеры 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метро не только красивы, </a:t>
            </a:r>
            <a:r>
              <a:rPr lang="ru-RU" sz="2400" dirty="0" smtClean="0"/>
              <a:t>но </a:t>
            </a:r>
            <a:r>
              <a:rPr lang="ru-RU" sz="2400" dirty="0"/>
              <a:t>максимально удобны </a:t>
            </a:r>
            <a:endParaRPr lang="ru-RU" sz="2400" dirty="0" smtClean="0"/>
          </a:p>
          <a:p>
            <a:r>
              <a:rPr lang="ru-RU" sz="2400" dirty="0" smtClean="0"/>
              <a:t>для </a:t>
            </a:r>
            <a:r>
              <a:rPr lang="ru-RU" sz="2400" dirty="0"/>
              <a:t>пребывания и </a:t>
            </a:r>
            <a:endParaRPr lang="ru-RU" sz="2400" dirty="0" smtClean="0"/>
          </a:p>
          <a:p>
            <a:r>
              <a:rPr lang="ru-RU" sz="2400" dirty="0" smtClean="0"/>
              <a:t>передвижения </a:t>
            </a:r>
            <a:r>
              <a:rPr lang="ru-RU" sz="2400" dirty="0"/>
              <a:t>пассажиров.</a:t>
            </a:r>
          </a:p>
          <a:p>
            <a:endParaRPr lang="ru-RU" dirty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843455"/>
            <a:ext cx="3751176" cy="2808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20684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chemeClr val="accent3"/>
                </a:solidFill>
              </a:rPr>
              <a:t>Параллелограмм в </a:t>
            </a:r>
            <a:r>
              <a:rPr lang="ru-RU" sz="4000" b="1" dirty="0" smtClean="0">
                <a:solidFill>
                  <a:schemeClr val="accent3"/>
                </a:solidFill>
              </a:rPr>
              <a:t>быту </a:t>
            </a:r>
            <a:endParaRPr lang="ru-RU" sz="4000" dirty="0">
              <a:solidFill>
                <a:schemeClr val="accent3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3851920" y="1196752"/>
            <a:ext cx="4536504" cy="2088232"/>
          </a:xfrm>
        </p:spPr>
        <p:txBody>
          <a:bodyPr>
            <a:noAutofit/>
          </a:bodyPr>
          <a:lstStyle/>
          <a:p>
            <a:r>
              <a:rPr lang="ru-RU" dirty="0"/>
              <a:t>Интересное решение вязание пледов разноцветными </a:t>
            </a:r>
            <a:r>
              <a:rPr lang="ru-RU" dirty="0" smtClean="0"/>
              <a:t>мотивами. На рисунках бабушкин </a:t>
            </a:r>
            <a:r>
              <a:rPr lang="ru-RU" dirty="0"/>
              <a:t>или африканский квадрат.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789040"/>
            <a:ext cx="3456384" cy="23000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932"/>
          <a:stretch/>
        </p:blipFill>
        <p:spPr bwMode="auto">
          <a:xfrm>
            <a:off x="388740" y="1340768"/>
            <a:ext cx="3384376" cy="43235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849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Autofit/>
          </a:bodyPr>
          <a:lstStyle/>
          <a:p>
            <a:r>
              <a:rPr lang="ru-RU" sz="4000" b="1" dirty="0">
                <a:solidFill>
                  <a:srgbClr val="0070C0"/>
                </a:solidFill>
              </a:rPr>
              <a:t>Итоги урока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23528" y="908720"/>
            <a:ext cx="8208912" cy="5184576"/>
          </a:xfrm>
        </p:spPr>
        <p:txBody>
          <a:bodyPr>
            <a:noAutofit/>
          </a:bodyPr>
          <a:lstStyle/>
          <a:p>
            <a:r>
              <a:rPr lang="ru-RU" dirty="0" smtClean="0"/>
              <a:t>Обобщили знания о параллелограммах.</a:t>
            </a:r>
          </a:p>
          <a:p>
            <a:r>
              <a:rPr lang="ru-RU" dirty="0" smtClean="0"/>
              <a:t>Решили типовые задачи.</a:t>
            </a:r>
          </a:p>
          <a:p>
            <a:r>
              <a:rPr lang="ru-RU" dirty="0" smtClean="0"/>
              <a:t>Подготовились </a:t>
            </a:r>
          </a:p>
          <a:p>
            <a:pPr marL="0" indent="0">
              <a:buNone/>
            </a:pPr>
            <a:r>
              <a:rPr lang="ru-RU" dirty="0" smtClean="0"/>
              <a:t>к контрольной работе.</a:t>
            </a:r>
          </a:p>
          <a:p>
            <a:pPr marL="0" indent="0">
              <a:buNone/>
            </a:pPr>
            <a:endParaRPr lang="ru-RU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4000" dirty="0" smtClean="0">
                <a:solidFill>
                  <a:srgbClr val="0070C0"/>
                </a:solidFill>
                <a:latin typeface="+mj-lt"/>
              </a:rPr>
              <a:t>Домашнее задание:</a:t>
            </a:r>
          </a:p>
          <a:p>
            <a:r>
              <a:rPr lang="ru-RU" dirty="0" smtClean="0"/>
              <a:t>Приведите свои примеры применения параллелограммов в жизни.</a:t>
            </a:r>
          </a:p>
          <a:p>
            <a:r>
              <a:rPr lang="ru-RU" dirty="0" smtClean="0"/>
              <a:t>Нарисуйте орнамент, паркет или рисунок в стиле кубизма.</a:t>
            </a:r>
          </a:p>
          <a:p>
            <a:pPr marL="0" indent="0" algn="ctr">
              <a:buNone/>
            </a:pPr>
            <a:r>
              <a:rPr lang="ru-RU" dirty="0" smtClean="0">
                <a:solidFill>
                  <a:srgbClr val="C00000"/>
                </a:solidFill>
              </a:rPr>
              <a:t>Желаю удачи!</a:t>
            </a:r>
            <a:endParaRPr lang="ru-RU" dirty="0">
              <a:solidFill>
                <a:srgbClr val="C00000"/>
              </a:solidFill>
            </a:endParaRPr>
          </a:p>
        </p:txBody>
      </p:sp>
      <p:pic>
        <p:nvPicPr>
          <p:cNvPr id="5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782" y="1484784"/>
            <a:ext cx="3012189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1597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210146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>
                <a:solidFill>
                  <a:srgbClr val="C00000"/>
                </a:solidFill>
              </a:rPr>
              <a:t/>
            </a:r>
            <a:br>
              <a:rPr lang="ru-RU" sz="4000" b="1" dirty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400" b="1" dirty="0" smtClean="0">
                <a:solidFill>
                  <a:srgbClr val="0070C0"/>
                </a:solidFill>
              </a:rPr>
              <a:t>Цель урока:</a:t>
            </a:r>
            <a:br>
              <a:rPr lang="ru-RU" sz="4400" b="1" dirty="0" smtClean="0">
                <a:solidFill>
                  <a:srgbClr val="0070C0"/>
                </a:solidFill>
              </a:rPr>
            </a:br>
            <a:r>
              <a:rPr lang="ru-RU" sz="4400" b="1" dirty="0" smtClean="0">
                <a:solidFill>
                  <a:srgbClr val="0070C0"/>
                </a:solidFill>
              </a:rPr>
              <a:t>обобщение знаний</a:t>
            </a:r>
            <a:endParaRPr lang="ru-RU" sz="4400" b="1" dirty="0">
              <a:solidFill>
                <a:srgbClr val="0070C0"/>
              </a:solidFill>
            </a:endParaRPr>
          </a:p>
        </p:txBody>
      </p:sp>
      <p:pic>
        <p:nvPicPr>
          <p:cNvPr id="4" name="Picture 6" descr="http://sms5gor.ru/wp-content/uploads/%D0%90%D0%A0%D0%A2-%D0%9A%D0%B2%D0%B0%D0%B4%D1%80%D0%B0%D1%82-%D0%BB%D0%BE%D0%B3%D0%BE.jpg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469"/>
          <a:stretch/>
        </p:blipFill>
        <p:spPr bwMode="auto">
          <a:xfrm>
            <a:off x="3203972" y="1860497"/>
            <a:ext cx="2330445" cy="24439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3530428"/>
            <a:ext cx="28083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Трапеция, ее виды, свойства. </a:t>
            </a:r>
            <a:endParaRPr lang="ru-RU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79512" y="1699940"/>
            <a:ext cx="30963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Многоугольник, выпуклый многоугольник, </a:t>
            </a:r>
            <a:r>
              <a:rPr lang="ru-RU" sz="2400" dirty="0" smtClean="0"/>
              <a:t>четырехугольник.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1700808"/>
            <a:ext cx="288032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Параллелограмм, </a:t>
            </a:r>
            <a:endParaRPr lang="ru-RU" sz="2400" dirty="0" smtClean="0"/>
          </a:p>
          <a:p>
            <a:r>
              <a:rPr lang="ru-RU" sz="2400" dirty="0" smtClean="0"/>
              <a:t>его свойства</a:t>
            </a:r>
          </a:p>
          <a:p>
            <a:r>
              <a:rPr lang="ru-RU" sz="2400" dirty="0" smtClean="0"/>
              <a:t> </a:t>
            </a:r>
            <a:r>
              <a:rPr lang="ru-RU" sz="2400" dirty="0"/>
              <a:t>и признаки. 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5796136" y="3178136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Прямоугольник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ромб, квадрат</a:t>
            </a:r>
            <a:r>
              <a:rPr lang="ru-RU" sz="2400" dirty="0"/>
              <a:t>, </a:t>
            </a:r>
            <a:endParaRPr lang="ru-RU" sz="2400" dirty="0" smtClean="0"/>
          </a:p>
          <a:p>
            <a:r>
              <a:rPr lang="ru-RU" sz="2400" dirty="0" smtClean="0"/>
              <a:t>их </a:t>
            </a:r>
            <a:r>
              <a:rPr lang="ru-RU" sz="2400" dirty="0"/>
              <a:t>свойства. 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2123728" y="4383688"/>
            <a:ext cx="54726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Осевая и </a:t>
            </a:r>
            <a:r>
              <a:rPr lang="ru-RU" sz="2400" dirty="0" smtClean="0"/>
              <a:t>центральная </a:t>
            </a:r>
            <a:r>
              <a:rPr lang="ru-RU" sz="2400" dirty="0"/>
              <a:t>симметрии.</a:t>
            </a:r>
          </a:p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3528" y="5122352"/>
            <a:ext cx="75608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</a:rPr>
              <a:t>В </a:t>
            </a:r>
            <a:r>
              <a:rPr lang="ru-RU" sz="2400" b="1" dirty="0">
                <a:solidFill>
                  <a:srgbClr val="0070C0"/>
                </a:solidFill>
              </a:rPr>
              <a:t>информационных технологиях </a:t>
            </a:r>
            <a:r>
              <a:rPr lang="ru-RU" sz="2400" b="1" dirty="0" smtClean="0">
                <a:solidFill>
                  <a:srgbClr val="0070C0"/>
                </a:solidFill>
              </a:rPr>
              <a:t>– 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«</a:t>
            </a:r>
            <a:r>
              <a:rPr lang="ru-RU" sz="2400" b="1" i="1" dirty="0">
                <a:solidFill>
                  <a:srgbClr val="0070C0"/>
                </a:solidFill>
              </a:rPr>
              <a:t>Кластер это подмножество </a:t>
            </a:r>
            <a:r>
              <a:rPr lang="ru-RU" sz="2400" b="1" i="1" dirty="0" smtClean="0">
                <a:solidFill>
                  <a:srgbClr val="0070C0"/>
                </a:solidFill>
              </a:rPr>
              <a:t>результатов </a:t>
            </a:r>
            <a:r>
              <a:rPr lang="ru-RU" sz="2400" b="1" i="1" dirty="0">
                <a:solidFill>
                  <a:srgbClr val="0070C0"/>
                </a:solidFill>
              </a:rPr>
              <a:t>поиска, связанных единством темы». </a:t>
            </a:r>
            <a:endParaRPr lang="ru-RU" sz="2400" b="1" dirty="0">
              <a:solidFill>
                <a:srgbClr val="0070C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28863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69370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/>
            </a:r>
            <a:br>
              <a:rPr lang="ru-RU" sz="4000" b="1" dirty="0" smtClean="0">
                <a:solidFill>
                  <a:srgbClr val="C00000"/>
                </a:solidFill>
              </a:rPr>
            </a:br>
            <a:r>
              <a:rPr lang="ru-RU" sz="4000" b="1" dirty="0" smtClean="0">
                <a:solidFill>
                  <a:srgbClr val="C00000"/>
                </a:solidFill>
              </a:rPr>
              <a:t>Ответить на вопросы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51520" y="2492897"/>
            <a:ext cx="8424936" cy="3888432"/>
          </a:xfrm>
        </p:spPr>
        <p:txBody>
          <a:bodyPr>
            <a:noAutofit/>
          </a:bodyPr>
          <a:lstStyle/>
          <a:p>
            <a:pPr lvl="0"/>
            <a:r>
              <a:rPr lang="ru-RU" dirty="0"/>
              <a:t>Является ли прямоугольником параллелограмм, у которого есть прямой угол?</a:t>
            </a:r>
          </a:p>
          <a:p>
            <a:pPr lvl="0"/>
            <a:r>
              <a:rPr lang="ru-RU" dirty="0"/>
              <a:t>Обязательно ли является прямоугольником четырехугольник, у которого есть прямой угол?</a:t>
            </a:r>
          </a:p>
          <a:p>
            <a:pPr lvl="0"/>
            <a:r>
              <a:rPr lang="ru-RU" dirty="0"/>
              <a:t>Верно ли, что любой квадрат является ромбом?</a:t>
            </a:r>
          </a:p>
          <a:p>
            <a:pPr lvl="0"/>
            <a:r>
              <a:rPr lang="ru-RU" dirty="0"/>
              <a:t>Верно ли, что любой параллелограмм является ромбом</a:t>
            </a:r>
            <a:r>
              <a:rPr lang="ru-RU" dirty="0" smtClean="0"/>
              <a:t>?</a:t>
            </a:r>
          </a:p>
          <a:p>
            <a:r>
              <a:rPr lang="ru-RU" dirty="0"/>
              <a:t>Может ли один угол параллелограмма быть равным </a:t>
            </a:r>
            <a:r>
              <a:rPr lang="ru-RU" dirty="0" smtClean="0"/>
              <a:t>40º </a:t>
            </a:r>
            <a:r>
              <a:rPr lang="ru-RU" dirty="0"/>
              <a:t>а другой 80 º?</a:t>
            </a:r>
          </a:p>
          <a:p>
            <a:pPr lvl="0"/>
            <a:endParaRPr lang="ru-RU" sz="2700" dirty="0"/>
          </a:p>
        </p:txBody>
      </p:sp>
      <p:pic>
        <p:nvPicPr>
          <p:cNvPr id="1028" name="Picture 4" descr="http://900igr.net/datas/tsvet-i-forma/Figury-6.files/0011-011-Romb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t="20271" r="17222" b="28507"/>
          <a:stretch/>
        </p:blipFill>
        <p:spPr bwMode="auto">
          <a:xfrm>
            <a:off x="2483768" y="695425"/>
            <a:ext cx="3240360" cy="188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http://900igr.net/datas/tsvet-i-forma/Figury-6.files/0003-003-Prjamougolnik.jpg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7" t="14815" r="42204" b="31605"/>
          <a:stretch/>
        </p:blipFill>
        <p:spPr bwMode="auto">
          <a:xfrm>
            <a:off x="225600" y="697825"/>
            <a:ext cx="2027560" cy="19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1606" r="38884" b="36666"/>
          <a:stretch/>
        </p:blipFill>
        <p:spPr bwMode="auto">
          <a:xfrm>
            <a:off x="5934484" y="620688"/>
            <a:ext cx="2448554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241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7467600" cy="72008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Ответить на вопросы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07504" y="3055020"/>
            <a:ext cx="8600380" cy="3418932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600" dirty="0"/>
              <a:t>Диагонали четырехугольника равны. Обязательно ли этот четырехугольник – прямоугольник?</a:t>
            </a:r>
          </a:p>
          <a:p>
            <a:pPr lvl="0"/>
            <a:r>
              <a:rPr lang="ru-RU" sz="2600" dirty="0"/>
              <a:t>Две соседние стороны параллелограмма равны и образуют прямой угол. Как называется такой параллелограмм?</a:t>
            </a:r>
          </a:p>
          <a:p>
            <a:pPr lvl="0"/>
            <a:r>
              <a:rPr lang="ru-RU" sz="2600" dirty="0"/>
              <a:t>Верно ли, что каждый квадрат является прямоугольником?</a:t>
            </a:r>
          </a:p>
          <a:p>
            <a:pPr lvl="0"/>
            <a:r>
              <a:rPr lang="ru-RU" sz="2600" dirty="0"/>
              <a:t>Верно ли, что любой </a:t>
            </a:r>
            <a:r>
              <a:rPr lang="ru-RU" sz="2600" dirty="0" smtClean="0"/>
              <a:t>ромб </a:t>
            </a:r>
            <a:r>
              <a:rPr lang="ru-RU" sz="2600" dirty="0"/>
              <a:t>является </a:t>
            </a:r>
            <a:r>
              <a:rPr lang="ru-RU" sz="2600" dirty="0" smtClean="0"/>
              <a:t>параллелограммом</a:t>
            </a:r>
            <a:r>
              <a:rPr lang="ru-RU" sz="2600" dirty="0"/>
              <a:t>?</a:t>
            </a: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85" t="21606" r="17407" b="36666"/>
          <a:stretch/>
        </p:blipFill>
        <p:spPr bwMode="auto">
          <a:xfrm>
            <a:off x="611560" y="977392"/>
            <a:ext cx="3733338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 descr="http://900igr.net/datas/tsvet-i-forma/Figury-6.files/0003-003-Prjamougolnik.jpg"/>
          <p:cNvPicPr>
            <a:picLocks noChangeAspect="1" noChangeArrowheads="1"/>
          </p:cNvPicPr>
          <p:nvPr/>
        </p:nvPicPr>
        <p:blipFill rotWithShape="1"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97" t="14815" r="17125" b="31605"/>
          <a:stretch/>
        </p:blipFill>
        <p:spPr bwMode="auto">
          <a:xfrm>
            <a:off x="4932040" y="986644"/>
            <a:ext cx="3218459" cy="1908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2177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4000" b="1" dirty="0" smtClean="0"/>
              <a:t>Заполнить таблицу «Параллелограммы»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79486477"/>
              </p:ext>
            </p:extLst>
          </p:nvPr>
        </p:nvGraphicFramePr>
        <p:xfrm>
          <a:off x="457200" y="1556792"/>
          <a:ext cx="8147250" cy="417646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29450"/>
                <a:gridCol w="1629450"/>
                <a:gridCol w="1629450"/>
                <a:gridCol w="1629450"/>
                <a:gridCol w="1629450"/>
              </a:tblGrid>
              <a:tr h="1051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err="1" smtClean="0">
                          <a:effectLst/>
                        </a:rPr>
                        <a:t>Опреде</a:t>
                      </a:r>
                      <a:r>
                        <a:rPr lang="ru-RU" sz="2200" dirty="0" smtClean="0">
                          <a:effectLst/>
                        </a:rPr>
                        <a:t>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err="1" smtClean="0">
                          <a:effectLst/>
                        </a:rPr>
                        <a:t>ление</a:t>
                      </a:r>
                      <a:endParaRPr lang="ru-RU" sz="2200" dirty="0">
                        <a:effectLst/>
                      </a:endParaRPr>
                    </a:p>
                    <a:p>
                      <a:pPr indent="449580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 smtClean="0">
                          <a:effectLst/>
                        </a:rPr>
                        <a:t>Паралле</a:t>
                      </a:r>
                      <a:r>
                        <a:rPr lang="ru-RU" sz="2200" dirty="0" smtClean="0">
                          <a:effectLst/>
                        </a:rPr>
                        <a:t>-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200" dirty="0" err="1" smtClean="0">
                          <a:effectLst/>
                        </a:rPr>
                        <a:t>лограмм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Прямо-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угольник </a:t>
                      </a:r>
                      <a:endParaRPr lang="ru-RU" sz="2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Ромб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Квадрат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105163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Построить </a:t>
                      </a:r>
                      <a:r>
                        <a:rPr lang="en-US" sz="2200" dirty="0" smtClean="0">
                          <a:effectLst/>
                        </a:rPr>
                        <a:t>ABCD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АВ=3см, А</a:t>
                      </a:r>
                      <a:r>
                        <a:rPr lang="en-US" sz="2200" dirty="0">
                          <a:effectLst/>
                        </a:rPr>
                        <a:t>D</a:t>
                      </a:r>
                      <a:r>
                        <a:rPr lang="ru-RU" sz="2200" dirty="0">
                          <a:effectLst/>
                        </a:rPr>
                        <a:t>=2см,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∠А=70º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АВ =4см, А</a:t>
                      </a:r>
                      <a:r>
                        <a:rPr lang="en-US" sz="2200" dirty="0">
                          <a:effectLst/>
                        </a:rPr>
                        <a:t>D</a:t>
                      </a:r>
                      <a:r>
                        <a:rPr lang="ru-RU" sz="2200" dirty="0">
                          <a:effectLst/>
                        </a:rPr>
                        <a:t>=2см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AB</a:t>
                      </a:r>
                      <a:r>
                        <a:rPr lang="ru-RU" sz="2200" dirty="0" smtClean="0">
                          <a:effectLst/>
                        </a:rPr>
                        <a:t>=2см,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∠</a:t>
                      </a:r>
                      <a:r>
                        <a:rPr lang="en-US" sz="2200" dirty="0">
                          <a:effectLst/>
                        </a:rPr>
                        <a:t>B</a:t>
                      </a:r>
                      <a:r>
                        <a:rPr lang="ru-RU" sz="2200" dirty="0">
                          <a:effectLst/>
                        </a:rPr>
                        <a:t>= 70º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AB </a:t>
                      </a:r>
                      <a:r>
                        <a:rPr lang="ru-RU" sz="2200" dirty="0">
                          <a:effectLst/>
                        </a:rPr>
                        <a:t>=2см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701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Свойство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сторон</a:t>
                      </a:r>
                      <a:endParaRPr lang="ru-RU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70108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Свойство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углов</a:t>
                      </a:r>
                      <a:endParaRPr lang="ru-RU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6710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Диагонали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 </a:t>
                      </a:r>
                      <a:endParaRPr lang="ru-RU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>
                          <a:effectLst/>
                        </a:rPr>
                        <a:t> </a:t>
                      </a:r>
                      <a:endParaRPr lang="ru-RU" sz="22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11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50106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Проверка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776306907"/>
              </p:ext>
            </p:extLst>
          </p:nvPr>
        </p:nvGraphicFramePr>
        <p:xfrm>
          <a:off x="611560" y="1196752"/>
          <a:ext cx="7859215" cy="44611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6236"/>
                <a:gridCol w="1725348"/>
                <a:gridCol w="1725877"/>
                <a:gridCol w="1725877"/>
                <a:gridCol w="1725877"/>
              </a:tblGrid>
              <a:tr h="446112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Определение</a:t>
                      </a:r>
                    </a:p>
                    <a:p>
                      <a:pPr indent="449580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 </a:t>
                      </a:r>
                      <a:r>
                        <a:rPr lang="ru-RU" sz="2400" dirty="0" smtClean="0">
                          <a:effectLst/>
                        </a:rPr>
                        <a:t>Параллелограмм-  </a:t>
                      </a:r>
                      <a:r>
                        <a:rPr lang="ru-RU" sz="2400" dirty="0">
                          <a:effectLst/>
                        </a:rPr>
                        <a:t>четырехугольник, у которого противоположные стороны </a:t>
                      </a:r>
                      <a:r>
                        <a:rPr lang="ru-RU" sz="2400" dirty="0" smtClean="0">
                          <a:effectLst/>
                        </a:rPr>
                        <a:t>параллельны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Прямоугольник </a:t>
                      </a:r>
                      <a:r>
                        <a:rPr lang="ru-RU" sz="2400" dirty="0">
                          <a:effectLst/>
                        </a:rPr>
                        <a:t>–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параллелограмм, у которого все углы прямые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Ромб- </a:t>
                      </a:r>
                      <a:r>
                        <a:rPr lang="ru-RU" sz="2400" dirty="0">
                          <a:effectLst/>
                        </a:rPr>
                        <a:t>параллелограмм, у которого все стороны равны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 smtClean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Квадрат- </a:t>
                      </a:r>
                      <a:r>
                        <a:rPr lang="ru-RU" sz="2400" dirty="0">
                          <a:effectLst/>
                        </a:rPr>
                        <a:t>параллелограмм, у которого все стороны и все углы равны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5873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7467600" cy="720080"/>
          </a:xfrm>
        </p:spPr>
        <p:txBody>
          <a:bodyPr>
            <a:normAutofit/>
          </a:bodyPr>
          <a:lstStyle/>
          <a:p>
            <a:r>
              <a:rPr lang="ru-RU" sz="4000" b="1" dirty="0" smtClean="0"/>
              <a:t>Проверка 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751580650"/>
              </p:ext>
            </p:extLst>
          </p:nvPr>
        </p:nvGraphicFramePr>
        <p:xfrm>
          <a:off x="315309" y="1340768"/>
          <a:ext cx="8321998" cy="41580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52128"/>
                <a:gridCol w="2160240"/>
                <a:gridCol w="1584175"/>
                <a:gridCol w="1597951"/>
                <a:gridCol w="1827504"/>
              </a:tblGrid>
              <a:tr h="415800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effectLst/>
                        </a:rPr>
                        <a:t>Построить</a:t>
                      </a:r>
                      <a:endParaRPr lang="ru-RU" sz="24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ABCD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42" marR="581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АВ=3см, А</a:t>
                      </a:r>
                      <a:r>
                        <a:rPr lang="en-US" sz="2400" dirty="0">
                          <a:effectLst/>
                        </a:rPr>
                        <a:t>D</a:t>
                      </a:r>
                      <a:r>
                        <a:rPr lang="ru-RU" sz="2400" dirty="0">
                          <a:effectLst/>
                        </a:rPr>
                        <a:t>=2см,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∠А=70º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42" marR="581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АВ=4см, </a:t>
                      </a:r>
                      <a:r>
                        <a:rPr lang="en-US" sz="2400" dirty="0">
                          <a:effectLst/>
                        </a:rPr>
                        <a:t>AD</a:t>
                      </a:r>
                      <a:r>
                        <a:rPr lang="ru-RU" sz="2400" dirty="0">
                          <a:effectLst/>
                        </a:rPr>
                        <a:t>=2см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 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42" marR="581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АВ=2см, ∠А= 70º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42" marR="58142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AB</a:t>
                      </a:r>
                      <a:r>
                        <a:rPr lang="ru-RU" sz="2400" dirty="0">
                          <a:effectLst/>
                        </a:rPr>
                        <a:t>=2см</a:t>
                      </a:r>
                      <a:endParaRPr lang="ru-RU" sz="24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8142" marR="58142" marT="0" marB="0"/>
                </a:tc>
              </a:tr>
            </a:tbl>
          </a:graphicData>
        </a:graphic>
      </p:graphicFrame>
      <p:pic>
        <p:nvPicPr>
          <p:cNvPr id="2052" name="Picture 4" descr="Что такое параллелограмм"/>
          <p:cNvPicPr>
            <a:picLocks noChangeAspect="1" noChangeArrowheads="1"/>
          </p:cNvPicPr>
          <p:nvPr/>
        </p:nvPicPr>
        <p:blipFill>
          <a:blip r:embed="rId2" r:link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500562"/>
            <a:ext cx="3059619" cy="1522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http://fmclass.ru/pic/4850e3a1d076f/18.png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4515" y="4159935"/>
            <a:ext cx="2063587" cy="11607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go2.imgsmail.ru/imgpreview?key=21fd30baad2fe17c&amp;mb=imgdb_preview_1257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9" y="2445355"/>
            <a:ext cx="2527976" cy="151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9" name="Picture 1" descr="http://upload.wikimedia.org/wikipedia/ru/a/aa/%D0%9A%D0%B2%D0%B0%D0%B4%D1%80%D0%B0%D1%82.png"/>
          <p:cNvPicPr>
            <a:picLocks noChangeAspect="1" noChangeArrowheads="1"/>
          </p:cNvPicPr>
          <p:nvPr/>
        </p:nvPicPr>
        <p:blipFill>
          <a:blip r:embed="rId8" r:link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022606"/>
            <a:ext cx="1304925" cy="130492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182434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733256"/>
            <a:ext cx="3106688" cy="720080"/>
          </a:xfrm>
        </p:spPr>
        <p:txBody>
          <a:bodyPr>
            <a:noAutofit/>
          </a:bodyPr>
          <a:lstStyle/>
          <a:p>
            <a:r>
              <a:rPr lang="ru-RU" sz="4000" b="1" dirty="0" smtClean="0"/>
              <a:t>Проверка</a:t>
            </a:r>
            <a:endParaRPr lang="ru-RU" sz="4000" b="1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627902225"/>
              </p:ext>
            </p:extLst>
          </p:nvPr>
        </p:nvGraphicFramePr>
        <p:xfrm>
          <a:off x="251520" y="260648"/>
          <a:ext cx="8424935" cy="541627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4096"/>
                <a:gridCol w="1584176"/>
                <a:gridCol w="1728192"/>
                <a:gridCol w="2016224"/>
                <a:gridCol w="2232247"/>
              </a:tblGrid>
              <a:tr h="6918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Параллелограмм  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Прямоугольник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Ромб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Квадрат 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1036386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Стороны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противоположные</a:t>
                      </a:r>
                      <a:endParaRPr lang="ru-RU" sz="2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противоположные</a:t>
                      </a:r>
                      <a:endParaRPr lang="ru-RU" sz="2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все </a:t>
                      </a: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все </a:t>
                      </a: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96982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Углы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противоположные</a:t>
                      </a:r>
                      <a:endParaRPr lang="ru-RU" sz="22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все </a:t>
                      </a: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противоположные 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200" dirty="0" smtClean="0">
                          <a:effectLst/>
                        </a:rPr>
                        <a:t>все </a:t>
                      </a:r>
                      <a:r>
                        <a:rPr lang="ru-RU" sz="2200" dirty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  <a:tr h="267979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Диагонали</a:t>
                      </a:r>
                      <a:endParaRPr lang="ru-RU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2200" dirty="0" smtClean="0">
                          <a:effectLst/>
                        </a:rPr>
                        <a:t>в </a:t>
                      </a:r>
                      <a:r>
                        <a:rPr lang="ru-RU" sz="2200" dirty="0">
                          <a:effectLst/>
                        </a:rPr>
                        <a:t>точке пересечения делятся пополам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2725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делятся пополам</a:t>
                      </a:r>
                      <a:endParaRPr lang="ru-RU" sz="22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2725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равны</a:t>
                      </a:r>
                      <a:r>
                        <a:rPr lang="ru-RU" sz="2200" dirty="0">
                          <a:effectLst/>
                        </a:rPr>
                        <a:t> 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делятся пополам</a:t>
                      </a:r>
                      <a:endParaRPr lang="ru-RU" sz="22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перпендикулярны</a:t>
                      </a: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биссектрисы углов ромба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делятся пополам</a:t>
                      </a:r>
                      <a:endParaRPr lang="ru-RU" sz="22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12725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равны</a:t>
                      </a:r>
                      <a:endParaRPr lang="ru-RU" sz="22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перпендикулярны</a:t>
                      </a:r>
                      <a:endParaRPr lang="ru-RU" sz="2200" dirty="0">
                        <a:effectLst/>
                      </a:endParaRPr>
                    </a:p>
                    <a:p>
                      <a:pPr marL="342900" lvl="0" indent="-342900" algn="l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23520" algn="l"/>
                        </a:tabLst>
                      </a:pPr>
                      <a:r>
                        <a:rPr lang="ru-RU" sz="2200" dirty="0" smtClean="0">
                          <a:effectLst/>
                        </a:rPr>
                        <a:t>биссектрисы углов квадрата</a:t>
                      </a:r>
                      <a:endParaRPr lang="ru-RU" sz="22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54255" marR="54255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52094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7467600" cy="648072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0070C0"/>
                </a:solidFill>
              </a:rPr>
              <a:t>Решите задачи</a:t>
            </a:r>
            <a:endParaRPr lang="ru-RU" sz="4000" b="1" dirty="0">
              <a:solidFill>
                <a:srgbClr val="0070C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sz="quarter" idx="1"/>
          </p:nvPr>
        </p:nvPicPr>
        <p:blipFill rotWithShape="1"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13" t="66544" r="10823" b="14557"/>
          <a:stretch/>
        </p:blipFill>
        <p:spPr bwMode="auto">
          <a:xfrm>
            <a:off x="539552" y="1052736"/>
            <a:ext cx="3384376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91" t="64033" r="66476" b="13957"/>
          <a:stretch/>
        </p:blipFill>
        <p:spPr bwMode="auto">
          <a:xfrm>
            <a:off x="5148064" y="1196752"/>
            <a:ext cx="3240360" cy="295232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3528" y="4581128"/>
            <a:ext cx="43204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Определите вид </a:t>
            </a:r>
            <a:r>
              <a:rPr lang="el-GR" sz="2400" dirty="0" smtClean="0"/>
              <a:t>Δ</a:t>
            </a:r>
            <a:r>
              <a:rPr lang="ru-RU" sz="2400" dirty="0" smtClean="0"/>
              <a:t>АВК.</a:t>
            </a:r>
          </a:p>
          <a:p>
            <a:r>
              <a:rPr lang="ru-RU" sz="2400" dirty="0" smtClean="0"/>
              <a:t>Определите ∠</a:t>
            </a:r>
            <a:r>
              <a:rPr lang="en-US" sz="2400" dirty="0" smtClean="0"/>
              <a:t>BAD</a:t>
            </a:r>
            <a:r>
              <a:rPr lang="ru-RU" sz="2400" dirty="0" smtClean="0"/>
              <a:t>.</a:t>
            </a:r>
          </a:p>
          <a:p>
            <a:r>
              <a:rPr lang="ru-RU" sz="2400" dirty="0"/>
              <a:t>Определите ∠АВС</a:t>
            </a:r>
            <a:r>
              <a:rPr lang="ru-RU" sz="2400" dirty="0" smtClean="0"/>
              <a:t>.</a:t>
            </a:r>
          </a:p>
          <a:p>
            <a:r>
              <a:rPr lang="ru-RU" sz="2400" dirty="0" smtClean="0"/>
              <a:t>Как называется отрезок В</a:t>
            </a:r>
            <a:r>
              <a:rPr lang="en-US" sz="2400" dirty="0" smtClean="0"/>
              <a:t>K</a:t>
            </a:r>
            <a:r>
              <a:rPr lang="ru-RU" sz="2400" dirty="0" smtClean="0"/>
              <a:t> </a:t>
            </a:r>
            <a:r>
              <a:rPr lang="ru-RU" sz="2400" dirty="0"/>
              <a:t>для </a:t>
            </a:r>
            <a:r>
              <a:rPr lang="ru-RU" sz="2400" dirty="0" smtClean="0"/>
              <a:t>∠ АВС?</a:t>
            </a:r>
            <a:endParaRPr lang="ru-RU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788024" y="4581128"/>
            <a:ext cx="361606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/>
              <a:t>Как называется отрезок </a:t>
            </a:r>
            <a:r>
              <a:rPr lang="en-US" sz="2400" dirty="0" smtClean="0"/>
              <a:t>DE</a:t>
            </a:r>
            <a:r>
              <a:rPr lang="ru-RU" sz="2400" dirty="0" smtClean="0"/>
              <a:t>?</a:t>
            </a:r>
          </a:p>
          <a:p>
            <a:r>
              <a:rPr lang="ru-RU" sz="2400" dirty="0"/>
              <a:t>Определите вид </a:t>
            </a:r>
            <a:r>
              <a:rPr lang="el-GR" sz="2400" dirty="0" smtClean="0"/>
              <a:t>Δ</a:t>
            </a:r>
            <a:r>
              <a:rPr lang="en-US" sz="2400" dirty="0" smtClean="0"/>
              <a:t>CDE</a:t>
            </a:r>
            <a:r>
              <a:rPr lang="ru-RU" sz="2400" dirty="0" smtClean="0"/>
              <a:t>. </a:t>
            </a:r>
          </a:p>
          <a:p>
            <a:r>
              <a:rPr lang="ru-RU" sz="2400" dirty="0" smtClean="0"/>
              <a:t>Найдите </a:t>
            </a:r>
            <a:r>
              <a:rPr lang="ru-RU" sz="2400" dirty="0" smtClean="0"/>
              <a:t>длину СЕ</a:t>
            </a:r>
            <a:r>
              <a:rPr lang="ru-RU" sz="24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87210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932</TotalTime>
  <Words>647</Words>
  <Application>Microsoft Office PowerPoint</Application>
  <PresentationFormat>Экран (4:3)</PresentationFormat>
  <Paragraphs>207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5" baseType="lpstr">
      <vt:lpstr>Calibri</vt:lpstr>
      <vt:lpstr>Century Schoolbook</vt:lpstr>
      <vt:lpstr>Symbol</vt:lpstr>
      <vt:lpstr>Times New Roman</vt:lpstr>
      <vt:lpstr>Wingdings</vt:lpstr>
      <vt:lpstr>Wingdings 2</vt:lpstr>
      <vt:lpstr>Эркер</vt:lpstr>
      <vt:lpstr>Параллелограммы</vt:lpstr>
      <vt:lpstr>   Цель урока: обобщение знаний</vt:lpstr>
      <vt:lpstr> Ответить на вопросы</vt:lpstr>
      <vt:lpstr>Ответить на вопросы</vt:lpstr>
      <vt:lpstr>Заполнить таблицу «Параллелограммы»</vt:lpstr>
      <vt:lpstr>Проверка</vt:lpstr>
      <vt:lpstr>Проверка </vt:lpstr>
      <vt:lpstr>Проверка</vt:lpstr>
      <vt:lpstr>Решите задачи</vt:lpstr>
      <vt:lpstr>Решите задачи</vt:lpstr>
      <vt:lpstr>Решите задачи</vt:lpstr>
      <vt:lpstr>Параллелограмм в жизни </vt:lpstr>
      <vt:lpstr>Параллелограмм в жизни </vt:lpstr>
      <vt:lpstr>Параллелограмм в жизни </vt:lpstr>
      <vt:lpstr>Параллелограмм в физике</vt:lpstr>
      <vt:lpstr>Параллелограмм в жизни </vt:lpstr>
      <vt:lpstr>Параллелограмм в быту </vt:lpstr>
      <vt:lpstr>Итоги урока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</dc:creator>
  <cp:lastModifiedBy>Елена</cp:lastModifiedBy>
  <cp:revision>52</cp:revision>
  <dcterms:created xsi:type="dcterms:W3CDTF">2015-11-25T20:23:07Z</dcterms:created>
  <dcterms:modified xsi:type="dcterms:W3CDTF">2015-12-21T12:02:38Z</dcterms:modified>
</cp:coreProperties>
</file>