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261" r:id="rId6"/>
    <p:sldId id="262" r:id="rId7"/>
    <p:sldId id="263" r:id="rId8"/>
    <p:sldId id="265" r:id="rId9"/>
    <p:sldId id="269" r:id="rId10"/>
    <p:sldId id="268" r:id="rId11"/>
    <p:sldId id="267" r:id="rId12"/>
    <p:sldId id="270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-648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4D65BF-03F5-4176-AC1B-196C4C2EFA1C}" type="datetimeFigureOut">
              <a:rPr lang="ru-RU" smtClean="0"/>
              <a:pPr/>
              <a:t>11.12.2015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FFF1E8D-2565-4EDE-8669-1549BFEA7DB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8935500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FF1E8D-2565-4EDE-8669-1549BFEA7DBB}" type="slidenum">
              <a:rPr lang="ru-RU" smtClean="0"/>
              <a:pPr/>
              <a:t>3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9414221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952C3-DCFA-4CC6-820A-29E8EDBF242B}" type="datetimeFigureOut">
              <a:rPr lang="ru-RU" smtClean="0"/>
              <a:pPr/>
              <a:t>11.12.2015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8FB71A-844E-4B14-8296-68591BFC5E3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952C3-DCFA-4CC6-820A-29E8EDBF242B}" type="datetimeFigureOut">
              <a:rPr lang="ru-RU" smtClean="0"/>
              <a:pPr/>
              <a:t>11.12.2015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8FB71A-844E-4B14-8296-68591BFC5E3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952C3-DCFA-4CC6-820A-29E8EDBF242B}" type="datetimeFigureOut">
              <a:rPr lang="ru-RU" smtClean="0"/>
              <a:pPr/>
              <a:t>11.12.2015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8FB71A-844E-4B14-8296-68591BFC5E3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952C3-DCFA-4CC6-820A-29E8EDBF242B}" type="datetimeFigureOut">
              <a:rPr lang="ru-RU" smtClean="0"/>
              <a:pPr/>
              <a:t>11.12.2015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8FB71A-844E-4B14-8296-68591BFC5E3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952C3-DCFA-4CC6-820A-29E8EDBF242B}" type="datetimeFigureOut">
              <a:rPr lang="ru-RU" smtClean="0"/>
              <a:pPr/>
              <a:t>11.12.2015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8FB71A-844E-4B14-8296-68591BFC5E3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952C3-DCFA-4CC6-820A-29E8EDBF242B}" type="datetimeFigureOut">
              <a:rPr lang="ru-RU" smtClean="0"/>
              <a:pPr/>
              <a:t>11.12.2015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8FB71A-844E-4B14-8296-68591BFC5E3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952C3-DCFA-4CC6-820A-29E8EDBF242B}" type="datetimeFigureOut">
              <a:rPr lang="ru-RU" smtClean="0"/>
              <a:pPr/>
              <a:t>11.12.2015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8FB71A-844E-4B14-8296-68591BFC5E3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952C3-DCFA-4CC6-820A-29E8EDBF242B}" type="datetimeFigureOut">
              <a:rPr lang="ru-RU" smtClean="0"/>
              <a:pPr/>
              <a:t>11.12.2015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8FB71A-844E-4B14-8296-68591BFC5E3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952C3-DCFA-4CC6-820A-29E8EDBF242B}" type="datetimeFigureOut">
              <a:rPr lang="ru-RU" smtClean="0"/>
              <a:pPr/>
              <a:t>11.12.2015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8FB71A-844E-4B14-8296-68591BFC5E3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952C3-DCFA-4CC6-820A-29E8EDBF242B}" type="datetimeFigureOut">
              <a:rPr lang="ru-RU" smtClean="0"/>
              <a:pPr/>
              <a:t>11.12.2015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8FB71A-844E-4B14-8296-68591BFC5E3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952C3-DCFA-4CC6-820A-29E8EDBF242B}" type="datetimeFigureOut">
              <a:rPr lang="ru-RU" smtClean="0"/>
              <a:pPr/>
              <a:t>11.12.2015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8FB71A-844E-4B14-8296-68591BFC5E3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E952C3-DCFA-4CC6-820A-29E8EDBF242B}" type="datetimeFigureOut">
              <a:rPr lang="ru-RU" smtClean="0"/>
              <a:pPr/>
              <a:t>11.12.2015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8FB71A-844E-4B14-8296-68591BFC5E31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jpeg"/><Relationship Id="rId4" Type="http://schemas.openxmlformats.org/officeDocument/2006/relationships/image" Target="../media/image8.jpe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67544" y="1556792"/>
            <a:ext cx="7992888" cy="1872208"/>
          </a:xfrm>
        </p:spPr>
        <p:txBody>
          <a:bodyPr>
            <a:noAutofit/>
          </a:bodyPr>
          <a:lstStyle/>
          <a:p>
            <a:r>
              <a:rPr lang="ru-RU" sz="6000" dirty="0" smtClean="0">
                <a:solidFill>
                  <a:srgbClr val="002060"/>
                </a:solidFill>
                <a:latin typeface="Arial Black" pitchFamily="34" charset="0"/>
              </a:rPr>
              <a:t>Нахождение </a:t>
            </a:r>
            <a:br>
              <a:rPr lang="ru-RU" sz="6000" dirty="0" smtClean="0">
                <a:solidFill>
                  <a:srgbClr val="002060"/>
                </a:solidFill>
                <a:latin typeface="Arial Black" pitchFamily="34" charset="0"/>
              </a:rPr>
            </a:br>
            <a:r>
              <a:rPr lang="ru-RU" sz="6000" dirty="0" smtClean="0">
                <a:solidFill>
                  <a:srgbClr val="002060"/>
                </a:solidFill>
                <a:latin typeface="Arial Black" pitchFamily="34" charset="0"/>
              </a:rPr>
              <a:t>числа  по доле</a:t>
            </a:r>
            <a:endParaRPr lang="ru-RU" sz="6000" dirty="0">
              <a:solidFill>
                <a:srgbClr val="002060"/>
              </a:solidFill>
              <a:latin typeface="Arial Black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11560" y="3645024"/>
            <a:ext cx="7768952" cy="936104"/>
          </a:xfrm>
        </p:spPr>
        <p:txBody>
          <a:bodyPr>
            <a:normAutofit fontScale="92500" lnSpcReduction="20000"/>
          </a:bodyPr>
          <a:lstStyle/>
          <a:p>
            <a:r>
              <a:rPr lang="ru-RU" dirty="0"/>
              <a:t>у</a:t>
            </a:r>
            <a:r>
              <a:rPr lang="ru-RU" dirty="0" smtClean="0"/>
              <a:t>рок математики в 3 классе</a:t>
            </a:r>
          </a:p>
          <a:p>
            <a:r>
              <a:rPr lang="ru-RU" dirty="0" smtClean="0"/>
              <a:t>ОС «Школа 2100»</a:t>
            </a: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5364088" y="5301208"/>
            <a:ext cx="301390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err="1" smtClean="0"/>
              <a:t>Садикова</a:t>
            </a:r>
            <a:r>
              <a:rPr lang="ru-RU" dirty="0" smtClean="0"/>
              <a:t> Ия Владимировна,</a:t>
            </a:r>
          </a:p>
          <a:p>
            <a:r>
              <a:rPr lang="ru-RU" dirty="0"/>
              <a:t>у</a:t>
            </a:r>
            <a:r>
              <a:rPr lang="ru-RU" dirty="0" smtClean="0"/>
              <a:t>читель МБОУ «СОШ № 48»</a:t>
            </a:r>
          </a:p>
          <a:p>
            <a:r>
              <a:rPr lang="ru-RU" dirty="0" smtClean="0"/>
              <a:t>               г. Кемерово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Picture 10" descr="http://12betyxpt222.com/images/55d0aedbd4b66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5489" y="1371945"/>
            <a:ext cx="3003177" cy="4752528"/>
          </a:xfrm>
          <a:prstGeom prst="rect">
            <a:avLst/>
          </a:prstGeom>
          <a:noFill/>
        </p:spPr>
      </p:pic>
      <p:pic>
        <p:nvPicPr>
          <p:cNvPr id="5" name="Picture 8" descr="булычев заповедник сказок краткое содержание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72760" y="1417638"/>
            <a:ext cx="2914040" cy="1723447"/>
          </a:xfrm>
          <a:prstGeom prst="rect">
            <a:avLst/>
          </a:prstGeom>
          <a:noFill/>
        </p:spPr>
      </p:pic>
      <p:pic>
        <p:nvPicPr>
          <p:cNvPr id="6" name="Picture 2" descr="заповедник сказок имя главного злодея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737534" y="4479104"/>
            <a:ext cx="2844245" cy="1759369"/>
          </a:xfrm>
          <a:prstGeom prst="rect">
            <a:avLst/>
          </a:prstGeom>
          <a:noFill/>
        </p:spPr>
      </p:pic>
      <p:pic>
        <p:nvPicPr>
          <p:cNvPr id="7" name="Picture 6" descr="булычев заповедник сказок"/>
          <p:cNvPicPr>
            <a:picLocks noGrp="1" noChangeAspect="1" noChangeArrowheads="1"/>
          </p:cNvPicPr>
          <p:nvPr>
            <p:ph idx="1"/>
          </p:nvPr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707904" y="2841197"/>
            <a:ext cx="3005409" cy="1957809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2134578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179512" y="404665"/>
            <a:ext cx="8964488" cy="648071"/>
          </a:xfrm>
        </p:spPr>
        <p:txBody>
          <a:bodyPr>
            <a:normAutofit/>
          </a:bodyPr>
          <a:lstStyle/>
          <a:p>
            <a:pPr algn="l"/>
            <a:r>
              <a:rPr lang="ru-RU" sz="3200" b="1" dirty="0" smtClean="0">
                <a:solidFill>
                  <a:schemeClr val="bg1"/>
                </a:solidFill>
              </a:rPr>
              <a:t>№ 6 б                         ПРИМЕНЯЕМ НОВЫЕ ЗНАНИЯ</a:t>
            </a:r>
            <a:endParaRPr lang="ru-RU" sz="3200" b="1" dirty="0">
              <a:solidFill>
                <a:schemeClr val="bg1"/>
              </a:solidFill>
            </a:endParaRPr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539552" y="980728"/>
            <a:ext cx="5238260" cy="2952328"/>
          </a:xfrm>
        </p:spPr>
        <p:txBody>
          <a:bodyPr>
            <a:normAutofit/>
          </a:bodyPr>
          <a:lstStyle/>
          <a:p>
            <a:pPr algn="l"/>
            <a:endParaRPr lang="ru-RU" sz="2800" b="1" i="1" dirty="0" smtClean="0">
              <a:solidFill>
                <a:schemeClr val="tx1"/>
              </a:solidFill>
            </a:endParaRPr>
          </a:p>
          <a:p>
            <a:pPr algn="l"/>
            <a:endParaRPr lang="ru-RU" sz="1500" b="1" i="1" dirty="0" smtClean="0">
              <a:solidFill>
                <a:schemeClr val="tx1"/>
              </a:solidFill>
            </a:endParaRPr>
          </a:p>
          <a:p>
            <a:pPr algn="l"/>
            <a:r>
              <a:rPr lang="ru-RU" sz="2800" b="1" i="1" dirty="0" smtClean="0">
                <a:solidFill>
                  <a:schemeClr val="tx1"/>
                </a:solidFill>
              </a:rPr>
              <a:t>Гном Веня - </a:t>
            </a:r>
            <a:r>
              <a:rPr lang="ru-RU" sz="2800" b="1" i="1" dirty="0" smtClean="0">
                <a:solidFill>
                  <a:srgbClr val="C00000"/>
                </a:solidFill>
              </a:rPr>
              <a:t>?</a:t>
            </a:r>
            <a:r>
              <a:rPr lang="ru-RU" sz="2800" b="1" i="1" dirty="0" smtClean="0">
                <a:solidFill>
                  <a:schemeClr val="tx1"/>
                </a:solidFill>
              </a:rPr>
              <a:t> на 89 лет старше</a:t>
            </a:r>
          </a:p>
          <a:p>
            <a:pPr algn="l"/>
            <a:r>
              <a:rPr lang="ru-RU" sz="2800" b="1" i="1" dirty="0" smtClean="0">
                <a:solidFill>
                  <a:schemeClr val="tx1"/>
                </a:solidFill>
              </a:rPr>
              <a:t>Алиса - ?   </a:t>
            </a:r>
            <a:r>
              <a:rPr lang="ru-RU" sz="5400" i="1" dirty="0" smtClean="0">
                <a:solidFill>
                  <a:schemeClr val="tx1"/>
                </a:solidFill>
              </a:rPr>
              <a:t>⅟</a:t>
            </a:r>
            <a:r>
              <a:rPr lang="ru-RU" sz="2800" b="1" i="1" dirty="0" smtClean="0">
                <a:solidFill>
                  <a:schemeClr val="tx1"/>
                </a:solidFill>
              </a:rPr>
              <a:t>10 от </a:t>
            </a:r>
          </a:p>
          <a:p>
            <a:pPr algn="l"/>
            <a:r>
              <a:rPr lang="ru-RU" sz="2800" b="1" i="1" dirty="0" err="1" smtClean="0">
                <a:solidFill>
                  <a:schemeClr val="tx1"/>
                </a:solidFill>
              </a:rPr>
              <a:t>Громозека</a:t>
            </a:r>
            <a:r>
              <a:rPr lang="ru-RU" sz="2800" b="1" i="1" dirty="0" smtClean="0">
                <a:solidFill>
                  <a:schemeClr val="tx1"/>
                </a:solidFill>
              </a:rPr>
              <a:t> – 80 лет</a:t>
            </a:r>
          </a:p>
          <a:p>
            <a:endParaRPr lang="ru-RU" sz="2800" b="1" dirty="0">
              <a:solidFill>
                <a:schemeClr val="tx1"/>
              </a:solidFill>
            </a:endParaRPr>
          </a:p>
        </p:txBody>
      </p:sp>
      <p:cxnSp>
        <p:nvCxnSpPr>
          <p:cNvPr id="3" name="Прямая соединительная линия 2"/>
          <p:cNvCxnSpPr/>
          <p:nvPr/>
        </p:nvCxnSpPr>
        <p:spPr>
          <a:xfrm>
            <a:off x="5796136" y="2060848"/>
            <a:ext cx="288032" cy="0"/>
          </a:xfrm>
          <a:prstGeom prst="line">
            <a:avLst/>
          </a:prstGeom>
          <a:ln w="381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/>
          <p:cNvCxnSpPr/>
          <p:nvPr/>
        </p:nvCxnSpPr>
        <p:spPr>
          <a:xfrm>
            <a:off x="6094107" y="2060848"/>
            <a:ext cx="0" cy="936104"/>
          </a:xfrm>
          <a:prstGeom prst="line">
            <a:avLst/>
          </a:prstGeom>
          <a:ln w="381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>
            <a:off x="3635896" y="2924944"/>
            <a:ext cx="576064" cy="0"/>
          </a:xfrm>
          <a:prstGeom prst="line">
            <a:avLst/>
          </a:prstGeom>
          <a:ln w="381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>
            <a:off x="4211960" y="2924944"/>
            <a:ext cx="0" cy="648072"/>
          </a:xfrm>
          <a:prstGeom prst="line">
            <a:avLst/>
          </a:prstGeom>
          <a:ln w="381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 стрелкой 12"/>
          <p:cNvCxnSpPr/>
          <p:nvPr/>
        </p:nvCxnSpPr>
        <p:spPr>
          <a:xfrm flipH="1">
            <a:off x="3779912" y="3573016"/>
            <a:ext cx="432048" cy="0"/>
          </a:xfrm>
          <a:prstGeom prst="straightConnector1">
            <a:avLst/>
          </a:prstGeom>
          <a:ln w="38100"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 стрелкой 14"/>
          <p:cNvCxnSpPr/>
          <p:nvPr/>
        </p:nvCxnSpPr>
        <p:spPr>
          <a:xfrm flipH="1">
            <a:off x="4437923" y="3002834"/>
            <a:ext cx="1656184" cy="0"/>
          </a:xfrm>
          <a:prstGeom prst="straightConnector1">
            <a:avLst/>
          </a:prstGeom>
          <a:ln w="38100"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="" xmlns:p14="http://schemas.microsoft.com/office/powerpoint/2010/main" val="39816480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179512" y="404665"/>
            <a:ext cx="8964488" cy="648071"/>
          </a:xfrm>
        </p:spPr>
        <p:txBody>
          <a:bodyPr>
            <a:normAutofit/>
          </a:bodyPr>
          <a:lstStyle/>
          <a:p>
            <a:pPr algn="l"/>
            <a:r>
              <a:rPr lang="ru-RU" sz="3200" b="1" dirty="0" smtClean="0">
                <a:solidFill>
                  <a:schemeClr val="bg1"/>
                </a:solidFill>
              </a:rPr>
              <a:t>                                                         ПОДВЕДЁМ ИТОГ</a:t>
            </a:r>
            <a:endParaRPr lang="ru-RU" sz="3200" b="1" dirty="0">
              <a:solidFill>
                <a:schemeClr val="bg1"/>
              </a:solidFill>
            </a:endParaRPr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539552" y="980728"/>
            <a:ext cx="5238260" cy="2952328"/>
          </a:xfrm>
        </p:spPr>
        <p:txBody>
          <a:bodyPr>
            <a:normAutofit/>
          </a:bodyPr>
          <a:lstStyle/>
          <a:p>
            <a:pPr algn="l"/>
            <a:endParaRPr lang="ru-RU" sz="2800" b="1" i="1" dirty="0" smtClean="0">
              <a:solidFill>
                <a:schemeClr val="tx1"/>
              </a:solidFill>
            </a:endParaRPr>
          </a:p>
          <a:p>
            <a:pPr algn="l"/>
            <a:endParaRPr lang="ru-RU" sz="1500" b="1" i="1" dirty="0" smtClean="0">
              <a:solidFill>
                <a:schemeClr val="tx1"/>
              </a:solidFill>
            </a:endParaRPr>
          </a:p>
          <a:p>
            <a:pPr algn="l"/>
            <a:endParaRPr lang="ru-RU" sz="2800" b="1" i="1" dirty="0" smtClean="0">
              <a:solidFill>
                <a:schemeClr val="tx1"/>
              </a:solidFill>
            </a:endParaRPr>
          </a:p>
          <a:p>
            <a:endParaRPr lang="ru-RU" sz="2800" b="1" dirty="0">
              <a:solidFill>
                <a:schemeClr val="tx1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051720" y="1772816"/>
            <a:ext cx="4752528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6600" b="1" dirty="0" smtClean="0">
                <a:solidFill>
                  <a:srgbClr val="FF0000"/>
                </a:solidFill>
              </a:rPr>
              <a:t>И</a:t>
            </a:r>
            <a:r>
              <a:rPr lang="ru-RU" sz="6600" dirty="0" smtClean="0"/>
              <a:t>нтересное</a:t>
            </a:r>
          </a:p>
          <a:p>
            <a:r>
              <a:rPr lang="ru-RU" sz="6600" b="1" dirty="0" smtClean="0">
                <a:solidFill>
                  <a:srgbClr val="FF0000"/>
                </a:solidFill>
              </a:rPr>
              <a:t>Т</a:t>
            </a:r>
            <a:r>
              <a:rPr lang="ru-RU" sz="6600" dirty="0" smtClean="0"/>
              <a:t>ворческое</a:t>
            </a:r>
          </a:p>
          <a:p>
            <a:r>
              <a:rPr lang="ru-RU" sz="6600" b="1" dirty="0" smtClean="0">
                <a:solidFill>
                  <a:srgbClr val="FF0000"/>
                </a:solidFill>
              </a:rPr>
              <a:t>О</a:t>
            </a:r>
            <a:r>
              <a:rPr lang="ru-RU" sz="6600" dirty="0" smtClean="0"/>
              <a:t>бучающее</a:t>
            </a:r>
          </a:p>
          <a:p>
            <a:r>
              <a:rPr lang="ru-RU" sz="6600" b="1" dirty="0" smtClean="0">
                <a:solidFill>
                  <a:srgbClr val="FF0000"/>
                </a:solidFill>
              </a:rPr>
              <a:t>Г</a:t>
            </a:r>
            <a:r>
              <a:rPr lang="ru-RU" sz="6600" dirty="0" smtClean="0"/>
              <a:t>лавное</a:t>
            </a:r>
            <a:endParaRPr lang="ru-RU" sz="6600" dirty="0"/>
          </a:p>
        </p:txBody>
      </p:sp>
    </p:spTree>
    <p:extLst>
      <p:ext uri="{BB962C8B-B14F-4D97-AF65-F5344CB8AC3E}">
        <p14:creationId xmlns="" xmlns:p14="http://schemas.microsoft.com/office/powerpoint/2010/main" val="39816480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539552" y="2132856"/>
            <a:ext cx="3168352" cy="648072"/>
          </a:xfrm>
        </p:spPr>
        <p:txBody>
          <a:bodyPr>
            <a:normAutofit/>
          </a:bodyPr>
          <a:lstStyle/>
          <a:p>
            <a:pPr algn="l"/>
            <a:r>
              <a:rPr lang="ru-RU" sz="2800" b="1" dirty="0" smtClean="0">
                <a:solidFill>
                  <a:schemeClr val="accent5">
                    <a:lumMod val="50000"/>
                  </a:schemeClr>
                </a:solidFill>
              </a:rPr>
              <a:t>Чему равна длина   </a:t>
            </a:r>
            <a:endParaRPr lang="ru-RU" sz="2800" b="1" u="sng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95536" y="476672"/>
            <a:ext cx="85689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solidFill>
                  <a:schemeClr val="bg1"/>
                </a:solidFill>
              </a:rPr>
              <a:t>№ 1                      ВСПОМИНАЕМ ТО, ЧТО ЗНАЕМ</a:t>
            </a:r>
            <a:endParaRPr lang="ru-RU" sz="3200" b="1" dirty="0">
              <a:solidFill>
                <a:schemeClr val="bg1"/>
              </a:solidFill>
            </a:endParaRP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539552" y="1844824"/>
            <a:ext cx="684076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>
            <a:off x="539552" y="1772816"/>
            <a:ext cx="0" cy="144016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>
            <a:off x="7380312" y="1772816"/>
            <a:ext cx="0" cy="144016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179512" y="1412776"/>
            <a:ext cx="53053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i="1" dirty="0" smtClean="0"/>
              <a:t>B</a:t>
            </a:r>
            <a:endParaRPr lang="ru-RU" sz="3200" b="1" i="1" dirty="0"/>
          </a:p>
        </p:txBody>
      </p:sp>
      <p:sp>
        <p:nvSpPr>
          <p:cNvPr id="15" name="TextBox 14"/>
          <p:cNvSpPr txBox="1"/>
          <p:nvPr/>
        </p:nvSpPr>
        <p:spPr>
          <a:xfrm flipH="1">
            <a:off x="7380312" y="1412776"/>
            <a:ext cx="24231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i="1" dirty="0" smtClean="0"/>
              <a:t>D</a:t>
            </a:r>
            <a:endParaRPr lang="ru-RU" sz="3200" b="1" i="1" dirty="0"/>
          </a:p>
        </p:txBody>
      </p:sp>
      <p:sp>
        <p:nvSpPr>
          <p:cNvPr id="16" name="TextBox 15"/>
          <p:cNvSpPr txBox="1"/>
          <p:nvPr/>
        </p:nvSpPr>
        <p:spPr>
          <a:xfrm>
            <a:off x="3563888" y="1340768"/>
            <a:ext cx="103586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i="1" dirty="0" smtClean="0">
                <a:solidFill>
                  <a:srgbClr val="7030A0"/>
                </a:solidFill>
              </a:rPr>
              <a:t>12 </a:t>
            </a:r>
            <a:r>
              <a:rPr lang="ru-RU" sz="2800" b="1" i="1" dirty="0" smtClean="0">
                <a:solidFill>
                  <a:srgbClr val="7030A0"/>
                </a:solidFill>
              </a:rPr>
              <a:t>см</a:t>
            </a:r>
            <a:endParaRPr lang="ru-RU" sz="2800" b="1" i="1" dirty="0">
              <a:solidFill>
                <a:srgbClr val="7030A0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3563888" y="2060848"/>
            <a:ext cx="36004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u="sng" dirty="0" smtClean="0">
                <a:solidFill>
                  <a:schemeClr val="accent5">
                    <a:lumMod val="50000"/>
                  </a:schemeClr>
                </a:solidFill>
              </a:rPr>
              <a:t>1</a:t>
            </a:r>
          </a:p>
          <a:p>
            <a:r>
              <a:rPr lang="ru-RU" sz="2400" b="1" dirty="0">
                <a:solidFill>
                  <a:schemeClr val="accent5">
                    <a:lumMod val="50000"/>
                  </a:schemeClr>
                </a:solidFill>
              </a:rPr>
              <a:t>2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3851920" y="2276872"/>
            <a:ext cx="2160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chemeClr val="accent5">
                    <a:lumMod val="50000"/>
                  </a:schemeClr>
                </a:solidFill>
              </a:rPr>
              <a:t>,</a:t>
            </a:r>
            <a:endParaRPr lang="ru-RU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4067944" y="2060848"/>
            <a:ext cx="34178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u="sng" dirty="0" smtClean="0">
                <a:solidFill>
                  <a:schemeClr val="accent5">
                    <a:lumMod val="50000"/>
                  </a:schemeClr>
                </a:solidFill>
              </a:rPr>
              <a:t>1</a:t>
            </a:r>
          </a:p>
          <a:p>
            <a:r>
              <a:rPr lang="ru-RU" sz="2400" b="1" dirty="0">
                <a:solidFill>
                  <a:schemeClr val="accent5">
                    <a:lumMod val="50000"/>
                  </a:schemeClr>
                </a:solidFill>
              </a:rPr>
              <a:t>4</a:t>
            </a:r>
          </a:p>
        </p:txBody>
      </p:sp>
      <p:sp>
        <p:nvSpPr>
          <p:cNvPr id="25" name="Прямоугольник 24"/>
          <p:cNvSpPr/>
          <p:nvPr/>
        </p:nvSpPr>
        <p:spPr>
          <a:xfrm>
            <a:off x="4355976" y="2276872"/>
            <a:ext cx="24397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 smtClean="0">
                <a:solidFill>
                  <a:schemeClr val="accent5">
                    <a:lumMod val="50000"/>
                  </a:schemeClr>
                </a:solidFill>
              </a:rPr>
              <a:t>,</a:t>
            </a:r>
            <a:endParaRPr lang="ru-RU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26" name="Прямоугольник 25"/>
          <p:cNvSpPr/>
          <p:nvPr/>
        </p:nvSpPr>
        <p:spPr>
          <a:xfrm>
            <a:off x="4572000" y="2060848"/>
            <a:ext cx="34178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u="sng" dirty="0" smtClean="0">
                <a:solidFill>
                  <a:schemeClr val="accent5">
                    <a:lumMod val="50000"/>
                  </a:schemeClr>
                </a:solidFill>
              </a:rPr>
              <a:t>1</a:t>
            </a:r>
          </a:p>
          <a:p>
            <a:r>
              <a:rPr lang="ru-RU" sz="2400" b="1" dirty="0">
                <a:solidFill>
                  <a:schemeClr val="accent5">
                    <a:lumMod val="50000"/>
                  </a:schemeClr>
                </a:solidFill>
              </a:rPr>
              <a:t>3</a:t>
            </a:r>
          </a:p>
        </p:txBody>
      </p:sp>
      <p:sp>
        <p:nvSpPr>
          <p:cNvPr id="27" name="Прямоугольник 26"/>
          <p:cNvSpPr/>
          <p:nvPr/>
        </p:nvSpPr>
        <p:spPr>
          <a:xfrm>
            <a:off x="4860032" y="2276872"/>
            <a:ext cx="24397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 smtClean="0">
                <a:solidFill>
                  <a:schemeClr val="accent5">
                    <a:lumMod val="50000"/>
                  </a:schemeClr>
                </a:solidFill>
              </a:rPr>
              <a:t>,</a:t>
            </a:r>
            <a:endParaRPr lang="ru-RU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28" name="Прямоугольник 27"/>
          <p:cNvSpPr/>
          <p:nvPr/>
        </p:nvSpPr>
        <p:spPr>
          <a:xfrm>
            <a:off x="5076056" y="2060848"/>
            <a:ext cx="21602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u="sng" dirty="0" smtClean="0">
                <a:solidFill>
                  <a:schemeClr val="accent5">
                    <a:lumMod val="50000"/>
                  </a:schemeClr>
                </a:solidFill>
              </a:rPr>
              <a:t>1</a:t>
            </a:r>
          </a:p>
          <a:p>
            <a:r>
              <a:rPr lang="ru-RU" sz="2400" b="1" dirty="0">
                <a:solidFill>
                  <a:schemeClr val="accent5">
                    <a:lumMod val="50000"/>
                  </a:schemeClr>
                </a:solidFill>
              </a:rPr>
              <a:t>6</a:t>
            </a:r>
          </a:p>
        </p:txBody>
      </p:sp>
      <p:sp>
        <p:nvSpPr>
          <p:cNvPr id="29" name="Прямоугольник 28"/>
          <p:cNvSpPr/>
          <p:nvPr/>
        </p:nvSpPr>
        <p:spPr>
          <a:xfrm>
            <a:off x="5364088" y="2276872"/>
            <a:ext cx="24397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 smtClean="0">
                <a:solidFill>
                  <a:schemeClr val="accent5">
                    <a:lumMod val="50000"/>
                  </a:schemeClr>
                </a:solidFill>
              </a:rPr>
              <a:t>,</a:t>
            </a:r>
            <a:endParaRPr lang="ru-RU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30" name="Прямоугольник 29"/>
          <p:cNvSpPr/>
          <p:nvPr/>
        </p:nvSpPr>
        <p:spPr>
          <a:xfrm>
            <a:off x="5580112" y="2060848"/>
            <a:ext cx="57606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u="sng" dirty="0" smtClean="0">
                <a:solidFill>
                  <a:schemeClr val="accent5">
                    <a:lumMod val="50000"/>
                  </a:schemeClr>
                </a:solidFill>
              </a:rPr>
              <a:t> 1</a:t>
            </a:r>
          </a:p>
          <a:p>
            <a:r>
              <a:rPr lang="ru-RU" sz="2400" b="1" dirty="0" smtClean="0">
                <a:solidFill>
                  <a:schemeClr val="accent5">
                    <a:lumMod val="50000"/>
                  </a:schemeClr>
                </a:solidFill>
              </a:rPr>
              <a:t>12</a:t>
            </a:r>
            <a:endParaRPr lang="ru-RU" sz="2400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31" name="Заголовок 3"/>
          <p:cNvSpPr txBox="1">
            <a:spLocks/>
          </p:cNvSpPr>
          <p:nvPr/>
        </p:nvSpPr>
        <p:spPr>
          <a:xfrm>
            <a:off x="6012160" y="2132856"/>
            <a:ext cx="3312368" cy="6480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2800" b="1" dirty="0">
                <a:solidFill>
                  <a:schemeClr val="accent5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э</a:t>
            </a:r>
            <a:r>
              <a:rPr lang="ru-RU" sz="2800" b="1" dirty="0" smtClean="0">
                <a:solidFill>
                  <a:schemeClr val="accent5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того отрезка?</a:t>
            </a:r>
            <a:r>
              <a:rPr kumimoji="0" lang="ru-RU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  </a:t>
            </a:r>
            <a:endParaRPr kumimoji="0" lang="ru-RU" sz="2800" b="1" i="0" u="sng" strike="noStrike" kern="1200" cap="none" spc="0" normalizeH="0" baseline="0" noProof="0" dirty="0" smtClean="0">
              <a:ln>
                <a:noFill/>
              </a:ln>
              <a:solidFill>
                <a:schemeClr val="accent5">
                  <a:lumMod val="50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22" grpId="0"/>
      <p:bldP spid="23" grpId="0"/>
      <p:bldP spid="24" grpId="0"/>
      <p:bldP spid="25" grpId="0"/>
      <p:bldP spid="26" grpId="0"/>
      <p:bldP spid="27" grpId="0"/>
      <p:bldP spid="28" grpId="0"/>
      <p:bldP spid="29" grpId="0"/>
      <p:bldP spid="3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539552" y="2132856"/>
            <a:ext cx="3168352" cy="648072"/>
          </a:xfrm>
        </p:spPr>
        <p:txBody>
          <a:bodyPr>
            <a:normAutofit/>
          </a:bodyPr>
          <a:lstStyle/>
          <a:p>
            <a:pPr algn="l"/>
            <a:r>
              <a:rPr lang="ru-RU" sz="2800" b="1" dirty="0" smtClean="0">
                <a:solidFill>
                  <a:schemeClr val="accent5">
                    <a:lumMod val="50000"/>
                  </a:schemeClr>
                </a:solidFill>
              </a:rPr>
              <a:t>Чему равна длина   </a:t>
            </a:r>
            <a:endParaRPr lang="ru-RU" sz="2800" b="1" u="sng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95536" y="476672"/>
            <a:ext cx="85689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solidFill>
                  <a:schemeClr val="bg1"/>
                </a:solidFill>
              </a:rPr>
              <a:t>№ 1                      ВСПОМИНАЕМ ТО, ЧТО ЗНАЕМ</a:t>
            </a:r>
            <a:endParaRPr lang="ru-RU" sz="3200" b="1" dirty="0">
              <a:solidFill>
                <a:schemeClr val="bg1"/>
              </a:solidFill>
            </a:endParaRP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539552" y="1844824"/>
            <a:ext cx="684076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>
            <a:off x="539552" y="1772816"/>
            <a:ext cx="0" cy="144016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>
            <a:off x="7380312" y="1772816"/>
            <a:ext cx="0" cy="144016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179512" y="1412776"/>
            <a:ext cx="53053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i="1" dirty="0" smtClean="0"/>
              <a:t>B</a:t>
            </a:r>
            <a:endParaRPr lang="ru-RU" sz="3200" b="1" i="1" dirty="0"/>
          </a:p>
        </p:txBody>
      </p:sp>
      <p:sp>
        <p:nvSpPr>
          <p:cNvPr id="15" name="TextBox 14"/>
          <p:cNvSpPr txBox="1"/>
          <p:nvPr/>
        </p:nvSpPr>
        <p:spPr>
          <a:xfrm flipH="1">
            <a:off x="7380312" y="1412776"/>
            <a:ext cx="24231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i="1" dirty="0" smtClean="0"/>
              <a:t>D</a:t>
            </a:r>
            <a:endParaRPr lang="ru-RU" sz="3200" b="1" i="1" dirty="0"/>
          </a:p>
        </p:txBody>
      </p:sp>
      <p:sp>
        <p:nvSpPr>
          <p:cNvPr id="16" name="TextBox 15"/>
          <p:cNvSpPr txBox="1"/>
          <p:nvPr/>
        </p:nvSpPr>
        <p:spPr>
          <a:xfrm>
            <a:off x="3563888" y="1340768"/>
            <a:ext cx="103586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i="1" dirty="0" smtClean="0">
                <a:solidFill>
                  <a:srgbClr val="7030A0"/>
                </a:solidFill>
              </a:rPr>
              <a:t>12 </a:t>
            </a:r>
            <a:r>
              <a:rPr lang="ru-RU" sz="2800" b="1" i="1" dirty="0" smtClean="0">
                <a:solidFill>
                  <a:srgbClr val="7030A0"/>
                </a:solidFill>
              </a:rPr>
              <a:t>см</a:t>
            </a:r>
            <a:endParaRPr lang="ru-RU" sz="2800" b="1" i="1" dirty="0">
              <a:solidFill>
                <a:srgbClr val="7030A0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3563888" y="2060848"/>
            <a:ext cx="36004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u="sng" dirty="0" smtClean="0">
                <a:solidFill>
                  <a:schemeClr val="accent5">
                    <a:lumMod val="50000"/>
                  </a:schemeClr>
                </a:solidFill>
              </a:rPr>
              <a:t>1</a:t>
            </a:r>
          </a:p>
          <a:p>
            <a:r>
              <a:rPr lang="ru-RU" sz="2400" b="1" dirty="0">
                <a:solidFill>
                  <a:schemeClr val="accent5">
                    <a:lumMod val="50000"/>
                  </a:schemeClr>
                </a:solidFill>
              </a:rPr>
              <a:t>2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3851920" y="2276872"/>
            <a:ext cx="2160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chemeClr val="accent5">
                    <a:lumMod val="50000"/>
                  </a:schemeClr>
                </a:solidFill>
              </a:rPr>
              <a:t>,</a:t>
            </a:r>
            <a:endParaRPr lang="ru-RU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4067944" y="2060848"/>
            <a:ext cx="34178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u="sng" dirty="0" smtClean="0">
                <a:solidFill>
                  <a:schemeClr val="accent5">
                    <a:lumMod val="50000"/>
                  </a:schemeClr>
                </a:solidFill>
              </a:rPr>
              <a:t>1</a:t>
            </a:r>
          </a:p>
          <a:p>
            <a:r>
              <a:rPr lang="ru-RU" sz="2400" b="1" dirty="0">
                <a:solidFill>
                  <a:schemeClr val="accent5">
                    <a:lumMod val="50000"/>
                  </a:schemeClr>
                </a:solidFill>
              </a:rPr>
              <a:t>4</a:t>
            </a:r>
          </a:p>
        </p:txBody>
      </p:sp>
      <p:sp>
        <p:nvSpPr>
          <p:cNvPr id="25" name="Прямоугольник 24"/>
          <p:cNvSpPr/>
          <p:nvPr/>
        </p:nvSpPr>
        <p:spPr>
          <a:xfrm>
            <a:off x="4355976" y="2276872"/>
            <a:ext cx="24397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 smtClean="0">
                <a:solidFill>
                  <a:schemeClr val="accent5">
                    <a:lumMod val="50000"/>
                  </a:schemeClr>
                </a:solidFill>
              </a:rPr>
              <a:t>,</a:t>
            </a:r>
            <a:endParaRPr lang="ru-RU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26" name="Прямоугольник 25"/>
          <p:cNvSpPr/>
          <p:nvPr/>
        </p:nvSpPr>
        <p:spPr>
          <a:xfrm>
            <a:off x="4572000" y="2060848"/>
            <a:ext cx="34178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u="sng" dirty="0" smtClean="0">
                <a:solidFill>
                  <a:schemeClr val="accent5">
                    <a:lumMod val="50000"/>
                  </a:schemeClr>
                </a:solidFill>
              </a:rPr>
              <a:t>1</a:t>
            </a:r>
          </a:p>
          <a:p>
            <a:r>
              <a:rPr lang="ru-RU" sz="2400" b="1" dirty="0">
                <a:solidFill>
                  <a:schemeClr val="accent5">
                    <a:lumMod val="50000"/>
                  </a:schemeClr>
                </a:solidFill>
              </a:rPr>
              <a:t>3</a:t>
            </a:r>
          </a:p>
        </p:txBody>
      </p:sp>
      <p:sp>
        <p:nvSpPr>
          <p:cNvPr id="27" name="Прямоугольник 26"/>
          <p:cNvSpPr/>
          <p:nvPr/>
        </p:nvSpPr>
        <p:spPr>
          <a:xfrm>
            <a:off x="4860032" y="2276872"/>
            <a:ext cx="24397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 smtClean="0">
                <a:solidFill>
                  <a:schemeClr val="accent5">
                    <a:lumMod val="50000"/>
                  </a:schemeClr>
                </a:solidFill>
              </a:rPr>
              <a:t>,</a:t>
            </a:r>
            <a:endParaRPr lang="ru-RU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28" name="Прямоугольник 27"/>
          <p:cNvSpPr/>
          <p:nvPr/>
        </p:nvSpPr>
        <p:spPr>
          <a:xfrm>
            <a:off x="5076056" y="2060848"/>
            <a:ext cx="21602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u="sng" dirty="0" smtClean="0">
                <a:solidFill>
                  <a:schemeClr val="accent5">
                    <a:lumMod val="50000"/>
                  </a:schemeClr>
                </a:solidFill>
              </a:rPr>
              <a:t>1</a:t>
            </a:r>
          </a:p>
          <a:p>
            <a:r>
              <a:rPr lang="ru-RU" sz="2400" b="1" dirty="0">
                <a:solidFill>
                  <a:schemeClr val="accent5">
                    <a:lumMod val="50000"/>
                  </a:schemeClr>
                </a:solidFill>
              </a:rPr>
              <a:t>6</a:t>
            </a:r>
          </a:p>
        </p:txBody>
      </p:sp>
      <p:sp>
        <p:nvSpPr>
          <p:cNvPr id="29" name="Прямоугольник 28"/>
          <p:cNvSpPr/>
          <p:nvPr/>
        </p:nvSpPr>
        <p:spPr>
          <a:xfrm>
            <a:off x="5364088" y="2276872"/>
            <a:ext cx="24397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 smtClean="0">
                <a:solidFill>
                  <a:schemeClr val="accent5">
                    <a:lumMod val="50000"/>
                  </a:schemeClr>
                </a:solidFill>
              </a:rPr>
              <a:t>,</a:t>
            </a:r>
            <a:endParaRPr lang="ru-RU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30" name="Прямоугольник 29"/>
          <p:cNvSpPr/>
          <p:nvPr/>
        </p:nvSpPr>
        <p:spPr>
          <a:xfrm>
            <a:off x="5580112" y="2060848"/>
            <a:ext cx="57606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u="sng" dirty="0" smtClean="0">
                <a:solidFill>
                  <a:schemeClr val="accent5">
                    <a:lumMod val="50000"/>
                  </a:schemeClr>
                </a:solidFill>
              </a:rPr>
              <a:t> 1</a:t>
            </a:r>
          </a:p>
          <a:p>
            <a:r>
              <a:rPr lang="ru-RU" sz="2400" b="1" dirty="0" smtClean="0">
                <a:solidFill>
                  <a:schemeClr val="accent5">
                    <a:lumMod val="50000"/>
                  </a:schemeClr>
                </a:solidFill>
              </a:rPr>
              <a:t>12</a:t>
            </a:r>
            <a:endParaRPr lang="ru-RU" sz="2400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31" name="Заголовок 3"/>
          <p:cNvSpPr txBox="1">
            <a:spLocks/>
          </p:cNvSpPr>
          <p:nvPr/>
        </p:nvSpPr>
        <p:spPr>
          <a:xfrm>
            <a:off x="6012160" y="2132856"/>
            <a:ext cx="3312368" cy="6480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2800" b="1" dirty="0">
                <a:solidFill>
                  <a:schemeClr val="accent5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э</a:t>
            </a:r>
            <a:r>
              <a:rPr lang="ru-RU" sz="2800" b="1" dirty="0" smtClean="0">
                <a:solidFill>
                  <a:schemeClr val="accent5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того отрезка?</a:t>
            </a:r>
            <a:r>
              <a:rPr kumimoji="0" lang="ru-RU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  </a:t>
            </a:r>
            <a:endParaRPr kumimoji="0" lang="ru-RU" sz="2800" b="1" i="0" u="sng" strike="noStrike" kern="1200" cap="none" spc="0" normalizeH="0" baseline="0" noProof="0" dirty="0" smtClean="0">
              <a:ln>
                <a:noFill/>
              </a:ln>
              <a:solidFill>
                <a:schemeClr val="accent5">
                  <a:lumMod val="50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2" name="Прямоугольник 31"/>
          <p:cNvSpPr/>
          <p:nvPr/>
        </p:nvSpPr>
        <p:spPr>
          <a:xfrm>
            <a:off x="467544" y="3068960"/>
            <a:ext cx="36004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i="1" u="sng" dirty="0" smtClean="0"/>
              <a:t>1</a:t>
            </a:r>
          </a:p>
          <a:p>
            <a:r>
              <a:rPr lang="ru-RU" sz="2400" b="1" i="1" dirty="0" smtClean="0"/>
              <a:t>2</a:t>
            </a:r>
            <a:endParaRPr lang="ru-RU" sz="2400" b="1" i="1" dirty="0"/>
          </a:p>
        </p:txBody>
      </p:sp>
      <p:sp>
        <p:nvSpPr>
          <p:cNvPr id="33" name="TextBox 32"/>
          <p:cNvSpPr txBox="1"/>
          <p:nvPr/>
        </p:nvSpPr>
        <p:spPr>
          <a:xfrm>
            <a:off x="755576" y="3284984"/>
            <a:ext cx="17281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i="1" dirty="0"/>
              <a:t>о</a:t>
            </a:r>
            <a:r>
              <a:rPr lang="ru-RU" sz="2400" b="1" i="1" dirty="0" smtClean="0"/>
              <a:t>т 12 см =</a:t>
            </a:r>
            <a:endParaRPr lang="ru-RU" sz="2400" b="1" i="1" dirty="0"/>
          </a:p>
        </p:txBody>
      </p:sp>
      <p:sp>
        <p:nvSpPr>
          <p:cNvPr id="34" name="Прямоугольник 33"/>
          <p:cNvSpPr/>
          <p:nvPr/>
        </p:nvSpPr>
        <p:spPr>
          <a:xfrm>
            <a:off x="539552" y="4797152"/>
            <a:ext cx="36004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i="1" u="sng" dirty="0" smtClean="0"/>
              <a:t>1</a:t>
            </a:r>
          </a:p>
          <a:p>
            <a:r>
              <a:rPr lang="ru-RU" sz="2400" b="1" i="1" dirty="0"/>
              <a:t>4</a:t>
            </a:r>
          </a:p>
        </p:txBody>
      </p:sp>
      <p:sp>
        <p:nvSpPr>
          <p:cNvPr id="35" name="Прямоугольник 34"/>
          <p:cNvSpPr/>
          <p:nvPr/>
        </p:nvSpPr>
        <p:spPr>
          <a:xfrm>
            <a:off x="827584" y="5085184"/>
            <a:ext cx="161133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i="1" dirty="0" smtClean="0"/>
              <a:t>от 12 см =</a:t>
            </a:r>
            <a:endParaRPr lang="ru-RU" sz="2400" b="1" i="1" dirty="0"/>
          </a:p>
        </p:txBody>
      </p:sp>
      <p:sp>
        <p:nvSpPr>
          <p:cNvPr id="36" name="Прямоугольник 35"/>
          <p:cNvSpPr/>
          <p:nvPr/>
        </p:nvSpPr>
        <p:spPr>
          <a:xfrm>
            <a:off x="3635896" y="3105835"/>
            <a:ext cx="28803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i="1" u="sng" dirty="0" smtClean="0"/>
              <a:t>1</a:t>
            </a:r>
          </a:p>
          <a:p>
            <a:r>
              <a:rPr lang="ru-RU" sz="2400" b="1" i="1" dirty="0"/>
              <a:t>3</a:t>
            </a:r>
          </a:p>
        </p:txBody>
      </p:sp>
      <p:sp>
        <p:nvSpPr>
          <p:cNvPr id="37" name="Прямоугольник 36"/>
          <p:cNvSpPr/>
          <p:nvPr/>
        </p:nvSpPr>
        <p:spPr>
          <a:xfrm>
            <a:off x="3941859" y="3244334"/>
            <a:ext cx="161133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i="1" dirty="0" smtClean="0"/>
              <a:t>от 12 см =</a:t>
            </a:r>
            <a:endParaRPr lang="ru-RU" sz="2400" b="1" i="1" dirty="0"/>
          </a:p>
        </p:txBody>
      </p:sp>
      <p:sp>
        <p:nvSpPr>
          <p:cNvPr id="38" name="Прямоугольник 37"/>
          <p:cNvSpPr/>
          <p:nvPr/>
        </p:nvSpPr>
        <p:spPr>
          <a:xfrm>
            <a:off x="3635896" y="4797152"/>
            <a:ext cx="43204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i="1" u="sng" dirty="0" smtClean="0"/>
              <a:t>1</a:t>
            </a:r>
          </a:p>
          <a:p>
            <a:r>
              <a:rPr lang="ru-RU" sz="2400" b="1" i="1" dirty="0"/>
              <a:t>6</a:t>
            </a:r>
          </a:p>
        </p:txBody>
      </p:sp>
      <p:sp>
        <p:nvSpPr>
          <p:cNvPr id="39" name="Прямоугольник 38"/>
          <p:cNvSpPr/>
          <p:nvPr/>
        </p:nvSpPr>
        <p:spPr>
          <a:xfrm>
            <a:off x="3923928" y="5085184"/>
            <a:ext cx="161133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i="1" dirty="0" smtClean="0"/>
              <a:t>от 12 см =</a:t>
            </a:r>
            <a:endParaRPr lang="ru-RU" sz="2400" b="1" i="1" dirty="0"/>
          </a:p>
        </p:txBody>
      </p:sp>
      <p:sp>
        <p:nvSpPr>
          <p:cNvPr id="40" name="Прямоугольник 39"/>
          <p:cNvSpPr/>
          <p:nvPr/>
        </p:nvSpPr>
        <p:spPr>
          <a:xfrm>
            <a:off x="6228184" y="3645024"/>
            <a:ext cx="57606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i="1" u="sng" dirty="0" smtClean="0"/>
              <a:t> 1</a:t>
            </a:r>
          </a:p>
          <a:p>
            <a:r>
              <a:rPr lang="ru-RU" sz="2400" b="1" i="1" dirty="0" smtClean="0"/>
              <a:t>12</a:t>
            </a:r>
            <a:endParaRPr lang="ru-RU" sz="2400" b="1" i="1" dirty="0"/>
          </a:p>
        </p:txBody>
      </p:sp>
      <p:sp>
        <p:nvSpPr>
          <p:cNvPr id="41" name="Прямоугольник 40"/>
          <p:cNvSpPr/>
          <p:nvPr/>
        </p:nvSpPr>
        <p:spPr>
          <a:xfrm>
            <a:off x="6660232" y="3861048"/>
            <a:ext cx="161133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i="1" dirty="0" smtClean="0"/>
              <a:t>от 12 см =</a:t>
            </a:r>
            <a:endParaRPr lang="ru-RU" sz="2400" b="1" i="1" dirty="0"/>
          </a:p>
        </p:txBody>
      </p:sp>
      <p:sp>
        <p:nvSpPr>
          <p:cNvPr id="42" name="TextBox 41"/>
          <p:cNvSpPr txBox="1"/>
          <p:nvPr/>
        </p:nvSpPr>
        <p:spPr>
          <a:xfrm>
            <a:off x="2339752" y="3284984"/>
            <a:ext cx="8640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i="1" dirty="0" smtClean="0">
                <a:solidFill>
                  <a:srgbClr val="7030A0"/>
                </a:solidFill>
              </a:rPr>
              <a:t>6 см</a:t>
            </a:r>
            <a:endParaRPr lang="ru-RU" sz="2400" b="1" i="1" dirty="0">
              <a:solidFill>
                <a:srgbClr val="7030A0"/>
              </a:solidFill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467544" y="3861048"/>
            <a:ext cx="215475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i="1" dirty="0" smtClean="0">
                <a:solidFill>
                  <a:srgbClr val="7030A0"/>
                </a:solidFill>
              </a:rPr>
              <a:t>12 см : 2 = 6 см</a:t>
            </a:r>
            <a:endParaRPr lang="ru-RU" sz="2400" b="1" i="1" dirty="0">
              <a:solidFill>
                <a:srgbClr val="7030A0"/>
              </a:solidFill>
            </a:endParaRPr>
          </a:p>
        </p:txBody>
      </p:sp>
      <p:sp>
        <p:nvSpPr>
          <p:cNvPr id="44" name="Прямоугольник 43"/>
          <p:cNvSpPr/>
          <p:nvPr/>
        </p:nvSpPr>
        <p:spPr>
          <a:xfrm>
            <a:off x="2339752" y="5085184"/>
            <a:ext cx="82734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i="1" dirty="0" smtClean="0">
                <a:solidFill>
                  <a:srgbClr val="7030A0"/>
                </a:solidFill>
              </a:rPr>
              <a:t>3 см</a:t>
            </a:r>
            <a:endParaRPr lang="ru-RU" sz="2400" b="1" i="1" dirty="0">
              <a:solidFill>
                <a:srgbClr val="7030A0"/>
              </a:solidFill>
            </a:endParaRPr>
          </a:p>
        </p:txBody>
      </p:sp>
      <p:sp>
        <p:nvSpPr>
          <p:cNvPr id="45" name="Прямоугольник 44"/>
          <p:cNvSpPr/>
          <p:nvPr/>
        </p:nvSpPr>
        <p:spPr>
          <a:xfrm>
            <a:off x="539552" y="5661248"/>
            <a:ext cx="215155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i="1" dirty="0" smtClean="0">
                <a:solidFill>
                  <a:srgbClr val="7030A0"/>
                </a:solidFill>
              </a:rPr>
              <a:t>12 см : 4 = 3 см</a:t>
            </a:r>
            <a:endParaRPr lang="ru-RU" sz="2400" dirty="0"/>
          </a:p>
        </p:txBody>
      </p:sp>
      <p:sp>
        <p:nvSpPr>
          <p:cNvPr id="46" name="Прямоугольник 45"/>
          <p:cNvSpPr/>
          <p:nvPr/>
        </p:nvSpPr>
        <p:spPr>
          <a:xfrm>
            <a:off x="5508104" y="3212976"/>
            <a:ext cx="75533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i="1" dirty="0">
                <a:solidFill>
                  <a:srgbClr val="7030A0"/>
                </a:solidFill>
              </a:rPr>
              <a:t>4</a:t>
            </a:r>
            <a:r>
              <a:rPr lang="ru-RU" sz="2400" b="1" i="1" dirty="0" smtClean="0">
                <a:solidFill>
                  <a:srgbClr val="7030A0"/>
                </a:solidFill>
              </a:rPr>
              <a:t> см</a:t>
            </a:r>
            <a:endParaRPr lang="ru-RU" sz="2400" b="1" i="1" dirty="0">
              <a:solidFill>
                <a:srgbClr val="7030A0"/>
              </a:solidFill>
            </a:endParaRPr>
          </a:p>
        </p:txBody>
      </p:sp>
      <p:sp>
        <p:nvSpPr>
          <p:cNvPr id="47" name="Прямоугольник 46"/>
          <p:cNvSpPr/>
          <p:nvPr/>
        </p:nvSpPr>
        <p:spPr>
          <a:xfrm>
            <a:off x="3635896" y="3861048"/>
            <a:ext cx="215155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i="1" dirty="0" smtClean="0">
                <a:solidFill>
                  <a:srgbClr val="7030A0"/>
                </a:solidFill>
              </a:rPr>
              <a:t>12 см : 3 = 4 см</a:t>
            </a:r>
            <a:endParaRPr lang="ru-RU" sz="2400" dirty="0"/>
          </a:p>
        </p:txBody>
      </p:sp>
      <p:sp>
        <p:nvSpPr>
          <p:cNvPr id="50" name="Прямоугольник 49"/>
          <p:cNvSpPr/>
          <p:nvPr/>
        </p:nvSpPr>
        <p:spPr>
          <a:xfrm>
            <a:off x="3635896" y="5661248"/>
            <a:ext cx="215155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i="1" dirty="0" smtClean="0">
                <a:solidFill>
                  <a:srgbClr val="7030A0"/>
                </a:solidFill>
              </a:rPr>
              <a:t>12 см : 6 = 2 см</a:t>
            </a:r>
            <a:endParaRPr lang="ru-RU" sz="2400" dirty="0"/>
          </a:p>
        </p:txBody>
      </p:sp>
      <p:sp>
        <p:nvSpPr>
          <p:cNvPr id="51" name="Прямоугольник 50"/>
          <p:cNvSpPr/>
          <p:nvPr/>
        </p:nvSpPr>
        <p:spPr>
          <a:xfrm>
            <a:off x="8172400" y="3861048"/>
            <a:ext cx="75533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i="1" dirty="0">
                <a:solidFill>
                  <a:srgbClr val="7030A0"/>
                </a:solidFill>
              </a:rPr>
              <a:t>1</a:t>
            </a:r>
            <a:r>
              <a:rPr lang="ru-RU" sz="2400" b="1" i="1" dirty="0" smtClean="0">
                <a:solidFill>
                  <a:srgbClr val="7030A0"/>
                </a:solidFill>
              </a:rPr>
              <a:t> см</a:t>
            </a:r>
            <a:endParaRPr lang="ru-RU" sz="2400" b="1" i="1" dirty="0">
              <a:solidFill>
                <a:srgbClr val="7030A0"/>
              </a:solidFill>
            </a:endParaRPr>
          </a:p>
        </p:txBody>
      </p:sp>
      <p:sp>
        <p:nvSpPr>
          <p:cNvPr id="52" name="Прямоугольник 51"/>
          <p:cNvSpPr/>
          <p:nvPr/>
        </p:nvSpPr>
        <p:spPr>
          <a:xfrm>
            <a:off x="6372200" y="4509120"/>
            <a:ext cx="2295567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i="1" dirty="0" smtClean="0">
                <a:solidFill>
                  <a:srgbClr val="7030A0"/>
                </a:solidFill>
              </a:rPr>
              <a:t>12 см : 12 = 1 см</a:t>
            </a:r>
            <a:endParaRPr lang="ru-RU" sz="2400" dirty="0"/>
          </a:p>
        </p:txBody>
      </p:sp>
      <p:sp>
        <p:nvSpPr>
          <p:cNvPr id="53" name="Прямоугольник 52"/>
          <p:cNvSpPr/>
          <p:nvPr/>
        </p:nvSpPr>
        <p:spPr>
          <a:xfrm>
            <a:off x="5508104" y="5085184"/>
            <a:ext cx="75533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i="1" dirty="0">
                <a:solidFill>
                  <a:srgbClr val="7030A0"/>
                </a:solidFill>
              </a:rPr>
              <a:t>2</a:t>
            </a:r>
            <a:r>
              <a:rPr lang="ru-RU" sz="2400" b="1" i="1" dirty="0" smtClean="0">
                <a:solidFill>
                  <a:srgbClr val="7030A0"/>
                </a:solidFill>
              </a:rPr>
              <a:t> см</a:t>
            </a:r>
            <a:endParaRPr lang="ru-RU" sz="2400" b="1" i="1" dirty="0">
              <a:solidFill>
                <a:srgbClr val="7030A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3059832" y="404665"/>
            <a:ext cx="6084168" cy="648071"/>
          </a:xfrm>
        </p:spPr>
        <p:txBody>
          <a:bodyPr>
            <a:normAutofit/>
          </a:bodyPr>
          <a:lstStyle/>
          <a:p>
            <a:r>
              <a:rPr lang="ru-RU" sz="3200" b="1" dirty="0" smtClean="0">
                <a:solidFill>
                  <a:schemeClr val="bg1"/>
                </a:solidFill>
              </a:rPr>
              <a:t>ФОРМУЛИРУЕМ ПРОБЛЕМУ</a:t>
            </a:r>
            <a:endParaRPr lang="ru-RU" sz="3200" b="1" dirty="0">
              <a:solidFill>
                <a:schemeClr val="bg1"/>
              </a:solidFill>
            </a:endParaRPr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4211960" y="1988840"/>
            <a:ext cx="4464496" cy="3960440"/>
          </a:xfrm>
        </p:spPr>
        <p:txBody>
          <a:bodyPr>
            <a:normAutofit/>
          </a:bodyPr>
          <a:lstStyle/>
          <a:p>
            <a:r>
              <a:rPr lang="ru-RU" sz="2800" b="1" dirty="0" smtClean="0">
                <a:solidFill>
                  <a:schemeClr val="tx1"/>
                </a:solidFill>
              </a:rPr>
              <a:t>   Профессор Селезнёв – папа Алисы, специалист по </a:t>
            </a:r>
            <a:r>
              <a:rPr lang="ru-RU" sz="2800" b="1" dirty="0" err="1" smtClean="0">
                <a:solidFill>
                  <a:schemeClr val="tx1"/>
                </a:solidFill>
              </a:rPr>
              <a:t>космозоологии</a:t>
            </a:r>
            <a:r>
              <a:rPr lang="ru-RU" sz="2800" b="1" dirty="0" smtClean="0">
                <a:solidFill>
                  <a:schemeClr val="tx1"/>
                </a:solidFill>
              </a:rPr>
              <a:t>, директор московского космического зоопарка. Он часто совершает экспедиции на другие планеты в поисках новых животных.</a:t>
            </a:r>
            <a:endParaRPr lang="ru-RU" sz="2800" b="1" dirty="0">
              <a:solidFill>
                <a:schemeClr val="tx1"/>
              </a:solidFill>
            </a:endParaRPr>
          </a:p>
        </p:txBody>
      </p:sp>
      <p:pic>
        <p:nvPicPr>
          <p:cNvPr id="2050" name="Picture 2" descr="http://mir-fantastiki.ucoz.com/KB_kino/Seleznev_TTT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552" y="1556792"/>
            <a:ext cx="3151426" cy="453175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3059832" y="404665"/>
            <a:ext cx="6084168" cy="648071"/>
          </a:xfrm>
        </p:spPr>
        <p:txBody>
          <a:bodyPr>
            <a:normAutofit/>
          </a:bodyPr>
          <a:lstStyle/>
          <a:p>
            <a:r>
              <a:rPr lang="ru-RU" sz="3200" b="1" dirty="0" smtClean="0">
                <a:solidFill>
                  <a:schemeClr val="bg1"/>
                </a:solidFill>
              </a:rPr>
              <a:t>ФОРМУЛИРУЕМ ПРОБЛЕМУ</a:t>
            </a:r>
            <a:endParaRPr lang="ru-RU" sz="3200" b="1" dirty="0">
              <a:solidFill>
                <a:schemeClr val="bg1"/>
              </a:solidFill>
            </a:endParaRPr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4211960" y="1988840"/>
            <a:ext cx="4464496" cy="3960440"/>
          </a:xfrm>
        </p:spPr>
        <p:txBody>
          <a:bodyPr>
            <a:normAutofit/>
          </a:bodyPr>
          <a:lstStyle/>
          <a:p>
            <a:r>
              <a:rPr lang="ru-RU" sz="2800" b="1" dirty="0" smtClean="0">
                <a:solidFill>
                  <a:schemeClr val="tx1"/>
                </a:solidFill>
              </a:rPr>
              <a:t>   </a:t>
            </a:r>
            <a:endParaRPr lang="ru-RU" sz="2800" b="1" dirty="0">
              <a:solidFill>
                <a:schemeClr val="tx1"/>
              </a:solidFill>
            </a:endParaRPr>
          </a:p>
        </p:txBody>
      </p:sp>
      <p:pic>
        <p:nvPicPr>
          <p:cNvPr id="19458" name="Picture 2" descr="http://n1s1.hsmedia.ru/a8/f8/46/a8f8467c86edb19d65557e237de07273/235x235_0_cedce6c37ea9028f94f8c62edbaabb61@720x350_0xc0a8393c_18351492137047265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48274" y="2276872"/>
            <a:ext cx="2808311" cy="2808312"/>
          </a:xfrm>
          <a:prstGeom prst="rect">
            <a:avLst/>
          </a:prstGeom>
          <a:noFill/>
        </p:spPr>
      </p:pic>
      <p:sp>
        <p:nvSpPr>
          <p:cNvPr id="6" name="Подзаголовок 4"/>
          <p:cNvSpPr txBox="1">
            <a:spLocks/>
          </p:cNvSpPr>
          <p:nvPr/>
        </p:nvSpPr>
        <p:spPr>
          <a:xfrm>
            <a:off x="0" y="3501008"/>
            <a:ext cx="8676456" cy="46805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u-RU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</a:t>
            </a:r>
            <a:r>
              <a:rPr kumimoji="0" lang="ru-RU" sz="2800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                        </a:t>
            </a:r>
            <a:endParaRPr kumimoji="0" lang="ru-RU" sz="5400" i="1" u="none" strike="noStrike" kern="1200" cap="none" spc="0" normalizeH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ligraphia One" panose="02000400000000000000" pitchFamily="2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3635896" y="1340768"/>
            <a:ext cx="4572000" cy="4832092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spcAft>
                <a:spcPts val="0"/>
              </a:spcAft>
            </a:pPr>
            <a:r>
              <a:rPr lang="ru-RU" sz="2800" b="1" i="1" dirty="0">
                <a:solidFill>
                  <a:srgbClr val="215868"/>
                </a:solidFill>
                <a:latin typeface="Times New Roman" panose="02020603050405020304" pitchFamily="18" charset="0"/>
                <a:ea typeface="Batang" panose="02030600000101010101" pitchFamily="18" charset="-127"/>
              </a:rPr>
              <a:t>Папа подарил мне трёх </a:t>
            </a:r>
            <a:r>
              <a:rPr lang="ru-RU" sz="2800" b="1" i="1" dirty="0" err="1">
                <a:solidFill>
                  <a:srgbClr val="215868"/>
                </a:solidFill>
                <a:latin typeface="Times New Roman" panose="02020603050405020304" pitchFamily="18" charset="0"/>
                <a:ea typeface="Batang" panose="02030600000101010101" pitchFamily="18" charset="-127"/>
              </a:rPr>
              <a:t>снуриков</a:t>
            </a:r>
            <a:r>
              <a:rPr lang="ru-RU" sz="2800" b="1" i="1" dirty="0">
                <a:solidFill>
                  <a:srgbClr val="215868"/>
                </a:solidFill>
                <a:latin typeface="Times New Roman" panose="02020603050405020304" pitchFamily="18" charset="0"/>
                <a:ea typeface="Batang" panose="02030600000101010101" pitchFamily="18" charset="-127"/>
              </a:rPr>
              <a:t> и сказал, что это только четвёртая часть всего подарка. Остальных </a:t>
            </a:r>
            <a:r>
              <a:rPr lang="ru-RU" sz="2800" b="1" i="1" dirty="0" err="1">
                <a:solidFill>
                  <a:srgbClr val="215868"/>
                </a:solidFill>
                <a:latin typeface="Times New Roman" panose="02020603050405020304" pitchFamily="18" charset="0"/>
                <a:ea typeface="Batang" panose="02030600000101010101" pitchFamily="18" charset="-127"/>
              </a:rPr>
              <a:t>снуриков</a:t>
            </a:r>
            <a:r>
              <a:rPr lang="ru-RU" sz="2800" b="1" i="1" dirty="0">
                <a:solidFill>
                  <a:srgbClr val="215868"/>
                </a:solidFill>
                <a:latin typeface="Times New Roman" panose="02020603050405020304" pitchFamily="18" charset="0"/>
                <a:ea typeface="Batang" panose="02030600000101010101" pitchFamily="18" charset="-127"/>
              </a:rPr>
              <a:t> он подарит мне после очередной </a:t>
            </a:r>
            <a:r>
              <a:rPr lang="ru-RU" sz="2800" b="1" i="1" dirty="0" err="1" smtClean="0">
                <a:solidFill>
                  <a:srgbClr val="215868"/>
                </a:solidFill>
                <a:latin typeface="Times New Roman" panose="02020603050405020304" pitchFamily="18" charset="0"/>
                <a:ea typeface="Batang" panose="02030600000101010101" pitchFamily="18" charset="-127"/>
              </a:rPr>
              <a:t>экспеди</a:t>
            </a:r>
            <a:r>
              <a:rPr lang="ru-RU" sz="2800" b="1" i="1" dirty="0" smtClean="0">
                <a:solidFill>
                  <a:srgbClr val="215868"/>
                </a:solidFill>
                <a:latin typeface="Times New Roman" panose="02020603050405020304" pitchFamily="18" charset="0"/>
                <a:ea typeface="Batang" panose="02030600000101010101" pitchFamily="18" charset="-127"/>
              </a:rPr>
              <a:t>- </a:t>
            </a:r>
            <a:r>
              <a:rPr lang="ru-RU" sz="2800" b="1" i="1" dirty="0" err="1" smtClean="0">
                <a:solidFill>
                  <a:srgbClr val="215868"/>
                </a:solidFill>
                <a:latin typeface="Times New Roman" panose="02020603050405020304" pitchFamily="18" charset="0"/>
                <a:ea typeface="Batang" panose="02030600000101010101" pitchFamily="18" charset="-127"/>
              </a:rPr>
              <a:t>ции</a:t>
            </a:r>
            <a:r>
              <a:rPr lang="ru-RU" sz="2800" b="1" i="1" dirty="0" smtClean="0">
                <a:solidFill>
                  <a:srgbClr val="215868"/>
                </a:solidFill>
                <a:latin typeface="Times New Roman" panose="02020603050405020304" pitchFamily="18" charset="0"/>
                <a:ea typeface="Batang" panose="02030600000101010101" pitchFamily="18" charset="-127"/>
              </a:rPr>
              <a:t>. Мне не терпится </a:t>
            </a:r>
            <a:r>
              <a:rPr lang="ru-RU" sz="2800" b="1" i="1" dirty="0">
                <a:solidFill>
                  <a:srgbClr val="215868"/>
                </a:solidFill>
                <a:latin typeface="Times New Roman" panose="02020603050405020304" pitchFamily="18" charset="0"/>
                <a:ea typeface="Batang" panose="02030600000101010101" pitchFamily="18" charset="-127"/>
              </a:rPr>
              <a:t>узнать, сколько всего </a:t>
            </a:r>
            <a:r>
              <a:rPr lang="ru-RU" sz="2800" b="1" i="1" dirty="0" err="1">
                <a:solidFill>
                  <a:srgbClr val="215868"/>
                </a:solidFill>
                <a:latin typeface="Times New Roman" panose="02020603050405020304" pitchFamily="18" charset="0"/>
                <a:ea typeface="Batang" panose="02030600000101010101" pitchFamily="18" charset="-127"/>
              </a:rPr>
              <a:t>снуриков</a:t>
            </a:r>
            <a:r>
              <a:rPr lang="ru-RU" sz="2800" b="1" i="1" dirty="0">
                <a:solidFill>
                  <a:srgbClr val="215868"/>
                </a:solidFill>
                <a:latin typeface="Times New Roman" panose="02020603050405020304" pitchFamily="18" charset="0"/>
                <a:ea typeface="Batang" panose="02030600000101010101" pitchFamily="18" charset="-127"/>
              </a:rPr>
              <a:t> подарит мне папа</a:t>
            </a:r>
            <a:r>
              <a:rPr lang="ru-RU" sz="2800" b="1" i="1" dirty="0" smtClean="0">
                <a:solidFill>
                  <a:srgbClr val="215868"/>
                </a:solidFill>
                <a:latin typeface="Times New Roman" panose="02020603050405020304" pitchFamily="18" charset="0"/>
                <a:ea typeface="Batang" panose="02030600000101010101" pitchFamily="18" charset="-127"/>
              </a:rPr>
              <a:t>. А как посчитать, я не знаю. Поможете? </a:t>
            </a:r>
          </a:p>
        </p:txBody>
      </p:sp>
    </p:spTree>
    <p:extLst>
      <p:ext uri="{BB962C8B-B14F-4D97-AF65-F5344CB8AC3E}">
        <p14:creationId xmlns="" xmlns:p14="http://schemas.microsoft.com/office/powerpoint/2010/main" val="29023355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9217" y="188640"/>
            <a:ext cx="8201255" cy="1143000"/>
          </a:xfrm>
        </p:spPr>
        <p:txBody>
          <a:bodyPr>
            <a:normAutofit/>
          </a:bodyPr>
          <a:lstStyle/>
          <a:p>
            <a:r>
              <a:rPr lang="ru-RU" sz="3200" b="1" dirty="0" smtClean="0">
                <a:solidFill>
                  <a:schemeClr val="bg1"/>
                </a:solidFill>
              </a:rPr>
              <a:t>                              ФОРМУЛИРУЕМ </a:t>
            </a:r>
            <a:r>
              <a:rPr lang="ru-RU" sz="3200" b="1" dirty="0">
                <a:solidFill>
                  <a:schemeClr val="bg1"/>
                </a:solidFill>
              </a:rPr>
              <a:t>ПРОБЛЕМУ</a:t>
            </a:r>
            <a:endParaRPr lang="ru-RU" sz="3200" dirty="0"/>
          </a:p>
        </p:txBody>
      </p:sp>
      <p:pic>
        <p:nvPicPr>
          <p:cNvPr id="6" name="Объект 5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5081" y="2837201"/>
            <a:ext cx="691615" cy="712416"/>
          </a:xfrm>
        </p:spPr>
      </p:pic>
      <p:pic>
        <p:nvPicPr>
          <p:cNvPr id="10" name="Объект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0604" y="2621231"/>
            <a:ext cx="742936" cy="765280"/>
          </a:xfrm>
          <a:prstGeom prst="rect">
            <a:avLst/>
          </a:prstGeom>
        </p:spPr>
      </p:pic>
      <p:pic>
        <p:nvPicPr>
          <p:cNvPr id="11" name="Объект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77448" y="2853327"/>
            <a:ext cx="675960" cy="696290"/>
          </a:xfrm>
          <a:prstGeom prst="rect">
            <a:avLst/>
          </a:prstGeom>
        </p:spPr>
      </p:pic>
      <p:sp>
        <p:nvSpPr>
          <p:cNvPr id="12" name="Прямоугольник 11"/>
          <p:cNvSpPr/>
          <p:nvPr/>
        </p:nvSpPr>
        <p:spPr>
          <a:xfrm>
            <a:off x="1058124" y="3805055"/>
            <a:ext cx="33248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i="1" u="sng" dirty="0"/>
              <a:t>1</a:t>
            </a:r>
          </a:p>
          <a:p>
            <a:r>
              <a:rPr lang="ru-RU" sz="2400" b="1" i="1" dirty="0"/>
              <a:t>4</a:t>
            </a:r>
          </a:p>
        </p:txBody>
      </p:sp>
      <p:sp>
        <p:nvSpPr>
          <p:cNvPr id="13" name="Прямоугольник 12"/>
          <p:cNvSpPr/>
          <p:nvPr/>
        </p:nvSpPr>
        <p:spPr>
          <a:xfrm>
            <a:off x="1390604" y="3973705"/>
            <a:ext cx="100700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i="1" dirty="0" smtClean="0"/>
              <a:t>= 3 </a:t>
            </a:r>
            <a:r>
              <a:rPr lang="ru-RU" sz="2400" b="1" i="1" dirty="0" err="1" smtClean="0"/>
              <a:t>сн</a:t>
            </a:r>
            <a:r>
              <a:rPr lang="ru-RU" sz="2400" b="1" i="1" dirty="0" smtClean="0"/>
              <a:t>.</a:t>
            </a:r>
            <a:endParaRPr lang="ru-RU" sz="2400" b="1" i="1" dirty="0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863588" y="3641949"/>
            <a:ext cx="7380820" cy="11857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>
            <a:off x="841614" y="3569941"/>
            <a:ext cx="0" cy="144016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/>
          <p:nvPr/>
        </p:nvCxnSpPr>
        <p:spPr>
          <a:xfrm>
            <a:off x="2701797" y="3581798"/>
            <a:ext cx="0" cy="144016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/>
          <p:nvPr/>
        </p:nvCxnSpPr>
        <p:spPr>
          <a:xfrm>
            <a:off x="4572000" y="3581798"/>
            <a:ext cx="0" cy="144016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/>
          <p:cNvCxnSpPr/>
          <p:nvPr/>
        </p:nvCxnSpPr>
        <p:spPr>
          <a:xfrm>
            <a:off x="6444208" y="3581798"/>
            <a:ext cx="0" cy="144016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/>
          <p:cNvCxnSpPr/>
          <p:nvPr/>
        </p:nvCxnSpPr>
        <p:spPr>
          <a:xfrm>
            <a:off x="8244408" y="3582171"/>
            <a:ext cx="0" cy="144016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Дуга 24"/>
          <p:cNvSpPr/>
          <p:nvPr/>
        </p:nvSpPr>
        <p:spPr>
          <a:xfrm>
            <a:off x="755576" y="3309288"/>
            <a:ext cx="7426121" cy="480657"/>
          </a:xfrm>
          <a:prstGeom prst="arc">
            <a:avLst>
              <a:gd name="adj1" fmla="val 10858191"/>
              <a:gd name="adj2" fmla="val 21590866"/>
            </a:avLst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TextBox 26"/>
          <p:cNvSpPr txBox="1"/>
          <p:nvPr/>
        </p:nvSpPr>
        <p:spPr>
          <a:xfrm>
            <a:off x="4406683" y="2899717"/>
            <a:ext cx="32733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i="1" dirty="0" smtClean="0"/>
              <a:t>?</a:t>
            </a:r>
            <a:endParaRPr lang="ru-RU" sz="2400" b="1" i="1" dirty="0"/>
          </a:p>
        </p:txBody>
      </p:sp>
      <p:sp>
        <p:nvSpPr>
          <p:cNvPr id="28" name="TextBox 27"/>
          <p:cNvSpPr txBox="1"/>
          <p:nvPr/>
        </p:nvSpPr>
        <p:spPr>
          <a:xfrm>
            <a:off x="875235" y="1389659"/>
            <a:ext cx="706289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dirty="0" smtClean="0"/>
              <a:t>Тема урока: </a:t>
            </a:r>
            <a:r>
              <a:rPr lang="ru-RU" sz="3200" dirty="0" smtClean="0">
                <a:solidFill>
                  <a:srgbClr val="C00000"/>
                </a:solidFill>
              </a:rPr>
              <a:t>Нахождение числа по доле</a:t>
            </a:r>
            <a:endParaRPr lang="ru-RU" sz="3200" dirty="0"/>
          </a:p>
        </p:txBody>
      </p:sp>
    </p:spTree>
    <p:extLst>
      <p:ext uri="{BB962C8B-B14F-4D97-AF65-F5344CB8AC3E}">
        <p14:creationId xmlns="" xmlns:p14="http://schemas.microsoft.com/office/powerpoint/2010/main" val="25484305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653408" y="188640"/>
            <a:ext cx="6167064" cy="1143000"/>
          </a:xfrm>
        </p:spPr>
        <p:txBody>
          <a:bodyPr>
            <a:normAutofit/>
          </a:bodyPr>
          <a:lstStyle/>
          <a:p>
            <a:r>
              <a:rPr lang="ru-RU" sz="3200" b="1" dirty="0" smtClean="0">
                <a:solidFill>
                  <a:schemeClr val="bg1"/>
                </a:solidFill>
              </a:rPr>
              <a:t>                              УЗНАЁМ НОВОЕ</a:t>
            </a:r>
            <a:endParaRPr lang="ru-RU" sz="3200" dirty="0"/>
          </a:p>
        </p:txBody>
      </p:sp>
      <p:pic>
        <p:nvPicPr>
          <p:cNvPr id="6" name="Объект 5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5081" y="2837201"/>
            <a:ext cx="691615" cy="712416"/>
          </a:xfrm>
        </p:spPr>
      </p:pic>
      <p:pic>
        <p:nvPicPr>
          <p:cNvPr id="10" name="Объект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0604" y="2621231"/>
            <a:ext cx="742936" cy="765280"/>
          </a:xfrm>
          <a:prstGeom prst="rect">
            <a:avLst/>
          </a:prstGeom>
        </p:spPr>
      </p:pic>
      <p:pic>
        <p:nvPicPr>
          <p:cNvPr id="11" name="Объект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04260" y="2885508"/>
            <a:ext cx="675960" cy="696290"/>
          </a:xfrm>
          <a:prstGeom prst="rect">
            <a:avLst/>
          </a:prstGeom>
        </p:spPr>
      </p:pic>
      <p:sp>
        <p:nvSpPr>
          <p:cNvPr id="12" name="Прямоугольник 11"/>
          <p:cNvSpPr/>
          <p:nvPr/>
        </p:nvSpPr>
        <p:spPr>
          <a:xfrm>
            <a:off x="1058124" y="3805055"/>
            <a:ext cx="33248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i="1" u="sng" dirty="0">
                <a:solidFill>
                  <a:srgbClr val="0070C0"/>
                </a:solidFill>
              </a:rPr>
              <a:t>1</a:t>
            </a:r>
          </a:p>
          <a:p>
            <a:r>
              <a:rPr lang="ru-RU" sz="2400" b="1" i="1" dirty="0">
                <a:solidFill>
                  <a:srgbClr val="0070C0"/>
                </a:solidFill>
              </a:rPr>
              <a:t>4</a:t>
            </a:r>
          </a:p>
        </p:txBody>
      </p:sp>
      <p:sp>
        <p:nvSpPr>
          <p:cNvPr id="13" name="Прямоугольник 12"/>
          <p:cNvSpPr/>
          <p:nvPr/>
        </p:nvSpPr>
        <p:spPr>
          <a:xfrm>
            <a:off x="1390604" y="3973705"/>
            <a:ext cx="100700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i="1" dirty="0" smtClean="0">
                <a:solidFill>
                  <a:srgbClr val="0070C0"/>
                </a:solidFill>
              </a:rPr>
              <a:t>= 3 </a:t>
            </a:r>
            <a:r>
              <a:rPr lang="ru-RU" sz="2400" b="1" i="1" dirty="0" err="1" smtClean="0">
                <a:solidFill>
                  <a:srgbClr val="0070C0"/>
                </a:solidFill>
              </a:rPr>
              <a:t>сн</a:t>
            </a:r>
            <a:r>
              <a:rPr lang="ru-RU" sz="2400" b="1" i="1" dirty="0" smtClean="0">
                <a:solidFill>
                  <a:srgbClr val="0070C0"/>
                </a:solidFill>
              </a:rPr>
              <a:t>.</a:t>
            </a:r>
            <a:endParaRPr lang="ru-RU" sz="2400" b="1" i="1" dirty="0">
              <a:solidFill>
                <a:srgbClr val="0070C0"/>
              </a:solidFill>
            </a:endParaRPr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863588" y="3641949"/>
            <a:ext cx="7380820" cy="11857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>
            <a:off x="841614" y="3569941"/>
            <a:ext cx="0" cy="144016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/>
          <p:nvPr/>
        </p:nvCxnSpPr>
        <p:spPr>
          <a:xfrm>
            <a:off x="2701797" y="3581798"/>
            <a:ext cx="0" cy="144016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/>
          <p:nvPr/>
        </p:nvCxnSpPr>
        <p:spPr>
          <a:xfrm>
            <a:off x="4572000" y="3581798"/>
            <a:ext cx="0" cy="144016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/>
          <p:cNvCxnSpPr/>
          <p:nvPr/>
        </p:nvCxnSpPr>
        <p:spPr>
          <a:xfrm>
            <a:off x="6444208" y="3581798"/>
            <a:ext cx="0" cy="144016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/>
          <p:cNvCxnSpPr/>
          <p:nvPr/>
        </p:nvCxnSpPr>
        <p:spPr>
          <a:xfrm>
            <a:off x="8244408" y="3582171"/>
            <a:ext cx="0" cy="144016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Дуга 24"/>
          <p:cNvSpPr/>
          <p:nvPr/>
        </p:nvSpPr>
        <p:spPr>
          <a:xfrm>
            <a:off x="755576" y="3309288"/>
            <a:ext cx="7426121" cy="480657"/>
          </a:xfrm>
          <a:prstGeom prst="arc">
            <a:avLst>
              <a:gd name="adj1" fmla="val 10858191"/>
              <a:gd name="adj2" fmla="val 21590866"/>
            </a:avLst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TextBox 26"/>
          <p:cNvSpPr txBox="1"/>
          <p:nvPr/>
        </p:nvSpPr>
        <p:spPr>
          <a:xfrm>
            <a:off x="4406683" y="2899717"/>
            <a:ext cx="32733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i="1" dirty="0" smtClean="0"/>
              <a:t>?</a:t>
            </a:r>
            <a:endParaRPr lang="ru-RU" sz="2400" b="1" i="1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875235" y="1394898"/>
            <a:ext cx="706289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dirty="0"/>
              <a:t>Тема урока: </a:t>
            </a:r>
            <a:r>
              <a:rPr lang="ru-RU" sz="3200" dirty="0">
                <a:solidFill>
                  <a:srgbClr val="C00000"/>
                </a:solidFill>
              </a:rPr>
              <a:t>Нахождение числа по доле</a:t>
            </a:r>
            <a:endParaRPr lang="ru-RU" sz="3200" dirty="0"/>
          </a:p>
        </p:txBody>
      </p:sp>
      <p:sp>
        <p:nvSpPr>
          <p:cNvPr id="4" name="TextBox 3"/>
          <p:cNvSpPr txBox="1"/>
          <p:nvPr/>
        </p:nvSpPr>
        <p:spPr>
          <a:xfrm>
            <a:off x="661532" y="3678411"/>
            <a:ext cx="35298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i="1" dirty="0" smtClean="0"/>
              <a:t>K</a:t>
            </a:r>
            <a:endParaRPr lang="ru-RU" sz="2400" b="1" i="1" dirty="0"/>
          </a:p>
        </p:txBody>
      </p:sp>
      <p:sp>
        <p:nvSpPr>
          <p:cNvPr id="18" name="TextBox 17"/>
          <p:cNvSpPr txBox="1"/>
          <p:nvPr/>
        </p:nvSpPr>
        <p:spPr>
          <a:xfrm>
            <a:off x="2484832" y="3703540"/>
            <a:ext cx="45397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i="1" dirty="0" smtClean="0"/>
              <a:t>M</a:t>
            </a:r>
            <a:endParaRPr lang="ru-RU" sz="2400" b="1" i="1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8031985" y="3709764"/>
            <a:ext cx="38664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i="1" dirty="0" smtClean="0"/>
              <a:t>N</a:t>
            </a:r>
            <a:endParaRPr lang="ru-RU" sz="2400" b="1" i="1" dirty="0"/>
          </a:p>
        </p:txBody>
      </p:sp>
      <p:pic>
        <p:nvPicPr>
          <p:cNvPr id="24" name="Объект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47452" y="2853327"/>
            <a:ext cx="675960" cy="696290"/>
          </a:xfrm>
          <a:prstGeom prst="rect">
            <a:avLst/>
          </a:prstGeom>
        </p:spPr>
      </p:pic>
      <p:pic>
        <p:nvPicPr>
          <p:cNvPr id="26" name="Объект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98699" y="2680016"/>
            <a:ext cx="675960" cy="696290"/>
          </a:xfrm>
          <a:prstGeom prst="rect">
            <a:avLst/>
          </a:prstGeom>
        </p:spPr>
      </p:pic>
      <p:pic>
        <p:nvPicPr>
          <p:cNvPr id="28" name="Объект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28586" y="2992579"/>
            <a:ext cx="675960" cy="696290"/>
          </a:xfrm>
          <a:prstGeom prst="rect">
            <a:avLst/>
          </a:prstGeom>
        </p:spPr>
      </p:pic>
      <p:pic>
        <p:nvPicPr>
          <p:cNvPr id="29" name="Объект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2662" y="2885508"/>
            <a:ext cx="675960" cy="696290"/>
          </a:xfrm>
          <a:prstGeom prst="rect">
            <a:avLst/>
          </a:prstGeom>
        </p:spPr>
      </p:pic>
      <p:pic>
        <p:nvPicPr>
          <p:cNvPr id="30" name="Объект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22944" y="2621231"/>
            <a:ext cx="744613" cy="811795"/>
          </a:xfrm>
          <a:prstGeom prst="rect">
            <a:avLst/>
          </a:prstGeom>
        </p:spPr>
      </p:pic>
      <p:pic>
        <p:nvPicPr>
          <p:cNvPr id="31" name="Объект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86107" y="2961143"/>
            <a:ext cx="675960" cy="696290"/>
          </a:xfrm>
          <a:prstGeom prst="rect">
            <a:avLst/>
          </a:prstGeom>
        </p:spPr>
      </p:pic>
      <p:pic>
        <p:nvPicPr>
          <p:cNvPr id="32" name="Объект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29848" y="3005727"/>
            <a:ext cx="675960" cy="696290"/>
          </a:xfrm>
          <a:prstGeom prst="rect">
            <a:avLst/>
          </a:prstGeom>
        </p:spPr>
      </p:pic>
      <p:pic>
        <p:nvPicPr>
          <p:cNvPr id="33" name="Объект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38714" y="2698767"/>
            <a:ext cx="675960" cy="696290"/>
          </a:xfrm>
          <a:prstGeom prst="rect">
            <a:avLst/>
          </a:prstGeom>
        </p:spPr>
      </p:pic>
      <p:pic>
        <p:nvPicPr>
          <p:cNvPr id="34" name="Объект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73168" y="2968565"/>
            <a:ext cx="675960" cy="69629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838023" y="4797152"/>
            <a:ext cx="7037504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i="1" dirty="0" smtClean="0"/>
              <a:t>3 </a:t>
            </a:r>
            <a:r>
              <a:rPr lang="en-US" sz="2400" b="1" i="1" dirty="0" smtClean="0"/>
              <a:t>·  4 = 12 (c</a:t>
            </a:r>
            <a:r>
              <a:rPr lang="ru-RU" sz="2400" b="1" i="1" dirty="0" smtClean="0"/>
              <a:t>н.) – собирается подарить папа Алисе.</a:t>
            </a:r>
          </a:p>
          <a:p>
            <a:endParaRPr lang="ru-RU" sz="1600" b="1" i="1" dirty="0"/>
          </a:p>
          <a:p>
            <a:r>
              <a:rPr lang="ru-RU" sz="2400" b="1" i="1" dirty="0" smtClean="0"/>
              <a:t>Ответ: 12 </a:t>
            </a:r>
            <a:r>
              <a:rPr lang="ru-RU" sz="2400" b="1" i="1" dirty="0" err="1" smtClean="0"/>
              <a:t>снуриков</a:t>
            </a:r>
            <a:r>
              <a:rPr lang="ru-RU" sz="2400" b="1" i="1" dirty="0" smtClean="0"/>
              <a:t>.</a:t>
            </a:r>
            <a:endParaRPr lang="ru-RU" sz="2400" b="1" i="1" dirty="0"/>
          </a:p>
        </p:txBody>
      </p:sp>
    </p:spTree>
    <p:extLst>
      <p:ext uri="{BB962C8B-B14F-4D97-AF65-F5344CB8AC3E}">
        <p14:creationId xmlns="" xmlns:p14="http://schemas.microsoft.com/office/powerpoint/2010/main" val="37477122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3059832" y="404665"/>
            <a:ext cx="6084168" cy="648071"/>
          </a:xfrm>
        </p:spPr>
        <p:txBody>
          <a:bodyPr>
            <a:normAutofit/>
          </a:bodyPr>
          <a:lstStyle/>
          <a:p>
            <a:r>
              <a:rPr lang="ru-RU" sz="3200" b="1" dirty="0" smtClean="0">
                <a:solidFill>
                  <a:schemeClr val="bg1"/>
                </a:solidFill>
              </a:rPr>
              <a:t>ПРИМЕНЯЕМ НОВЫЕ ЗНАНИЯ</a:t>
            </a:r>
            <a:endParaRPr lang="ru-RU" sz="3200" b="1" dirty="0">
              <a:solidFill>
                <a:schemeClr val="bg1"/>
              </a:solidFill>
            </a:endParaRPr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467544" y="2656519"/>
            <a:ext cx="3888432" cy="4201481"/>
          </a:xfrm>
        </p:spPr>
        <p:txBody>
          <a:bodyPr>
            <a:normAutofit/>
          </a:bodyPr>
          <a:lstStyle/>
          <a:p>
            <a:r>
              <a:rPr lang="ru-RU" sz="2800" b="1" dirty="0" smtClean="0">
                <a:solidFill>
                  <a:schemeClr val="tx1"/>
                </a:solidFill>
              </a:rPr>
              <a:t>   </a:t>
            </a:r>
            <a:r>
              <a:rPr lang="ru-RU" sz="2800" b="1" dirty="0" err="1">
                <a:solidFill>
                  <a:schemeClr val="tx1"/>
                </a:solidFill>
              </a:rPr>
              <a:t>Г</a:t>
            </a:r>
            <a:r>
              <a:rPr lang="ru-RU" sz="2800" b="1" dirty="0" err="1" smtClean="0">
                <a:solidFill>
                  <a:schemeClr val="tx1"/>
                </a:solidFill>
              </a:rPr>
              <a:t>ромозека</a:t>
            </a:r>
            <a:r>
              <a:rPr lang="ru-RU" sz="2800" b="1" dirty="0" smtClean="0">
                <a:solidFill>
                  <a:schemeClr val="tx1"/>
                </a:solidFill>
              </a:rPr>
              <a:t> – </a:t>
            </a:r>
          </a:p>
          <a:p>
            <a:r>
              <a:rPr lang="ru-RU" sz="2800" b="1" dirty="0">
                <a:solidFill>
                  <a:schemeClr val="tx1"/>
                </a:solidFill>
              </a:rPr>
              <a:t>и</a:t>
            </a:r>
            <a:r>
              <a:rPr lang="ru-RU" sz="2800" b="1" dirty="0" smtClean="0">
                <a:solidFill>
                  <a:schemeClr val="tx1"/>
                </a:solidFill>
              </a:rPr>
              <a:t>нопланетянин с планеты </a:t>
            </a:r>
            <a:r>
              <a:rPr lang="ru-RU" sz="2800" b="1" dirty="0" err="1" smtClean="0">
                <a:solidFill>
                  <a:schemeClr val="tx1"/>
                </a:solidFill>
              </a:rPr>
              <a:t>Чумароза</a:t>
            </a:r>
            <a:r>
              <a:rPr lang="ru-RU" sz="2800" b="1" dirty="0" smtClean="0">
                <a:solidFill>
                  <a:schemeClr val="tx1"/>
                </a:solidFill>
              </a:rPr>
              <a:t>, профессор </a:t>
            </a:r>
            <a:r>
              <a:rPr lang="ru-RU" sz="2800" b="1" dirty="0" err="1" smtClean="0">
                <a:solidFill>
                  <a:schemeClr val="tx1"/>
                </a:solidFill>
              </a:rPr>
              <a:t>космоархеологии</a:t>
            </a:r>
            <a:r>
              <a:rPr lang="ru-RU" sz="2800" b="1" dirty="0" smtClean="0">
                <a:solidFill>
                  <a:schemeClr val="tx1"/>
                </a:solidFill>
              </a:rPr>
              <a:t>.</a:t>
            </a:r>
          </a:p>
          <a:p>
            <a:endParaRPr lang="ru-RU" sz="2800" b="1" dirty="0">
              <a:solidFill>
                <a:schemeClr val="tx1"/>
              </a:solidFill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0" y="1772816"/>
            <a:ext cx="3960440" cy="4276933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33576512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179512" y="404665"/>
            <a:ext cx="8964488" cy="648071"/>
          </a:xfrm>
        </p:spPr>
        <p:txBody>
          <a:bodyPr>
            <a:normAutofit/>
          </a:bodyPr>
          <a:lstStyle/>
          <a:p>
            <a:pPr algn="l"/>
            <a:r>
              <a:rPr lang="ru-RU" sz="3200" b="1" dirty="0" smtClean="0">
                <a:solidFill>
                  <a:schemeClr val="bg1"/>
                </a:solidFill>
              </a:rPr>
              <a:t>№ 6 а                         ПРИМЕНЯЕМ НОВЫЕ ЗНАНИЯ</a:t>
            </a:r>
            <a:endParaRPr lang="ru-RU" sz="3200" b="1" dirty="0">
              <a:solidFill>
                <a:schemeClr val="bg1"/>
              </a:solidFill>
            </a:endParaRPr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251520" y="1340768"/>
            <a:ext cx="8640960" cy="4320480"/>
          </a:xfrm>
        </p:spPr>
        <p:txBody>
          <a:bodyPr>
            <a:normAutofit/>
          </a:bodyPr>
          <a:lstStyle/>
          <a:p>
            <a:pPr algn="l"/>
            <a:r>
              <a:rPr lang="ru-RU" sz="2800" b="1" i="1" dirty="0" smtClean="0">
                <a:solidFill>
                  <a:schemeClr val="tx1"/>
                </a:solidFill>
              </a:rPr>
              <a:t>Сколько лет </a:t>
            </a:r>
            <a:r>
              <a:rPr lang="ru-RU" sz="2800" b="1" i="1" dirty="0" err="1" smtClean="0">
                <a:solidFill>
                  <a:schemeClr val="tx1"/>
                </a:solidFill>
              </a:rPr>
              <a:t>Громозеке</a:t>
            </a:r>
            <a:r>
              <a:rPr lang="ru-RU" sz="2800" b="1" i="1" dirty="0" smtClean="0">
                <a:solidFill>
                  <a:schemeClr val="tx1"/>
                </a:solidFill>
              </a:rPr>
              <a:t>, если  </a:t>
            </a:r>
            <a:r>
              <a:rPr lang="ru-RU" sz="4400" b="1" i="1" dirty="0" smtClean="0">
                <a:solidFill>
                  <a:schemeClr val="tx1"/>
                </a:solidFill>
              </a:rPr>
              <a:t>⅕ </a:t>
            </a:r>
            <a:r>
              <a:rPr lang="ru-RU" sz="2800" b="1" i="1" dirty="0" smtClean="0">
                <a:solidFill>
                  <a:schemeClr val="tx1"/>
                </a:solidFill>
              </a:rPr>
              <a:t>его возраста составляет 16 лет?</a:t>
            </a:r>
            <a:endParaRPr lang="ru-RU" sz="4400" b="1" i="1" dirty="0" smtClean="0">
              <a:solidFill>
                <a:schemeClr val="tx1"/>
              </a:solidFill>
            </a:endParaRPr>
          </a:p>
          <a:p>
            <a:endParaRPr lang="ru-RU" sz="2000" b="1" dirty="0" smtClean="0">
              <a:solidFill>
                <a:schemeClr val="tx1"/>
              </a:solidFill>
            </a:endParaRPr>
          </a:p>
          <a:p>
            <a:pPr algn="l"/>
            <a:r>
              <a:rPr lang="ru-RU" sz="2000" b="1" dirty="0" smtClean="0">
                <a:solidFill>
                  <a:schemeClr val="tx1"/>
                </a:solidFill>
              </a:rPr>
              <a:t>                                                целое – </a:t>
            </a:r>
            <a:r>
              <a:rPr lang="ru-RU" sz="2000" b="1" dirty="0">
                <a:solidFill>
                  <a:schemeClr val="tx1"/>
                </a:solidFill>
              </a:rPr>
              <a:t>?</a:t>
            </a:r>
            <a:r>
              <a:rPr lang="ru-RU" sz="2000" b="1" dirty="0" smtClean="0">
                <a:solidFill>
                  <a:schemeClr val="tx1"/>
                </a:solidFill>
              </a:rPr>
              <a:t>  лет</a:t>
            </a:r>
            <a:endParaRPr lang="ru-RU" sz="1000" b="1" dirty="0">
              <a:solidFill>
                <a:schemeClr val="tx1"/>
              </a:solidFill>
            </a:endParaRPr>
          </a:p>
          <a:p>
            <a:pPr algn="l"/>
            <a:r>
              <a:rPr lang="ru-RU" sz="2000" b="1" dirty="0">
                <a:solidFill>
                  <a:schemeClr val="tx1"/>
                </a:solidFill>
              </a:rPr>
              <a:t> </a:t>
            </a:r>
            <a:r>
              <a:rPr lang="ru-RU" sz="2000" b="1" dirty="0" smtClean="0">
                <a:solidFill>
                  <a:schemeClr val="tx1"/>
                </a:solidFill>
              </a:rPr>
              <a:t>             </a:t>
            </a:r>
          </a:p>
          <a:p>
            <a:pPr algn="l"/>
            <a:r>
              <a:rPr lang="ru-RU" b="1" dirty="0">
                <a:solidFill>
                  <a:schemeClr val="tx1"/>
                </a:solidFill>
              </a:rPr>
              <a:t> </a:t>
            </a:r>
            <a:r>
              <a:rPr lang="ru-RU" b="1" dirty="0" smtClean="0">
                <a:solidFill>
                  <a:schemeClr val="tx1"/>
                </a:solidFill>
              </a:rPr>
              <a:t>     ⅕</a:t>
            </a:r>
            <a:r>
              <a:rPr lang="ru-RU" sz="2000" b="1" dirty="0" smtClean="0">
                <a:solidFill>
                  <a:schemeClr val="tx1"/>
                </a:solidFill>
              </a:rPr>
              <a:t> - 16 лет   </a:t>
            </a:r>
          </a:p>
          <a:p>
            <a:pPr algn="l"/>
            <a:endParaRPr lang="ru-RU" sz="1200" b="1" dirty="0">
              <a:solidFill>
                <a:schemeClr val="tx1"/>
              </a:solidFill>
            </a:endParaRPr>
          </a:p>
          <a:p>
            <a:pPr algn="l"/>
            <a:r>
              <a:rPr lang="ru-RU" sz="2000" b="1" dirty="0" smtClean="0">
                <a:solidFill>
                  <a:schemeClr val="tx1"/>
                </a:solidFill>
              </a:rPr>
              <a:t>       </a:t>
            </a:r>
            <a:r>
              <a:rPr lang="ru-RU" sz="2800" b="1" i="1" dirty="0" smtClean="0">
                <a:solidFill>
                  <a:schemeClr val="tx1"/>
                </a:solidFill>
              </a:rPr>
              <a:t>16 </a:t>
            </a:r>
            <a:r>
              <a:rPr lang="ru-RU" sz="2800" b="1" i="1" dirty="0">
                <a:solidFill>
                  <a:schemeClr val="tx1"/>
                </a:solidFill>
              </a:rPr>
              <a:t>· 5 = 80 (л</a:t>
            </a:r>
            <a:r>
              <a:rPr lang="ru-RU" sz="2800" b="1" i="1" dirty="0" smtClean="0">
                <a:solidFill>
                  <a:schemeClr val="tx1"/>
                </a:solidFill>
              </a:rPr>
              <a:t>.) – возраст </a:t>
            </a:r>
            <a:r>
              <a:rPr lang="ru-RU" sz="2800" b="1" i="1" dirty="0" err="1">
                <a:solidFill>
                  <a:schemeClr val="tx1"/>
                </a:solidFill>
              </a:rPr>
              <a:t>Г</a:t>
            </a:r>
            <a:r>
              <a:rPr lang="ru-RU" sz="2800" b="1" i="1" dirty="0" err="1" smtClean="0">
                <a:solidFill>
                  <a:schemeClr val="tx1"/>
                </a:solidFill>
              </a:rPr>
              <a:t>ромозеки</a:t>
            </a:r>
            <a:r>
              <a:rPr lang="ru-RU" sz="2800" b="1" i="1" dirty="0" smtClean="0">
                <a:solidFill>
                  <a:schemeClr val="tx1"/>
                </a:solidFill>
              </a:rPr>
              <a:t>.</a:t>
            </a:r>
          </a:p>
          <a:p>
            <a:pPr algn="l"/>
            <a:r>
              <a:rPr lang="ru-RU" sz="2800" b="1" i="1" dirty="0">
                <a:solidFill>
                  <a:schemeClr val="tx1"/>
                </a:solidFill>
              </a:rPr>
              <a:t> </a:t>
            </a:r>
            <a:r>
              <a:rPr lang="ru-RU" sz="2800" b="1" i="1" dirty="0" smtClean="0">
                <a:solidFill>
                  <a:schemeClr val="tx1"/>
                </a:solidFill>
              </a:rPr>
              <a:t>     Ответ: 80 лет.</a:t>
            </a:r>
            <a:endParaRPr lang="ru-RU" sz="2800" b="1" dirty="0" smtClean="0">
              <a:solidFill>
                <a:schemeClr val="tx1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23528" y="1556792"/>
            <a:ext cx="3744416" cy="504056"/>
          </a:xfrm>
          <a:prstGeom prst="rect">
            <a:avLst/>
          </a:prstGeom>
          <a:solidFill>
            <a:srgbClr val="FF0000">
              <a:alpha val="15000"/>
            </a:srgb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4211960" y="1556792"/>
            <a:ext cx="3600400" cy="504056"/>
          </a:xfrm>
          <a:prstGeom prst="rect">
            <a:avLst/>
          </a:prstGeom>
          <a:solidFill>
            <a:schemeClr val="accent1">
              <a:alpha val="32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323528" y="2096852"/>
            <a:ext cx="3600400" cy="504056"/>
          </a:xfrm>
          <a:prstGeom prst="rect">
            <a:avLst/>
          </a:prstGeom>
          <a:solidFill>
            <a:schemeClr val="accent1">
              <a:alpha val="32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9" name="Прямая соединительная линия 8"/>
          <p:cNvCxnSpPr/>
          <p:nvPr/>
        </p:nvCxnSpPr>
        <p:spPr>
          <a:xfrm>
            <a:off x="827584" y="3645024"/>
            <a:ext cx="6192688" cy="0"/>
          </a:xfrm>
          <a:prstGeom prst="line">
            <a:avLst/>
          </a:prstGeom>
          <a:ln w="381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>
            <a:off x="841614" y="3569941"/>
            <a:ext cx="0" cy="144016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>
            <a:off x="7020272" y="3573016"/>
            <a:ext cx="0" cy="144016"/>
          </a:xfrm>
          <a:prstGeom prst="line">
            <a:avLst/>
          </a:prstGeom>
          <a:ln w="381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2051720" y="3569941"/>
            <a:ext cx="0" cy="144016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>
            <a:off x="3347864" y="3573016"/>
            <a:ext cx="0" cy="144016"/>
          </a:xfrm>
          <a:prstGeom prst="line">
            <a:avLst/>
          </a:prstGeom>
          <a:ln w="381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>
            <a:off x="4572000" y="3573016"/>
            <a:ext cx="0" cy="144016"/>
          </a:xfrm>
          <a:prstGeom prst="line">
            <a:avLst/>
          </a:prstGeom>
          <a:ln w="381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/>
        </p:nvCxnSpPr>
        <p:spPr>
          <a:xfrm>
            <a:off x="5796136" y="3568251"/>
            <a:ext cx="0" cy="144016"/>
          </a:xfrm>
          <a:prstGeom prst="line">
            <a:avLst/>
          </a:prstGeom>
          <a:ln w="381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>
            <a:off x="827584" y="3645024"/>
            <a:ext cx="1224136" cy="0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Дуга 21"/>
          <p:cNvSpPr/>
          <p:nvPr/>
        </p:nvSpPr>
        <p:spPr>
          <a:xfrm>
            <a:off x="813655" y="3284984"/>
            <a:ext cx="6206617" cy="580340"/>
          </a:xfrm>
          <a:prstGeom prst="arc">
            <a:avLst>
              <a:gd name="adj1" fmla="val 10858191"/>
              <a:gd name="adj2" fmla="val 21563832"/>
            </a:avLst>
          </a:prstGeom>
          <a:ln w="22225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Овал 22"/>
          <p:cNvSpPr/>
          <p:nvPr/>
        </p:nvSpPr>
        <p:spPr>
          <a:xfrm>
            <a:off x="3916963" y="2920669"/>
            <a:ext cx="288032" cy="288032"/>
          </a:xfrm>
          <a:prstGeom prst="ellipse">
            <a:avLst/>
          </a:prstGeom>
          <a:solidFill>
            <a:srgbClr val="FF0000">
              <a:alpha val="15000"/>
            </a:srgb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4" name="Объект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8802" y="5467057"/>
            <a:ext cx="846341" cy="871795"/>
          </a:xfrm>
          <a:prstGeom prst="rect">
            <a:avLst/>
          </a:prstGeom>
        </p:spPr>
      </p:pic>
      <p:sp>
        <p:nvSpPr>
          <p:cNvPr id="25" name="Овал 24"/>
          <p:cNvSpPr/>
          <p:nvPr/>
        </p:nvSpPr>
        <p:spPr>
          <a:xfrm>
            <a:off x="1331640" y="3843604"/>
            <a:ext cx="324036" cy="283756"/>
          </a:xfrm>
          <a:prstGeom prst="ellipse">
            <a:avLst/>
          </a:prstGeom>
          <a:solidFill>
            <a:srgbClr val="FFFF00">
              <a:alpha val="23000"/>
            </a:srgbClr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27" name="Прямая со стрелкой 26"/>
          <p:cNvCxnSpPr/>
          <p:nvPr/>
        </p:nvCxnSpPr>
        <p:spPr>
          <a:xfrm flipH="1">
            <a:off x="952794" y="4135059"/>
            <a:ext cx="478515" cy="381760"/>
          </a:xfrm>
          <a:prstGeom prst="straightConnector1">
            <a:avLst/>
          </a:prstGeom>
          <a:ln w="38100">
            <a:solidFill>
              <a:srgbClr val="FFC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Овал 27"/>
          <p:cNvSpPr/>
          <p:nvPr/>
        </p:nvSpPr>
        <p:spPr>
          <a:xfrm>
            <a:off x="1015143" y="3865324"/>
            <a:ext cx="176908" cy="262036"/>
          </a:xfrm>
          <a:prstGeom prst="ellipse">
            <a:avLst/>
          </a:prstGeom>
          <a:solidFill>
            <a:srgbClr val="FFFF00">
              <a:alpha val="22000"/>
            </a:srgbClr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30" name="Прямая со стрелкой 29"/>
          <p:cNvCxnSpPr>
            <a:stCxn id="28" idx="4"/>
          </p:cNvCxnSpPr>
          <p:nvPr/>
        </p:nvCxnSpPr>
        <p:spPr>
          <a:xfrm>
            <a:off x="1103597" y="4127360"/>
            <a:ext cx="336055" cy="389459"/>
          </a:xfrm>
          <a:prstGeom prst="straightConnector1">
            <a:avLst/>
          </a:prstGeom>
          <a:ln w="38100">
            <a:solidFill>
              <a:srgbClr val="FFC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/>
          <p:cNvSpPr txBox="1"/>
          <p:nvPr/>
        </p:nvSpPr>
        <p:spPr>
          <a:xfrm>
            <a:off x="1157003" y="5497394"/>
            <a:ext cx="7593617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/>
              <a:t>Чтобы найти неизвестное число по его доле, надо долю </a:t>
            </a:r>
          </a:p>
          <a:p>
            <a:r>
              <a:rPr lang="ru-RU" sz="2400" dirty="0" smtClean="0"/>
              <a:t>этого числа умножить на число долей.</a:t>
            </a:r>
            <a:endParaRPr lang="ru-RU" sz="2400" dirty="0"/>
          </a:p>
        </p:txBody>
      </p:sp>
      <p:sp>
        <p:nvSpPr>
          <p:cNvPr id="32" name="Скругленный прямоугольник 31"/>
          <p:cNvSpPr/>
          <p:nvPr/>
        </p:nvSpPr>
        <p:spPr>
          <a:xfrm>
            <a:off x="1068050" y="5460586"/>
            <a:ext cx="7733321" cy="878266"/>
          </a:xfrm>
          <a:prstGeom prst="roundRect">
            <a:avLst/>
          </a:prstGeom>
          <a:solidFill>
            <a:srgbClr val="FFFF00">
              <a:alpha val="17000"/>
            </a:srgbClr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5756771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6" grpId="0" animBg="1"/>
      <p:bldP spid="7" grpId="0" animBg="1"/>
      <p:bldP spid="23" grpId="0" animBg="1"/>
      <p:bldP spid="25" grpId="0" animBg="1"/>
      <p:bldP spid="28" grpId="0" animBg="1"/>
      <p:bldP spid="32" grpId="0" animBg="1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261</TotalTime>
  <Words>416</Words>
  <Application>Microsoft Office PowerPoint</Application>
  <PresentationFormat>Экран (4:3)</PresentationFormat>
  <Paragraphs>123</Paragraphs>
  <Slides>12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Тема Office</vt:lpstr>
      <vt:lpstr>Нахождение  числа  по доле</vt:lpstr>
      <vt:lpstr>Чему равна длина   </vt:lpstr>
      <vt:lpstr>Чему равна длина   </vt:lpstr>
      <vt:lpstr>ФОРМУЛИРУЕМ ПРОБЛЕМУ</vt:lpstr>
      <vt:lpstr>ФОРМУЛИРУЕМ ПРОБЛЕМУ</vt:lpstr>
      <vt:lpstr>                              ФОРМУЛИРУЕМ ПРОБЛЕМУ</vt:lpstr>
      <vt:lpstr>                              УЗНАЁМ НОВОЕ</vt:lpstr>
      <vt:lpstr>ПРИМЕНЯЕМ НОВЫЕ ЗНАНИЯ</vt:lpstr>
      <vt:lpstr>№ 6 а                         ПРИМЕНЯЕМ НОВЫЕ ЗНАНИЯ</vt:lpstr>
      <vt:lpstr>Слайд 10</vt:lpstr>
      <vt:lpstr>№ 6 б                         ПРИМЕНЯЕМ НОВЫЕ ЗНАНИЯ</vt:lpstr>
      <vt:lpstr>                                                         ПОДВЕДЁМ ИТОГ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Нахождение  числа  по доле</dc:title>
  <dc:creator>Евгений</dc:creator>
  <cp:lastModifiedBy>Евгений</cp:lastModifiedBy>
  <cp:revision>27</cp:revision>
  <dcterms:created xsi:type="dcterms:W3CDTF">2015-11-16T09:01:11Z</dcterms:created>
  <dcterms:modified xsi:type="dcterms:W3CDTF">2015-12-11T11:50:42Z</dcterms:modified>
</cp:coreProperties>
</file>